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14" d="100"/>
          <a:sy n="114" d="100"/>
        </p:scale>
        <p:origin x="102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04944"/>
            <a:ext cx="9144000" cy="2387600"/>
          </a:xfrm>
        </p:spPr>
        <p:txBody>
          <a:bodyPr anchor="b"/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6189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9555"/>
            <a:ext cx="10515600" cy="9015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331075"/>
            <a:ext cx="10515600" cy="38458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5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63639"/>
            <a:ext cx="2628900" cy="57133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429555"/>
            <a:ext cx="7734300" cy="47474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1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0822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6079"/>
            <a:ext cx="10515600" cy="34208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83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368" y="1326524"/>
            <a:ext cx="9945710" cy="73409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8794" y="2060619"/>
            <a:ext cx="5041006" cy="411634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43223" y="2060619"/>
            <a:ext cx="5210577" cy="41163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9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9555"/>
            <a:ext cx="10515600" cy="97359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245389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3284113"/>
            <a:ext cx="5159375" cy="2905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242216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3284113"/>
            <a:ext cx="5183188" cy="2905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2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46951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2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62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403796"/>
            <a:ext cx="3932237" cy="114890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1403796"/>
            <a:ext cx="6172200" cy="44572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3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429554"/>
            <a:ext cx="3932237" cy="97879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1429554"/>
            <a:ext cx="6172200" cy="44314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408348"/>
            <a:ext cx="3932237" cy="34606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20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511802"/>
            <a:ext cx="2160000" cy="13461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14472"/>
            <a:ext cx="10515600" cy="1100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2640169"/>
            <a:ext cx="10515600" cy="3536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0FB8-BFDD-45F2-8D1B-128A5BAA7A00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8C636-597A-41A3-8B58-2FAEAD4AAC14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2381" cy="1190476"/>
          </a:xfrm>
          <a:prstGeom prst="rect">
            <a:avLst/>
          </a:prstGeom>
        </p:spPr>
      </p:pic>
      <p:sp>
        <p:nvSpPr>
          <p:cNvPr id="12" name="Прямоугольник 11"/>
          <p:cNvSpPr/>
          <p:nvPr userDrawn="1"/>
        </p:nvSpPr>
        <p:spPr>
          <a:xfrm flipV="1">
            <a:off x="0" y="1189366"/>
            <a:ext cx="788187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1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9626" y="2684476"/>
            <a:ext cx="10318458" cy="1600345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Использование результатов оценочных процедур (контрольных, проверочных работ, ОГЭ) для повышения качества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образования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94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821" y="1391156"/>
            <a:ext cx="11518434" cy="114232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Действия социально-психологической службы совместно с классным руководителем: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544" y="2865137"/>
            <a:ext cx="10402698" cy="28309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проводит обследование учащихся;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 оказывает содействие в решении проблем детям и подросткам, имеющим трудности в обучении;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3. держит на контроле выполнение домашних заданий, посещаемость занятий;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4. не реже одного раза в неделю осуществляет взаимодействие с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791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420" y="1122709"/>
            <a:ext cx="8431635" cy="8738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Действия учителя-предметника: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693" y="1996581"/>
            <a:ext cx="11611063" cy="4798501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AutoNum type="arabicPeriod"/>
            </a:pPr>
            <a:r>
              <a:rPr lang="ru-RU" sz="55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знакомит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родителей обучающихся с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результатами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выполнения заданий оценки и выявленными пробелами в знаниях и умениях; </a:t>
            </a:r>
            <a:endParaRPr lang="ru-RU" sz="6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AutoNum type="arabicPeriod"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совместно с родителями определяют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, какую поддержку может оказать семья для восполнения выявленных пробелов и успешного обучения в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школе; </a:t>
            </a:r>
          </a:p>
          <a:p>
            <a:pPr marL="0" indent="0" algn="just">
              <a:buAutoNum type="arabicPeriod"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планирует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индивидуальную работы с учащимися, которая проводится в виде: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индивидуальных дополнительных занятий;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корректировки рабочей программы (в случае необходимости);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выдачи дифференцированных домашних заданий, в том числе с использованием открытого банка заданий ГИА;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проведения проверочных мероприятий по ликвидации проблемных моментов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6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4.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нализирует свою деятельность и выявляет проблемы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в преподавании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предмета;</a:t>
            </a: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5. повышает свои профессиональные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компетенции, через дистанционные, очно-заочные, очные курсы повышения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квалификации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;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6. внедряет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в свою работу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эффективные формы и методы работы, информационно-коммуникационные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технологии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6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05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917" y="1103344"/>
            <a:ext cx="11141279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Риски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противоречия в проведении оценочных процедур: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917" y="2428907"/>
            <a:ext cx="10025544" cy="391317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-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неосознанная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позиция определенной части родителей к образованию;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недостаточная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мотивация обучающихся к учебной деятельности;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мониторинговые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исследования могут быть не востребованы и не системны;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неправильное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использование и интерпретация результатов проведения оценочных процедур;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частота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, объем оценочных процедур должны быть оптимальными, исследования не должны дублировать друг друга;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за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ограниченное время на экзамене нельзя проверить освоение всех или большинства элементов содержания образования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несопоставимость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результатов ГИА по разным годам и разным предметам;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если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в школе мала доля учащихся, сдающих конкретный предмет по выбору, то делать выводы о качестве обучения на основе полученных результатов невозможно.</a:t>
            </a:r>
          </a:p>
        </p:txBody>
      </p:sp>
    </p:spTree>
    <p:extLst>
      <p:ext uri="{BB962C8B-B14F-4D97-AF65-F5344CB8AC3E}">
        <p14:creationId xmlns:p14="http://schemas.microsoft.com/office/powerpoint/2010/main" val="1044587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474" y="1866846"/>
            <a:ext cx="8398080" cy="1698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Важным условием повышения качества образования в школе является уровень профессиональной компетентности учителя, который должен находиться в постоянном и непрерывном развитии.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858936" y="4370664"/>
            <a:ext cx="7784983" cy="104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Качество системы образования не может быть выше качества работающих в ней учителей.</a:t>
            </a:r>
          </a:p>
        </p:txBody>
      </p:sp>
    </p:spTree>
    <p:extLst>
      <p:ext uri="{BB962C8B-B14F-4D97-AF65-F5344CB8AC3E}">
        <p14:creationId xmlns:p14="http://schemas.microsoft.com/office/powerpoint/2010/main" val="16673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качество образования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750" y="2454075"/>
            <a:ext cx="11485227" cy="34208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комплексная характеристика образовательной деятельности и подготовки обучающегося, выражающая степень их соответствия федеральным государственным образовательным стандартам, образовательным стандартам, федеральным государственным требованиям и (или) потребностям 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21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975" y="1416323"/>
            <a:ext cx="10939943" cy="68931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Внешними процедурами ОКО являются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975" y="2546354"/>
            <a:ext cx="9077586" cy="34208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 Государственная итоговая аттестация (ЕГЭ, ОГЭ, ГВЭ-9, ГВЭ-11);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2. Всероссийские проверочные работы;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3. Международные исследования;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4. Национальные исследования качества образования – НИКО;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5. Исследования компетенции учителей;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6. Оценка директоров;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7. Мониторинговые исследования, проводимые региональными и муниципальными отделами качества образования (комплексные работы, контрольные работы по предметам, диагностические работы УО).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198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8267"/>
            <a:ext cx="10515600" cy="78159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Внутренними процедурами ОКО являются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312" y="2596688"/>
            <a:ext cx="8783973" cy="2679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процедуры, проводимые в рамках внутришкольного контроля;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2. анкетирование, опросы по удовлетворенности качеством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образования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участников образовательного процесса;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3. участие в дистанционных мониторинговых конкурсах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4. портфолио учащихся, педагогических работников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80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142" y="1324045"/>
            <a:ext cx="11057389" cy="65575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Проведение оценочных процедур позволяет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50" y="2101737"/>
            <a:ext cx="11392949" cy="455912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Получить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информацию об уровне образовательной подготовки обучающихся по отдельным предметам. Обратить внимание на типичные ошибки, допущенные при выполнении работы, выяснить их причины и возможные пути устранения.</a:t>
            </a:r>
          </a:p>
          <a:p>
            <a:pPr lvl="0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Получить информацию о качестве работы учителя. </a:t>
            </a:r>
          </a:p>
          <a:p>
            <a:pPr lvl="0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Повысить ответственность каждого учителя в результате работы по овладению обучающимися основными знаниями, умения и навыками, определяемыми программой и образовательными стандартами.</a:t>
            </a:r>
          </a:p>
          <a:p>
            <a:pPr lvl="0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Оценивать работы обучающихся, руководствуясь принятыми нормами и критериями оценивания.</a:t>
            </a:r>
          </a:p>
          <a:p>
            <a:pPr lvl="0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Разработать индивидуальные программы для обучающихся, которые выполняют работы с очень низкими результатами, и для обучающихся, которые выполнили с достаточно высокими результатами.</a:t>
            </a:r>
          </a:p>
          <a:p>
            <a:pPr lvl="0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Проводить контрольные работы по предметам с использованием демонстрационных версии ВПР, открытых банков заданий по ОГЭ, ЕГЭ, с последующим анализом результатов (выявление динамики результатов обучения).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140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090072"/>
              </p:ext>
            </p:extLst>
          </p:nvPr>
        </p:nvGraphicFramePr>
        <p:xfrm>
          <a:off x="604384" y="2117254"/>
          <a:ext cx="9638573" cy="4463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38573">
                  <a:extLst>
                    <a:ext uri="{9D8B030D-6E8A-4147-A177-3AD203B41FA5}">
                      <a16:colId xmlns:a16="http://schemas.microsoft.com/office/drawing/2014/main" val="1736292621"/>
                    </a:ext>
                  </a:extLst>
                </a:gridCol>
              </a:tblGrid>
              <a:tr h="197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Относительно ученика</a:t>
                      </a:r>
                      <a:endParaRPr lang="ru-RU" sz="2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97" marR="5009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444295"/>
                  </a:ext>
                </a:extLst>
              </a:tr>
              <a:tr h="412843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выявить наименее подготовленных учащихся в целях предоставления им необходимой помощи. </a:t>
                      </a:r>
                      <a:endParaRPr lang="ru-RU" sz="220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выявить пробелы в знаниях учащихся и в соответствии с ними организовать коррекционную работу.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проектирование </a:t>
                      </a:r>
                      <a:r>
                        <a:rPr lang="ru-RU" sz="2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индивидуальных образовательных маршрутов для обучающихся. Использование так называемых индивидуальных карт.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педагогических рекомендаций для родителей с целью индивидуальной поддержки учащегося (какие имеются дефициты в необходимых для продолжения обучения знаниях и навыках и каким образом их можно восполнить).</a:t>
                      </a:r>
                      <a:endParaRPr lang="ru-RU" sz="2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097" marR="5009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83465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1919" y="1303413"/>
            <a:ext cx="76250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возможных решений: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53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19" y="1303413"/>
            <a:ext cx="76250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возможных решений: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57040"/>
              </p:ext>
            </p:extLst>
          </p:nvPr>
        </p:nvGraphicFramePr>
        <p:xfrm>
          <a:off x="291245" y="1996967"/>
          <a:ext cx="11495287" cy="4861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5287">
                  <a:extLst>
                    <a:ext uri="{9D8B030D-6E8A-4147-A177-3AD203B41FA5}">
                      <a16:colId xmlns:a16="http://schemas.microsoft.com/office/drawing/2014/main" val="400419278"/>
                    </a:ext>
                  </a:extLst>
                </a:gridCol>
              </a:tblGrid>
              <a:tr h="207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Относительно учителя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76" marR="5167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163365"/>
                  </a:ext>
                </a:extLst>
              </a:tr>
              <a:tr h="455623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анализа результатов ВПР как основу регламентации при разработке школьных контрольных измерительных материалов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плана профессионального развития и повышения квалификации с целью преодоления профессиональных дефицитов, выявленных в ходе итоговой оценки обучающихся, и повышения качества обучения школьников.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 рабочих программ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Обобщение своего позитивного опыта на ШМО и представление этого опыта в рамках региональных и муниципальных педагогических мероприятий.</a:t>
                      </a:r>
                    </a:p>
                    <a:p>
                      <a:pPr marL="342900" lvl="0" indent="-342900" algn="just" fontAlgn="base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Рассмотрение вопросов качественной системы подготовки учащихся к процедурам оценивания с использованием наиболее эффективных педагогических технологий во время проведения заседаний школьных методических объединений. </a:t>
                      </a:r>
                    </a:p>
                    <a:p>
                      <a:pPr marL="342900" lvl="0" indent="-342900" algn="just" fontAlgn="base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 применяемой системы текущего оценивания с учетом требований внешней оценки.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Полученные данные могут использоваться для аттестации</a:t>
                      </a: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76" marR="51676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152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05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643" y="1340823"/>
            <a:ext cx="10515600" cy="6557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Действия педагогического коллектива: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472" y="2303072"/>
            <a:ext cx="9471871" cy="3351107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Проведение оценочной процедуры. </a:t>
            </a:r>
            <a:endParaRPr lang="ru-RU" sz="6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2. Анализ результатов. </a:t>
            </a: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3. Выявление учащихся, классов, демонстрирующих низкие результаты. Определение пробелов в знаниях по предмету. На основе школьного отчёта по итогам процедуры оценивания Школьные методические объединения учителей, учитель-предметник:</a:t>
            </a:r>
          </a:p>
          <a:p>
            <a:pPr marL="0" indent="0" algn="just">
              <a:buNone/>
            </a:pP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●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проводят поэлементный анализ результатов выполнения учащимися заданий 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выявляют пробелы в знаниях и умениях каждого учащегося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● формируют предложения по индивидуальной поддержке учащихся.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4. </a:t>
            </a:r>
            <a:r>
              <a:rPr lang="ru-RU" sz="6200" b="1" dirty="0" smtClean="0">
                <a:solidFill>
                  <a:schemeClr val="tx2">
                    <a:lumMod val="75000"/>
                  </a:schemeClr>
                </a:solidFill>
              </a:rPr>
              <a:t>Выработка </a:t>
            </a:r>
            <a:r>
              <a:rPr lang="ru-RU" sz="6200" b="1" dirty="0">
                <a:solidFill>
                  <a:schemeClr val="tx2">
                    <a:lumMod val="75000"/>
                  </a:schemeClr>
                </a:solidFill>
              </a:rPr>
              <a:t>и реализация мер поддержки,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 которые в результате должны привести к повышению качества знаний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714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0823"/>
            <a:ext cx="8859473" cy="82353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Действия администрации школы: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695" y="2437297"/>
            <a:ext cx="10515600" cy="342660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корректирует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план методической работы и план повышения квалификации учителей;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определяет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возможные направления ресурсных вложений для поддержки качества обучения;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учитывает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полученные данные при проведении самооценки (самоанализа) и в обобщённом виде представляет данные в публичном докладе школы.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корректируется план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внутришкольного контроля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 целью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отслеживания результативности работы учителя по ликвидации выявленных проблем. </a:t>
            </a:r>
          </a:p>
        </p:txBody>
      </p:sp>
    </p:spTree>
    <p:extLst>
      <p:ext uri="{BB962C8B-B14F-4D97-AF65-F5344CB8AC3E}">
        <p14:creationId xmlns:p14="http://schemas.microsoft.com/office/powerpoint/2010/main" val="3286872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F22CDF-31E4-491D-B034-D94E5960F01A}" vid="{A7C7ABBF-30E8-411B-B6E3-918167868C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школа (50 лет)</Template>
  <TotalTime>62</TotalTime>
  <Words>994</Words>
  <Application>Microsoft Office PowerPoint</Application>
  <PresentationFormat>Широкоэкранный</PresentationFormat>
  <Paragraphs>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Тема Office</vt:lpstr>
      <vt:lpstr>Использование результатов оценочных процедур (контрольных, проверочных работ, ОГЭ) для повышения качества образования</vt:lpstr>
      <vt:lpstr>“качество образования” - </vt:lpstr>
      <vt:lpstr>Внешними процедурами ОКО являются:</vt:lpstr>
      <vt:lpstr>Внутренними процедурами ОКО являются:</vt:lpstr>
      <vt:lpstr>Проведение оценочных процедур позволяет:</vt:lpstr>
      <vt:lpstr>Презентация PowerPoint</vt:lpstr>
      <vt:lpstr>Презентация PowerPoint</vt:lpstr>
      <vt:lpstr>Действия педагогического коллектива:</vt:lpstr>
      <vt:lpstr>Действия администрации школы:</vt:lpstr>
      <vt:lpstr>Действия социально-психологической службы совместно с классным руководителем:</vt:lpstr>
      <vt:lpstr>Действия учителя-предметника:</vt:lpstr>
      <vt:lpstr>Риски и противоречия в проведении оценочных процедур: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результатов оценочных процедур (контрольных, проверочных работ, ОГЭ) для повышения качества образования</dc:title>
  <dc:creator>Надежда Леписова</dc:creator>
  <cp:lastModifiedBy>Надежда Леписова</cp:lastModifiedBy>
  <cp:revision>6</cp:revision>
  <dcterms:created xsi:type="dcterms:W3CDTF">2021-03-25T23:52:23Z</dcterms:created>
  <dcterms:modified xsi:type="dcterms:W3CDTF">2021-03-26T00:54:35Z</dcterms:modified>
</cp:coreProperties>
</file>