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61" r:id="rId4"/>
    <p:sldId id="259" r:id="rId5"/>
    <p:sldId id="260" r:id="rId6"/>
    <p:sldId id="262" r:id="rId7"/>
    <p:sldId id="263" r:id="rId8"/>
    <p:sldId id="264" r:id="rId9"/>
    <p:sldId id="265" r:id="rId10"/>
    <p:sldId id="266" r:id="rId11"/>
    <p:sldId id="267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176" autoAdjust="0"/>
    <p:restoredTop sz="94660"/>
  </p:normalViewPr>
  <p:slideViewPr>
    <p:cSldViewPr>
      <p:cViewPr varScale="1">
        <p:scale>
          <a:sx n="69" d="100"/>
          <a:sy n="69" d="100"/>
        </p:scale>
        <p:origin x="-139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041074A-4EF5-4620-81EB-5357D9343171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48B89FA8-0C20-419E-8774-4F893E6743EA}">
      <dgm:prSet phldrT="[Текст]"/>
      <dgm:spPr/>
      <dgm:t>
        <a:bodyPr/>
        <a:lstStyle/>
        <a:p>
          <a:r>
            <a:rPr lang="ru-RU" b="0" i="0" dirty="0" smtClean="0"/>
            <a:t>Подростковый период является очень ответственным, потому что он зачастую определяет дальнейшую жизнь человека. Утверждение независимости, формирование личности, выработка планов на будущее  – все это формируется именно в этом возрасте.</a:t>
          </a:r>
          <a:endParaRPr lang="ru-RU" b="0" i="0" dirty="0"/>
        </a:p>
      </dgm:t>
    </dgm:pt>
    <dgm:pt modelId="{147FBD89-4A92-4FF6-A9D5-EF1C2F7CB0EC}" type="parTrans" cxnId="{3EF924DF-8741-4556-97DC-D3888FFE319F}">
      <dgm:prSet/>
      <dgm:spPr/>
      <dgm:t>
        <a:bodyPr/>
        <a:lstStyle/>
        <a:p>
          <a:endParaRPr lang="ru-RU"/>
        </a:p>
      </dgm:t>
    </dgm:pt>
    <dgm:pt modelId="{F6ADC62E-BE59-4D6A-890F-4D75851AE7CA}" type="sibTrans" cxnId="{3EF924DF-8741-4556-97DC-D3888FFE319F}">
      <dgm:prSet/>
      <dgm:spPr/>
      <dgm:t>
        <a:bodyPr/>
        <a:lstStyle/>
        <a:p>
          <a:endParaRPr lang="ru-RU"/>
        </a:p>
      </dgm:t>
    </dgm:pt>
    <dgm:pt modelId="{781BD573-8A02-4F74-A481-DFC92CC0BA8D}">
      <dgm:prSet/>
      <dgm:spPr/>
      <dgm:t>
        <a:bodyPr/>
        <a:lstStyle/>
        <a:p>
          <a:r>
            <a:rPr lang="ru-RU" dirty="0" smtClean="0"/>
            <a:t>Поведение играет важную роль – помогает ребенку удовлетворить лежащую за ним потребность, и именно это ускользает от нас, когда мы пытаемся призвать ребенка к дисциплине. Если мы задумаемся о том, что же стоит за поведением ребенка, все изменится. Мы сможем воспитывать и направлять детей намного эффективнее.</a:t>
          </a:r>
          <a:endParaRPr lang="ru-RU" dirty="0"/>
        </a:p>
      </dgm:t>
    </dgm:pt>
    <dgm:pt modelId="{4068EBC3-28D9-4E16-B308-90200F2DB3BA}" type="parTrans" cxnId="{AE832E13-586A-4AF5-8B15-911523E5AF7D}">
      <dgm:prSet/>
      <dgm:spPr/>
      <dgm:t>
        <a:bodyPr/>
        <a:lstStyle/>
        <a:p>
          <a:endParaRPr lang="ru-RU"/>
        </a:p>
      </dgm:t>
    </dgm:pt>
    <dgm:pt modelId="{9CAFAF4D-AEBF-4235-975D-C3B3E6F1C888}" type="sibTrans" cxnId="{AE832E13-586A-4AF5-8B15-911523E5AF7D}">
      <dgm:prSet/>
      <dgm:spPr/>
      <dgm:t>
        <a:bodyPr/>
        <a:lstStyle/>
        <a:p>
          <a:endParaRPr lang="ru-RU"/>
        </a:p>
      </dgm:t>
    </dgm:pt>
    <dgm:pt modelId="{5E38922E-49D7-454C-BF2B-8192F20297CD}" type="pres">
      <dgm:prSet presAssocID="{2041074A-4EF5-4620-81EB-5357D9343171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D2626237-A6CF-4342-8C0A-10ABB0B46717}" type="pres">
      <dgm:prSet presAssocID="{48B89FA8-0C20-419E-8774-4F893E6743EA}" presName="node" presStyleLbl="node1" presStyleIdx="0" presStyleCnt="2" custScaleY="15145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EEE0791-632B-4B7C-A437-5119AFE5A49B}" type="pres">
      <dgm:prSet presAssocID="{F6ADC62E-BE59-4D6A-890F-4D75851AE7CA}" presName="sibTrans" presStyleCnt="0"/>
      <dgm:spPr/>
    </dgm:pt>
    <dgm:pt modelId="{01AB1F5B-5320-4F9D-AF23-78F7D2B7D615}" type="pres">
      <dgm:prSet presAssocID="{781BD573-8A02-4F74-A481-DFC92CC0BA8D}" presName="node" presStyleLbl="node1" presStyleIdx="1" presStyleCnt="2" custScaleY="15145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406EA87B-2B97-4EC1-BE80-41C4D20A1459}" type="presOf" srcId="{48B89FA8-0C20-419E-8774-4F893E6743EA}" destId="{D2626237-A6CF-4342-8C0A-10ABB0B46717}" srcOrd="0" destOrd="0" presId="urn:microsoft.com/office/officeart/2005/8/layout/default"/>
    <dgm:cxn modelId="{614F1A14-3A1D-467A-80EF-9E597B0340B3}" type="presOf" srcId="{2041074A-4EF5-4620-81EB-5357D9343171}" destId="{5E38922E-49D7-454C-BF2B-8192F20297CD}" srcOrd="0" destOrd="0" presId="urn:microsoft.com/office/officeart/2005/8/layout/default"/>
    <dgm:cxn modelId="{AE832E13-586A-4AF5-8B15-911523E5AF7D}" srcId="{2041074A-4EF5-4620-81EB-5357D9343171}" destId="{781BD573-8A02-4F74-A481-DFC92CC0BA8D}" srcOrd="1" destOrd="0" parTransId="{4068EBC3-28D9-4E16-B308-90200F2DB3BA}" sibTransId="{9CAFAF4D-AEBF-4235-975D-C3B3E6F1C888}"/>
    <dgm:cxn modelId="{3EF924DF-8741-4556-97DC-D3888FFE319F}" srcId="{2041074A-4EF5-4620-81EB-5357D9343171}" destId="{48B89FA8-0C20-419E-8774-4F893E6743EA}" srcOrd="0" destOrd="0" parTransId="{147FBD89-4A92-4FF6-A9D5-EF1C2F7CB0EC}" sibTransId="{F6ADC62E-BE59-4D6A-890F-4D75851AE7CA}"/>
    <dgm:cxn modelId="{049BD9AF-2D15-471E-9A18-3C09C65427B4}" type="presOf" srcId="{781BD573-8A02-4F74-A481-DFC92CC0BA8D}" destId="{01AB1F5B-5320-4F9D-AF23-78F7D2B7D615}" srcOrd="0" destOrd="0" presId="urn:microsoft.com/office/officeart/2005/8/layout/default"/>
    <dgm:cxn modelId="{E50A0267-DE2C-4387-81E2-0A1621FBCF4A}" type="presParOf" srcId="{5E38922E-49D7-454C-BF2B-8192F20297CD}" destId="{D2626237-A6CF-4342-8C0A-10ABB0B46717}" srcOrd="0" destOrd="0" presId="urn:microsoft.com/office/officeart/2005/8/layout/default"/>
    <dgm:cxn modelId="{4F6C11DF-DA82-4A64-BE8B-C80C6FC94F43}" type="presParOf" srcId="{5E38922E-49D7-454C-BF2B-8192F20297CD}" destId="{BEEE0791-632B-4B7C-A437-5119AFE5A49B}" srcOrd="1" destOrd="0" presId="urn:microsoft.com/office/officeart/2005/8/layout/default"/>
    <dgm:cxn modelId="{595A4844-C607-4754-B431-899C6CA0E489}" type="presParOf" srcId="{5E38922E-49D7-454C-BF2B-8192F20297CD}" destId="{01AB1F5B-5320-4F9D-AF23-78F7D2B7D615}" srcOrd="2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2626237-A6CF-4342-8C0A-10ABB0B46717}">
      <dsp:nvSpPr>
        <dsp:cNvPr id="0" name=""/>
        <dsp:cNvSpPr/>
      </dsp:nvSpPr>
      <dsp:spPr>
        <a:xfrm>
          <a:off x="1072" y="447819"/>
          <a:ext cx="4182300" cy="380065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b="0" i="0" kern="1200" dirty="0" smtClean="0"/>
            <a:t>Подростковый период является очень ответственным, потому что он зачастую определяет дальнейшую жизнь человека. Утверждение независимости, формирование личности, выработка планов на будущее  – все это формируется именно в этом возрасте.</a:t>
          </a:r>
          <a:endParaRPr lang="ru-RU" sz="2200" b="0" i="0" kern="1200" dirty="0"/>
        </a:p>
      </dsp:txBody>
      <dsp:txXfrm>
        <a:off x="1072" y="447819"/>
        <a:ext cx="4182300" cy="3800657"/>
      </dsp:txXfrm>
    </dsp:sp>
    <dsp:sp modelId="{01AB1F5B-5320-4F9D-AF23-78F7D2B7D615}">
      <dsp:nvSpPr>
        <dsp:cNvPr id="0" name=""/>
        <dsp:cNvSpPr/>
      </dsp:nvSpPr>
      <dsp:spPr>
        <a:xfrm>
          <a:off x="4601603" y="447819"/>
          <a:ext cx="4182300" cy="380065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dirty="0" smtClean="0"/>
            <a:t>Поведение играет важную роль – помогает ребенку удовлетворить лежащую за ним потребность, и именно это ускользает от нас, когда мы пытаемся призвать ребенка к дисциплине. Если мы задумаемся о том, что же стоит за поведением ребенка, все изменится. Мы сможем воспитывать и направлять детей намного эффективнее.</a:t>
          </a:r>
          <a:endParaRPr lang="ru-RU" sz="2200" kern="1200" dirty="0"/>
        </a:p>
      </dsp:txBody>
      <dsp:txXfrm>
        <a:off x="4601603" y="447819"/>
        <a:ext cx="4182300" cy="380065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16.08.2021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16.08.2021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16.08.2021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16.08.2021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16.08.2021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16.08.2021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16.08.2021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16.08.2021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16.08.2021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16.08.2021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16.08.2021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16.08.2021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2636912"/>
            <a:ext cx="9144000" cy="1793167"/>
          </a:xfrm>
        </p:spPr>
        <p:txBody>
          <a:bodyPr/>
          <a:lstStyle/>
          <a:p>
            <a:pPr marL="182880" indent="0">
              <a:buNone/>
            </a:pPr>
            <a:r>
              <a:rPr lang="ru-RU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«ДЕТСКО-РОДИТЕЛЬСКИЕ </a:t>
            </a:r>
            <a:r>
              <a:rPr lang="ru-RU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ОТНОШЕНИЯ: </a:t>
            </a:r>
            <a:r>
              <a:rPr lang="ru-RU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КАК СОХРАНИТЬ СВЯЗЬ?»</a:t>
            </a:r>
            <a:br>
              <a:rPr lang="ru-RU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endParaRPr lang="ru-RU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877512" y="5948754"/>
            <a:ext cx="426648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 smtClean="0"/>
              <a:t>Автор</a:t>
            </a:r>
            <a:r>
              <a:rPr lang="ru-RU" i="1" dirty="0"/>
              <a:t>: </a:t>
            </a:r>
            <a:r>
              <a:rPr lang="ru-RU" i="1" dirty="0" err="1"/>
              <a:t>Долотова</a:t>
            </a:r>
            <a:r>
              <a:rPr lang="ru-RU" i="1" dirty="0"/>
              <a:t> Екатерина Владимировна, педагог-психолог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971600" y="260648"/>
            <a:ext cx="748883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dirty="0">
                <a:solidFill>
                  <a:prstClr val="black"/>
                </a:solidFill>
              </a:rPr>
              <a:t>муниципальное бюджетное образовательное учреждение </a:t>
            </a:r>
            <a:r>
              <a:rPr lang="ru-RU" dirty="0" err="1">
                <a:solidFill>
                  <a:prstClr val="black"/>
                </a:solidFill>
              </a:rPr>
              <a:t>Родионово-Несветайского</a:t>
            </a:r>
            <a:r>
              <a:rPr lang="ru-RU" dirty="0">
                <a:solidFill>
                  <a:prstClr val="black"/>
                </a:solidFill>
              </a:rPr>
              <a:t> района </a:t>
            </a:r>
            <a:endParaRPr lang="ru-RU" dirty="0" smtClean="0">
              <a:solidFill>
                <a:prstClr val="black"/>
              </a:solidFill>
            </a:endParaRPr>
          </a:p>
          <a:p>
            <a:pPr lvl="0" algn="ctr"/>
            <a:r>
              <a:rPr lang="ru-RU" dirty="0" smtClean="0">
                <a:solidFill>
                  <a:prstClr val="black"/>
                </a:solidFill>
              </a:rPr>
              <a:t>«</a:t>
            </a:r>
            <a:r>
              <a:rPr lang="ru-RU" dirty="0">
                <a:solidFill>
                  <a:prstClr val="black"/>
                </a:solidFill>
              </a:rPr>
              <a:t>Кутейниковская средняя общеобразовательная школа»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740843" y="1628800"/>
            <a:ext cx="595034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dirty="0">
                <a:solidFill>
                  <a:srgbClr val="C00000"/>
                </a:solidFill>
              </a:rPr>
              <a:t>«Занятие по профилактике кризисных состояний и суицидального поведения несовершеннолетних»</a:t>
            </a:r>
          </a:p>
        </p:txBody>
      </p:sp>
    </p:spTree>
    <p:extLst>
      <p:ext uri="{BB962C8B-B14F-4D97-AF65-F5344CB8AC3E}">
        <p14:creationId xmlns:p14="http://schemas.microsoft.com/office/powerpoint/2010/main" val="2850438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4372168"/>
            <a:ext cx="8640959" cy="1143000"/>
          </a:xfrm>
        </p:spPr>
        <p:txBody>
          <a:bodyPr/>
          <a:lstStyle/>
          <a:p>
            <a:r>
              <a:rPr lang="ru-RU" dirty="0">
                <a:effectLst/>
              </a:rPr>
              <a:t>Домашнее задание: </a:t>
            </a:r>
            <a:r>
              <a:rPr lang="ru-RU" b="0" dirty="0">
                <a:effectLst/>
              </a:rPr>
              <a:t>Выполните методику «Дом» с вашим ребенком.</a:t>
            </a:r>
            <a:r>
              <a:rPr lang="ru-RU" dirty="0">
                <a:effectLst/>
              </a:rPr>
              <a:t>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45720" indent="0">
              <a:buNone/>
            </a:pP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2050" name="Picture 2" descr="http://gel-school-3.ru/wp-content/uploads/2020/04/igry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209423"/>
            <a:ext cx="6826786" cy="428347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86670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sun9-37.userapi.com/impg/htWAh66rVPqNOGkz6OADdN9YEUEgnRD6Clo9vA/LA0SYssdiT4.jpg?size=604x604&amp;quality=96&amp;sign=15d22febdc0d4b8f43e305e925f16e5d&amp;type=albu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3" y="0"/>
            <a:ext cx="6813375" cy="681337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08212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07704" y="5167877"/>
            <a:ext cx="6512511" cy="1143000"/>
          </a:xfrm>
        </p:spPr>
        <p:txBody>
          <a:bodyPr/>
          <a:lstStyle/>
          <a:p>
            <a:r>
              <a:rPr lang="ru-RU" dirty="0" smtClean="0"/>
              <a:t>Подростковый возраст: </a:t>
            </a:r>
            <a:endParaRPr lang="ru-RU" dirty="0"/>
          </a:p>
        </p:txBody>
      </p:sp>
      <p:pic>
        <p:nvPicPr>
          <p:cNvPr id="1026" name="Picture 2" descr="C:\Users\Екатерина\Desktop\зантияе кризис\vzaimootnosheniya-v-seme-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4770594"/>
            <a:ext cx="2880320" cy="207923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79512" y="404664"/>
            <a:ext cx="8784976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Font typeface="Wingdings" pitchFamily="2" charset="2"/>
              <a:buChar char="Ø"/>
            </a:pPr>
            <a:r>
              <a:rPr lang="ru-RU" b="1" i="1" dirty="0" smtClean="0"/>
              <a:t>Начало подросткового возраста </a:t>
            </a:r>
            <a:r>
              <a:rPr lang="ru-RU" b="1" i="1" dirty="0"/>
              <a:t>приходится на 11-12 лет, а заканчивается  по-разному: от 15 до 17-18 лет</a:t>
            </a:r>
            <a:r>
              <a:rPr lang="ru-RU" b="1" i="1" dirty="0" smtClean="0"/>
              <a:t>.</a:t>
            </a:r>
          </a:p>
          <a:p>
            <a:pPr marL="342900" indent="-342900" algn="just">
              <a:buFont typeface="Wingdings" pitchFamily="2" charset="2"/>
              <a:buChar char="Ø"/>
            </a:pPr>
            <a:r>
              <a:rPr lang="ru-RU" b="1" i="1" dirty="0"/>
              <a:t>Границы подросткового возраста</a:t>
            </a:r>
            <a:r>
              <a:rPr lang="ru-RU" i="1" dirty="0"/>
              <a:t> не устанавливаются четко, у каждого подростка они</a:t>
            </a:r>
            <a:r>
              <a:rPr lang="ru-RU" b="1" i="1" dirty="0"/>
              <a:t> </a:t>
            </a:r>
            <a:r>
              <a:rPr lang="ru-RU" b="1" i="1" dirty="0" smtClean="0"/>
              <a:t>индивидуальны.</a:t>
            </a:r>
          </a:p>
          <a:p>
            <a:pPr marL="342900" indent="-342900" algn="just">
              <a:buFont typeface="Wingdings" pitchFamily="2" charset="2"/>
              <a:buChar char="Ø"/>
            </a:pPr>
            <a:r>
              <a:rPr lang="ru-RU" b="1" i="1" dirty="0"/>
              <a:t>В данном возрастном периоде у ребенка закладываются основы сознательного поведения, вырисовывается общая направленность в формировании нравственных представлений и социальных установок</a:t>
            </a:r>
            <a:r>
              <a:rPr lang="ru-RU" b="1" i="1" dirty="0" smtClean="0"/>
              <a:t>.</a:t>
            </a:r>
          </a:p>
          <a:p>
            <a:pPr marL="342900" indent="-342900" algn="just">
              <a:buFont typeface="Wingdings" pitchFamily="2" charset="2"/>
              <a:buChar char="Ø"/>
            </a:pPr>
            <a:r>
              <a:rPr lang="ru-RU" b="1" i="1" dirty="0"/>
              <a:t>Ведущие позиции начинают занимать общественно-полезная деятельность и интимно-личностное общение со сверстниками.</a:t>
            </a:r>
            <a:r>
              <a:rPr lang="ru-RU" i="1" dirty="0"/>
              <a:t> </a:t>
            </a:r>
            <a:endParaRPr lang="ru-RU" i="1" dirty="0" smtClean="0"/>
          </a:p>
          <a:p>
            <a:pPr marL="342900" indent="-342900" algn="just">
              <a:buFont typeface="Wingdings" pitchFamily="2" charset="2"/>
              <a:buChar char="Ø"/>
            </a:pPr>
            <a:r>
              <a:rPr lang="ru-RU" b="1" i="1" dirty="0"/>
              <a:t>Содержанием психического развития подростка становится развитие его самосознания. </a:t>
            </a:r>
            <a:endParaRPr lang="ru-RU" b="1" i="1" dirty="0" smtClean="0"/>
          </a:p>
          <a:p>
            <a:pPr marL="342900" indent="-342900" algn="just">
              <a:buFont typeface="Wingdings" pitchFamily="2" charset="2"/>
              <a:buChar char="Ø"/>
            </a:pPr>
            <a:r>
              <a:rPr lang="ru-RU" b="1" i="1" dirty="0"/>
              <a:t>Подростку присуща сильная потребность в общении со сверстниками.</a:t>
            </a:r>
            <a:r>
              <a:rPr lang="ru-RU" i="1" dirty="0"/>
              <a:t> </a:t>
            </a:r>
            <a:endParaRPr lang="ru-RU" i="1" dirty="0" smtClean="0"/>
          </a:p>
          <a:p>
            <a:pPr marL="342900" indent="-342900" algn="just">
              <a:buFont typeface="Wingdings" pitchFamily="2" charset="2"/>
              <a:buChar char="Ø"/>
            </a:pPr>
            <a:r>
              <a:rPr lang="ru-RU" b="1" i="1" dirty="0"/>
              <a:t>П</a:t>
            </a:r>
            <a:r>
              <a:rPr lang="ru-RU" b="1" i="1" dirty="0" smtClean="0"/>
              <a:t>одростковый </a:t>
            </a:r>
            <a:r>
              <a:rPr lang="ru-RU" b="1" i="1" dirty="0"/>
              <a:t>период – время активного формирования </a:t>
            </a:r>
            <a:r>
              <a:rPr lang="ru-RU" b="1" i="1" dirty="0" smtClean="0"/>
              <a:t>личности.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867776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07704" y="5702068"/>
            <a:ext cx="6512511" cy="1143000"/>
          </a:xfrm>
        </p:spPr>
        <p:txBody>
          <a:bodyPr/>
          <a:lstStyle/>
          <a:p>
            <a:r>
              <a:rPr lang="ru-RU" dirty="0" smtClean="0"/>
              <a:t>Дети цветы жизни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masterskayaroda.ru/media/images/base64/5d03a0d94e0f2b50caba1f4ddc77a4eb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6945" y="256437"/>
            <a:ext cx="7200800" cy="54006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96583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108520" y="5517232"/>
            <a:ext cx="9145016" cy="1143000"/>
          </a:xfrm>
        </p:spPr>
        <p:txBody>
          <a:bodyPr/>
          <a:lstStyle/>
          <a:p>
            <a:r>
              <a:rPr lang="ru-RU" dirty="0" smtClean="0"/>
              <a:t>Пирамида потребностей </a:t>
            </a:r>
            <a:r>
              <a:rPr lang="ru-RU" dirty="0" err="1" smtClean="0"/>
              <a:t>Маслоу</a:t>
            </a:r>
            <a:endParaRPr lang="ru-RU" dirty="0"/>
          </a:p>
        </p:txBody>
      </p:sp>
      <p:pic>
        <p:nvPicPr>
          <p:cNvPr id="2050" name="Picture 2" descr="C:\Users\Екатерина\Desktop\зантияе кризис\DPDMAPhXcAAGHL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24617"/>
            <a:ext cx="6840760" cy="562480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39954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5445224"/>
            <a:ext cx="8712968" cy="1143000"/>
          </a:xfrm>
        </p:spPr>
        <p:txBody>
          <a:bodyPr/>
          <a:lstStyle/>
          <a:p>
            <a:r>
              <a:rPr lang="ru-RU" dirty="0">
                <a:effectLst/>
              </a:rPr>
              <a:t>Упражнение-диагностика «Дом</a:t>
            </a:r>
            <a:r>
              <a:rPr lang="ru-RU" dirty="0" smtClean="0">
                <a:effectLst/>
              </a:rPr>
              <a:t>».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95536" y="404664"/>
            <a:ext cx="849694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/>
          </a:p>
          <a:p>
            <a:r>
              <a:rPr lang="ru-RU" dirty="0"/>
              <a:t>		</a:t>
            </a:r>
          </a:p>
          <a:p>
            <a:r>
              <a:rPr lang="ru-RU" dirty="0"/>
              <a:t>		</a:t>
            </a:r>
          </a:p>
          <a:p>
            <a:r>
              <a:rPr lang="ru-RU" dirty="0"/>
              <a:t>		</a:t>
            </a:r>
          </a:p>
          <a:p>
            <a:r>
              <a:rPr lang="ru-RU" dirty="0"/>
              <a:t>			</a:t>
            </a:r>
          </a:p>
          <a:p>
            <a:r>
              <a:rPr lang="ru-RU" dirty="0"/>
              <a:t>		</a:t>
            </a: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46785378"/>
              </p:ext>
            </p:extLst>
          </p:nvPr>
        </p:nvGraphicFramePr>
        <p:xfrm>
          <a:off x="280450" y="116632"/>
          <a:ext cx="8727116" cy="531532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63558"/>
                <a:gridCol w="4363558"/>
              </a:tblGrid>
              <a:tr h="287084">
                <a:tc>
                  <a:txBody>
                    <a:bodyPr/>
                    <a:lstStyle/>
                    <a:p>
                      <a:r>
                        <a:rPr lang="ru-RU" sz="1600" b="1" dirty="0" smtClean="0"/>
                        <a:t>ПОТРЕБНОСТЬ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b="1" dirty="0" smtClean="0"/>
                        <a:t>ХАРАКТЕРИСТИКА </a:t>
                      </a:r>
                      <a:endParaRPr lang="ru-RU" sz="1600" dirty="0"/>
                    </a:p>
                  </a:txBody>
                  <a:tcPr/>
                </a:tc>
              </a:tr>
              <a:tr h="1084360">
                <a:tc>
                  <a:txBody>
                    <a:bodyPr/>
                    <a:lstStyle/>
                    <a:p>
                      <a:r>
                        <a:rPr lang="ru-RU" sz="1600" dirty="0" err="1" smtClean="0"/>
                        <a:t>Самоактуализация</a:t>
                      </a:r>
                      <a:r>
                        <a:rPr lang="ru-RU" sz="1600" dirty="0" smtClean="0"/>
                        <a:t> 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Потребность развить и реализовать свой потенциал полностью (реализация своих целей, способностей, потребность в личностном росте, самовыражении) </a:t>
                      </a:r>
                      <a:endParaRPr lang="ru-RU" sz="1600" dirty="0"/>
                    </a:p>
                  </a:txBody>
                  <a:tcPr/>
                </a:tc>
              </a:tr>
              <a:tr h="1490995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Уважение 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Потребность ощущать себя ценимым другими, уважение со стороны родителей и ближайшего окружения. Признание достижений и успехов, высокая оценка, одобрение. Уважение другими, формирует в ребенке самоуважение. </a:t>
                      </a:r>
                      <a:endParaRPr lang="ru-RU" sz="1600" dirty="0"/>
                    </a:p>
                  </a:txBody>
                  <a:tcPr/>
                </a:tc>
              </a:tr>
              <a:tr h="881043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Потребность в любви и принадлежности 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/>
                        <a:t>Потребность в здоровых, теплых и любящих отношениях с родителями, близкими. </a:t>
                      </a:r>
                      <a:endParaRPr lang="ru-RU" sz="1600" dirty="0"/>
                    </a:p>
                  </a:txBody>
                  <a:tcPr/>
                </a:tc>
              </a:tr>
              <a:tr h="881043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Безопасность 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Потребность в защищенности от опасности, нападения, угрозы. Чувство уверенности, избавление от страха и неудач. </a:t>
                      </a:r>
                      <a:endParaRPr lang="ru-RU" sz="1600" dirty="0"/>
                    </a:p>
                  </a:txBody>
                  <a:tcPr/>
                </a:tc>
              </a:tr>
              <a:tr h="488043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Физиологические потребности 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Потребность в кислороде, воде, пище, физическом здоровье и комфорте </a:t>
                      </a:r>
                      <a:endParaRPr lang="ru-RU" sz="16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07868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23728" y="5715000"/>
            <a:ext cx="6512511" cy="1143000"/>
          </a:xfrm>
        </p:spPr>
        <p:txBody>
          <a:bodyPr/>
          <a:lstStyle/>
          <a:p>
            <a:r>
              <a:rPr lang="ru-RU" dirty="0" smtClean="0"/>
              <a:t>Идеальный дом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907704" y="2492896"/>
            <a:ext cx="4896544" cy="3168352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Равнобедренный треугольник 4"/>
          <p:cNvSpPr/>
          <p:nvPr/>
        </p:nvSpPr>
        <p:spPr>
          <a:xfrm>
            <a:off x="1907704" y="462252"/>
            <a:ext cx="4896544" cy="2030644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9780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5949280"/>
            <a:ext cx="7982272" cy="1143000"/>
          </a:xfrm>
        </p:spPr>
        <p:txBody>
          <a:bodyPr/>
          <a:lstStyle/>
          <a:p>
            <a:r>
              <a:rPr lang="ru-RU" dirty="0" smtClean="0"/>
              <a:t>Реальная конструкция</a:t>
            </a:r>
            <a:endParaRPr lang="ru-RU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0"/>
            <a:ext cx="6840759" cy="61581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28366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5715000"/>
            <a:ext cx="7776864" cy="1143000"/>
          </a:xfrm>
        </p:spPr>
        <p:txBody>
          <a:bodyPr/>
          <a:lstStyle/>
          <a:p>
            <a:r>
              <a:rPr lang="ru-RU" dirty="0" smtClean="0"/>
              <a:t>Родительская копилка</a:t>
            </a:r>
            <a:endParaRPr lang="ru-RU" dirty="0"/>
          </a:p>
        </p:txBody>
      </p:sp>
      <p:pic>
        <p:nvPicPr>
          <p:cNvPr id="4" name="Объект 3" descr="https://e7.pngegg.com/pngimages/1023/682/png-clipart-gold-coin-treasure-furniture-gold.png"/>
          <p:cNvPicPr>
            <a:picLocks noGrp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620688"/>
            <a:ext cx="6264696" cy="48965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620225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07704" y="5445224"/>
            <a:ext cx="6512511" cy="1143000"/>
          </a:xfrm>
        </p:spPr>
        <p:txBody>
          <a:bodyPr/>
          <a:lstStyle/>
          <a:p>
            <a:r>
              <a:rPr lang="ru-RU" dirty="0" smtClean="0"/>
              <a:t>Выводы:</a:t>
            </a:r>
            <a:endParaRPr lang="ru-RU" dirty="0"/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1029724181"/>
              </p:ext>
            </p:extLst>
          </p:nvPr>
        </p:nvGraphicFramePr>
        <p:xfrm>
          <a:off x="179512" y="764704"/>
          <a:ext cx="8784976" cy="46962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Управляющая кнопка: справка 2">
            <a:hlinkClick r:id="" action="ppaction://noaction" highlightClick="1"/>
          </p:cNvPr>
          <p:cNvSpPr/>
          <p:nvPr/>
        </p:nvSpPr>
        <p:spPr>
          <a:xfrm>
            <a:off x="179512" y="1268760"/>
            <a:ext cx="4176464" cy="3672408"/>
          </a:xfrm>
          <a:prstGeom prst="actionButtonHelp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Управляющая кнопка: справка 4">
            <a:hlinkClick r:id="" action="ppaction://noaction" highlightClick="1"/>
          </p:cNvPr>
          <p:cNvSpPr/>
          <p:nvPr/>
        </p:nvSpPr>
        <p:spPr>
          <a:xfrm>
            <a:off x="4788024" y="1267303"/>
            <a:ext cx="4176464" cy="3672408"/>
          </a:xfrm>
          <a:prstGeom prst="actionButtonHelp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32193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6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1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</p:bldLst>
  </p:timing>
</p:sld>
</file>

<file path=ppt/theme/theme1.xml><?xml version="1.0" encoding="utf-8"?>
<a:theme xmlns:a="http://schemas.openxmlformats.org/drawingml/2006/main" name="Воздушный поток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174</TotalTime>
  <Words>269</Words>
  <Application>Microsoft Office PowerPoint</Application>
  <PresentationFormat>Экран (4:3)</PresentationFormat>
  <Paragraphs>42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Воздушный поток</vt:lpstr>
      <vt:lpstr>«ДЕТСКО-РОДИТЕЛЬСКИЕ ОТНОШЕНИЯ: КАК СОХРАНИТЬ СВЯЗЬ?» </vt:lpstr>
      <vt:lpstr>Подростковый возраст: </vt:lpstr>
      <vt:lpstr>Дети цветы жизни</vt:lpstr>
      <vt:lpstr>Пирамида потребностей Маслоу</vt:lpstr>
      <vt:lpstr>Упражнение-диагностика «Дом».</vt:lpstr>
      <vt:lpstr>Идеальный дом</vt:lpstr>
      <vt:lpstr>Реальная конструкция</vt:lpstr>
      <vt:lpstr>Родительская копилка</vt:lpstr>
      <vt:lpstr>Выводы:</vt:lpstr>
      <vt:lpstr>Домашнее задание: Выполните методику «Дом» с вашим ребенком. 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Екатерина</dc:creator>
  <cp:lastModifiedBy>Екатерина</cp:lastModifiedBy>
  <cp:revision>16</cp:revision>
  <dcterms:created xsi:type="dcterms:W3CDTF">2021-07-27T09:15:45Z</dcterms:created>
  <dcterms:modified xsi:type="dcterms:W3CDTF">2021-08-16T11:42:13Z</dcterms:modified>
</cp:coreProperties>
</file>