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7" r:id="rId1"/>
  </p:sldMasterIdLst>
  <p:sldIdLst>
    <p:sldId id="270" r:id="rId2"/>
    <p:sldId id="275" r:id="rId3"/>
    <p:sldId id="271" r:id="rId4"/>
    <p:sldId id="258" r:id="rId5"/>
    <p:sldId id="259" r:id="rId6"/>
    <p:sldId id="276" r:id="rId7"/>
    <p:sldId id="260" r:id="rId8"/>
    <p:sldId id="264" r:id="rId9"/>
    <p:sldId id="262" r:id="rId10"/>
    <p:sldId id="278" r:id="rId11"/>
    <p:sldId id="279" r:id="rId12"/>
    <p:sldId id="261" r:id="rId13"/>
    <p:sldId id="265" r:id="rId14"/>
    <p:sldId id="280" r:id="rId15"/>
    <p:sldId id="266" r:id="rId16"/>
    <p:sldId id="269" r:id="rId17"/>
    <p:sldId id="267" r:id="rId18"/>
    <p:sldId id="268" r:id="rId19"/>
    <p:sldId id="282" r:id="rId20"/>
    <p:sldId id="274" r:id="rId21"/>
    <p:sldId id="281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51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981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78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29723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1687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486631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97128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43153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7942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52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800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949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3133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765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697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006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948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40926-FC2E-44AC-B104-F00B7AE7FF55}" type="datetimeFigureOut">
              <a:rPr lang="ru-RU" smtClean="0"/>
              <a:t>25.04.2020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337D64F8-9D74-458A-9418-17CDCDC5B7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360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22" r:id="rId15"/>
    <p:sldLayoutId id="214748372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g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5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microsoft.com/office/2007/relationships/hdphoto" Target="../media/hdphoto4.wdp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ru/images/" TargetMode="External"/><Relationship Id="rId3" Type="http://schemas.microsoft.com/office/2007/relationships/hdphoto" Target="../media/hdphoto1.wdp"/><Relationship Id="rId7" Type="http://schemas.openxmlformats.org/officeDocument/2006/relationships/hyperlink" Target="https://zen.yandex.ru/media/kuzbasskiy_sledopyt/mihail-timofeevich-kalashnikov--velikii-sovetskii-konstruktor-strelkovogo-orujiia-izmenivshii-mir-5dc8e13d042363115e30458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&#1050;&#1072;&#1083;&#1072;&#1096;&#1085;&#1080;&#1082;&#1086;&#1074;,_&#1052;&#1080;&#1093;&#1072;&#1080;&#1083;_&#1058;&#1080;&#1084;&#1086;&#1092;&#1077;&#1077;&#1074;&#1080;&#1095;%23&#1042;&#1077;&#1083;&#1080;&#1082;&#1072;&#1103;_&#1054;&#1090;&#1077;&#1095;&#1077;&#1089;&#1090;&#1074;&#1077;&#1085;&#1085;&#1072;&#1103;_&#1074;&#1086;&#1081;&#1085;&#1072;" TargetMode="External"/><Relationship Id="rId5" Type="http://schemas.openxmlformats.org/officeDocument/2006/relationships/hyperlink" Target="https://www.youtube.com/watch?v=PX6b1DkKz2g&amp;feature=youtu.be" TargetMode="External"/><Relationship Id="rId4" Type="http://schemas.openxmlformats.org/officeDocument/2006/relationships/hyperlink" Target="http://www.&#1088;&#1086;&#1089;&#1089;&#1080;&#1081;&#1089;&#1082;&#1080;&#1081;-&#1089;&#1086;&#1102;&#1079;-&#1080;&#1085;&#1078;&#1077;&#1085;&#1077;&#1088;&#1086;&#1074;.&#1088;&#1092;/internet-muzey-m-t-kalashnikova/biografiya/" TargetMode="External"/><Relationship Id="rId9" Type="http://schemas.openxmlformats.org/officeDocument/2006/relationships/hyperlink" Target="https://www.youtube.com/watch?time_continue=72&amp;v=6uS_uM0deyc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microsoft.com/office/2007/relationships/hdphoto" Target="../media/hdphoto6.wdp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Прямоугольник 1"/>
          <p:cNvSpPr>
            <a:spLocks noChangeArrowheads="1"/>
          </p:cNvSpPr>
          <p:nvPr/>
        </p:nvSpPr>
        <p:spPr bwMode="auto">
          <a:xfrm>
            <a:off x="635726" y="425424"/>
            <a:ext cx="779417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 автономное учреждение дополнительного образования Ханты-Мансийского района «Центр дополнительного образования»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"/>
          <p:cNvSpPr>
            <a:spLocks noChangeArrowheads="1"/>
          </p:cNvSpPr>
          <p:nvPr/>
        </p:nvSpPr>
        <p:spPr bwMode="auto">
          <a:xfrm>
            <a:off x="635726" y="2120707"/>
            <a:ext cx="7794171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57175" indent="-257175" algn="ctr" defTabSz="685800">
              <a:defRPr/>
            </a:pPr>
            <a:r>
              <a:rPr lang="ru-RU" altLang="zh-CN" sz="3600" b="1" dirty="0" smtClean="0">
                <a:ln w="18415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«Человек</a:t>
            </a:r>
            <a:r>
              <a:rPr lang="ru-RU" altLang="zh-CN" sz="3600" b="1" dirty="0">
                <a:ln w="18415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, личность, легенда</a:t>
            </a:r>
            <a:r>
              <a:rPr lang="ru-RU" altLang="zh-CN" sz="3600" b="1" dirty="0" smtClean="0">
                <a:ln w="18415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marL="257175" indent="-257175" algn="ctr" defTabSz="685800">
              <a:defRPr/>
            </a:pPr>
            <a:r>
              <a:rPr lang="ru-RU" altLang="zh-CN" sz="2000" b="1" dirty="0" smtClean="0">
                <a:ln w="18415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 </a:t>
            </a:r>
            <a:r>
              <a:rPr lang="ru-RU" altLang="zh-CN" sz="2000" b="1" dirty="0">
                <a:ln w="18415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в историю посвященный 100-летию </a:t>
            </a:r>
            <a:endParaRPr lang="ru-RU" altLang="zh-CN" sz="2000" b="1" dirty="0" smtClean="0">
              <a:ln w="18415" cmpd="sng">
                <a:noFill/>
                <a:prstDash val="solid"/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7175" indent="-257175" algn="ctr" defTabSz="685800">
              <a:defRPr/>
            </a:pPr>
            <a:r>
              <a:rPr lang="ru-RU" altLang="zh-CN" sz="2000" b="1" dirty="0" smtClean="0">
                <a:ln w="18415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altLang="zh-CN" sz="2000" b="1" dirty="0">
                <a:ln w="18415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дня рождения М.Т. </a:t>
            </a:r>
            <a:r>
              <a:rPr lang="ru-RU" altLang="zh-CN" sz="2000" b="1" dirty="0" smtClean="0">
                <a:ln w="18415" cmpd="sng">
                  <a:noFill/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Калашникова</a:t>
            </a:r>
          </a:p>
          <a:p>
            <a:pPr marL="257175" indent="-257175" algn="ctr" defTabSz="685800">
              <a:defRPr/>
            </a:pP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открытое 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занятие </a:t>
            </a:r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презентация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971550" y="4818991"/>
            <a:ext cx="72009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 дополнительного образования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МАУ ДО ХМР «Центр дополнительного образования»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Галченко Евгений Петрович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226798" y="6163058"/>
            <a:ext cx="26904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Горноправдинск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- 2019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995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одзаголовок 4"/>
          <p:cNvSpPr txBox="1">
            <a:spLocks/>
          </p:cNvSpPr>
          <p:nvPr/>
        </p:nvSpPr>
        <p:spPr>
          <a:xfrm>
            <a:off x="472824" y="5493003"/>
            <a:ext cx="8460506" cy="10821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1942 году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шестимесячном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отпуске после ранения старший сержант Калашников разработал свою первую модель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пистолета-пулемета и создал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первый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опытный образец.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826" l="586" r="962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58" y="3783979"/>
            <a:ext cx="6340725" cy="1709024"/>
          </a:xfrm>
          <a:prstGeom prst="rect">
            <a:avLst/>
          </a:prstGeom>
        </p:spPr>
      </p:pic>
      <p:sp>
        <p:nvSpPr>
          <p:cNvPr id="9" name="Подзаголовок 4"/>
          <p:cNvSpPr txBox="1">
            <a:spLocks/>
          </p:cNvSpPr>
          <p:nvPr/>
        </p:nvSpPr>
        <p:spPr>
          <a:xfrm>
            <a:off x="242750" y="504886"/>
            <a:ext cx="4033415" cy="28516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больничной палате госпиталя Калашников начал вести работы по созданию пистолета-пулемета для нужд Красной Армии.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госпитале по-настоящему загорелся идеей создания своего образца автоматического оружия. </a:t>
            </a: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1330" y="799153"/>
            <a:ext cx="4572000" cy="226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47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30853" y="226222"/>
            <a:ext cx="3446906" cy="5040560"/>
            <a:chOff x="230853" y="226222"/>
            <a:chExt cx="3446906" cy="5040560"/>
          </a:xfrm>
        </p:grpSpPr>
        <p:pic>
          <p:nvPicPr>
            <p:cNvPr id="7" name="Picture 2" descr="https://img1.liveinternet.ru/images/attach/c/5/87/773/87773921_Blagonravov_01.jp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853" y="226222"/>
              <a:ext cx="3446906" cy="504056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230853" y="4432611"/>
              <a:ext cx="337072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altLang="ru-RU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профессор, генерал-майор</a:t>
              </a:r>
            </a:p>
            <a:p>
              <a:pPr algn="ctr"/>
              <a:r>
                <a:rPr lang="ru-RU" altLang="ru-RU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Анатолий Благонравов.</a:t>
              </a:r>
              <a:endParaRPr lang="ru-RU" alt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Прямоугольник 2"/>
          <p:cNvSpPr>
            <a:spLocks noChangeArrowheads="1"/>
          </p:cNvSpPr>
          <p:nvPr/>
        </p:nvSpPr>
        <p:spPr bwMode="auto">
          <a:xfrm>
            <a:off x="4124879" y="2524396"/>
            <a:ext cx="457200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Опытный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пистолета-пулемета первым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 оружейных специалистов оценил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начальник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Артиллерийской академии им. Дзержинского, профессор, генерал-майор Анатолий Благонравов. Он выявил недоработки конструкции, но отметил и талант начинающего разработчика и рекомендовал направить Калашникова на техническую учебу.</a:t>
            </a:r>
          </a:p>
        </p:txBody>
      </p:sp>
    </p:spTree>
    <p:extLst>
      <p:ext uri="{BB962C8B-B14F-4D97-AF65-F5344CB8AC3E}">
        <p14:creationId xmlns:p14="http://schemas.microsoft.com/office/powerpoint/2010/main" val="369586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0" y="0"/>
            <a:ext cx="9108420" cy="6858000"/>
          </a:xfrm>
          <a:prstGeom prst="rect">
            <a:avLst/>
          </a:prstGeom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242207" y="779687"/>
            <a:ext cx="5583827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1942 года </a:t>
            </a:r>
            <a:r>
              <a:rPr lang="ru-RU" alt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М.Т.Калашников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служит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Центральном научно-исследовательском  полигоне  стрелкового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минометного вооружения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 Главного Артиллерийского управления Красной Армии.</a:t>
            </a:r>
          </a:p>
        </p:txBody>
      </p:sp>
      <p:pic>
        <p:nvPicPr>
          <p:cNvPr id="5" name="Picture 4" descr="https://udmurt.media/upload/resize_cache/iblock/c79/1159_479_2/c79f329d3a1a5a6ec02e74c32745e5f9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242207" y="3248861"/>
            <a:ext cx="8014684" cy="352839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pic>
        <p:nvPicPr>
          <p:cNvPr id="6" name="Рисунок 5" descr="Mikhail_Kalashnikov[1]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1519" y="176477"/>
            <a:ext cx="2194560" cy="3072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01600"/>
          </a:effectLst>
        </p:spPr>
      </p:pic>
    </p:spTree>
    <p:extLst>
      <p:ext uri="{BB962C8B-B14F-4D97-AF65-F5344CB8AC3E}">
        <p14:creationId xmlns:p14="http://schemas.microsoft.com/office/powerpoint/2010/main" val="361204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4428580" y="626858"/>
            <a:ext cx="3744687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1943 году он создает опытный образец ручного пулемета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542236" y="4015191"/>
            <a:ext cx="8220891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в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1944 году опытный образец самозарядного карабина, который частично послужил прототипом для создания автомата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36" b="97409" l="684" r="9970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787" y="5191997"/>
            <a:ext cx="5364480" cy="10110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75" b="99451" l="667" r="9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174" y="1180856"/>
            <a:ext cx="6000750" cy="242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62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531221" y="342186"/>
            <a:ext cx="8220891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середины 1945-го Михаил Тимофеевич начал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разработку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автоматического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оружия под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промежуточный патрон 7,62х39 образца 1943 года. 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1948-м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 Калашникова показал в конкурсных испытаниях высочайшую эффективность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годом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позже был принят на вооружение под названием АК-47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Первые АКГ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692432" y="2469475"/>
            <a:ext cx="5059680" cy="151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690281" y="6121239"/>
            <a:ext cx="6894885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1974 году на вооружение был принят автомат АК-74. </a:t>
            </a:r>
          </a:p>
        </p:txBody>
      </p:sp>
      <p:pic>
        <p:nvPicPr>
          <p:cNvPr id="2052" name="Picture 4" descr="AK-7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524" y="4480074"/>
            <a:ext cx="5059680" cy="1516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6446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531221" y="342186"/>
            <a:ext cx="822089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своей трудовой деятельности Михаил Тимофеевич создал десятки единиц стрелкового вооружения, которое активно используется и в настоящее время в различных силовых структурах России и многих других стран мира. 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5188948" y="1865443"/>
            <a:ext cx="3794760" cy="1228476"/>
            <a:chOff x="251369" y="2469477"/>
            <a:chExt cx="3794760" cy="1228476"/>
          </a:xfrm>
        </p:grpSpPr>
        <p:pic>
          <p:nvPicPr>
            <p:cNvPr id="3074" name="Picture 2" descr="AKС-74У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369" y="2469477"/>
              <a:ext cx="3794760" cy="1137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60642" y="3297843"/>
              <a:ext cx="1375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АКС-74У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36123" y="3503107"/>
            <a:ext cx="3794760" cy="1324713"/>
            <a:chOff x="4212091" y="2994718"/>
            <a:chExt cx="3794760" cy="1324713"/>
          </a:xfrm>
        </p:grpSpPr>
        <p:pic>
          <p:nvPicPr>
            <p:cNvPr id="3076" name="Picture 4" descr="AK-74М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2091" y="2994718"/>
              <a:ext cx="3794760" cy="1137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212091" y="3919321"/>
              <a:ext cx="1375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АК-74М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067006" y="3354335"/>
            <a:ext cx="3794760" cy="1359582"/>
            <a:chOff x="321038" y="4676366"/>
            <a:chExt cx="3794760" cy="1359582"/>
          </a:xfrm>
        </p:grpSpPr>
        <p:pic>
          <p:nvPicPr>
            <p:cNvPr id="3078" name="Picture 6" descr="АК 200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038" y="4676366"/>
              <a:ext cx="3794760" cy="1137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21038" y="5635838"/>
              <a:ext cx="1375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АК-200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509087" y="1895637"/>
            <a:ext cx="4031437" cy="1248434"/>
            <a:chOff x="400591" y="1148471"/>
            <a:chExt cx="4031437" cy="1248434"/>
          </a:xfrm>
        </p:grpSpPr>
        <p:pic>
          <p:nvPicPr>
            <p:cNvPr id="3082" name="Picture 10" descr="АКМ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268" y="1148471"/>
              <a:ext cx="3794760" cy="1137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00591" y="1996795"/>
              <a:ext cx="1375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АКМ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4885507" y="5012453"/>
            <a:ext cx="3976259" cy="1435821"/>
            <a:chOff x="4885507" y="5012453"/>
            <a:chExt cx="3976259" cy="1435821"/>
          </a:xfrm>
        </p:grpSpPr>
        <p:pic>
          <p:nvPicPr>
            <p:cNvPr id="3080" name="Picture 8" descr="AK-30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7006" y="5012453"/>
              <a:ext cx="3794760" cy="11372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4885507" y="6048164"/>
              <a:ext cx="13759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АК-308</a:t>
              </a:r>
              <a:endParaRPr lang="ru-RU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084" name="Picture 12" descr="АК12 АК1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123" y="4868063"/>
            <a:ext cx="379476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531220" y="6044546"/>
            <a:ext cx="17539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АК-12, АК-15</a:t>
            </a:r>
          </a:p>
        </p:txBody>
      </p:sp>
    </p:spTree>
    <p:extLst>
      <p:ext uri="{BB962C8B-B14F-4D97-AF65-F5344CB8AC3E}">
        <p14:creationId xmlns:p14="http://schemas.microsoft.com/office/powerpoint/2010/main" val="281396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3004460" y="342186"/>
            <a:ext cx="5895699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1971 году по совокупности исследовательско - конструкторских работ и изобретений Калашникову присвоена учёная степень доктора технических наук. Он является академиком 16 различных российских и зарубежных академий. Имеет 35 авторских свидетельств на 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изобретения. Лауреат трех государственных премий.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2" descr="imgB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3030" y="176349"/>
            <a:ext cx="2682240" cy="3694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01600"/>
          </a:effectLst>
        </p:spPr>
      </p:pic>
      <p:pic>
        <p:nvPicPr>
          <p:cNvPr id="6" name="Рисунок 2" descr="Mikhail_Kalashnikov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9839" y="3429000"/>
            <a:ext cx="2560320" cy="326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01600"/>
          </a:effectLst>
        </p:spPr>
      </p:pic>
      <p:sp>
        <p:nvSpPr>
          <p:cNvPr id="7" name="Подзаголовок 4"/>
          <p:cNvSpPr txBox="1">
            <a:spLocks/>
          </p:cNvSpPr>
          <p:nvPr/>
        </p:nvSpPr>
        <p:spPr>
          <a:xfrm>
            <a:off x="348343" y="4047484"/>
            <a:ext cx="5677988" cy="244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В 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1999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году Михаилу Тимофеевичу Калашникову было присвоено воинское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звание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генерал-лейтенанта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Герой Российской Федерации, дважды Герой Социалистического Труда и кавалер трёх орденов Ленина и Ордена Святого апостола Андрея Первозванного.</a:t>
            </a: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14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2" name="Прямоугольник 1"/>
          <p:cNvSpPr>
            <a:spLocks noChangeArrowheads="1"/>
          </p:cNvSpPr>
          <p:nvPr/>
        </p:nvSpPr>
        <p:spPr bwMode="auto">
          <a:xfrm>
            <a:off x="1258888" y="692150"/>
            <a:ext cx="67881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Тимофеевич Калашников ушел из жизни 23 декабря 2013 г., в Ижевске. Ему было 94 года.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" t="14222" r="3143" b="15556"/>
          <a:stretch/>
        </p:blipFill>
        <p:spPr>
          <a:xfrm>
            <a:off x="522300" y="1750358"/>
            <a:ext cx="8099399" cy="457503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5889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4073662" y="2394808"/>
            <a:ext cx="475138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«Мне постоянно приходится оправдываться. Хотя оправдываться не за что. Я все делал для прославления своего Отечества. Оружие создавал для защиты рубежей своего Отечества, а не для террористов. Я хочу, чтобы оно и дальше служило этой цели. Для меня это мирное оружие, поэтому в мирное время оно должно быть под замком. А это уже дело политиков...», - говорил великий конструктор. </a:t>
            </a:r>
          </a:p>
        </p:txBody>
      </p:sp>
      <p:pic>
        <p:nvPicPr>
          <p:cNvPr id="6" name="Picture 2" descr="http://www.izvestiaur.ru/upload/iblock/826/legenda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337641" y="342580"/>
            <a:ext cx="3539036" cy="410445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12221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8309" y="1105988"/>
            <a:ext cx="817734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Источники: </a:t>
            </a:r>
          </a:p>
          <a:p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http://www.российский-союз-инженеров.рф/internet-muzey-m-t-kalashnikova/biografiya/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https://www.youtube.com/watch?v=PX6b1DkKz2g&amp;feature=youtu.be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https://ru.wikipedia.org/wiki/Калашников,_Михаил_Тимофеевич#Великая_Отечественная_война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https://zen.yandex.ru/media/kuzbasskiy_sledopyt/mihail-timofeevich-kalashnikov--velikii-sovetskii-konstruktor-strelkovogo-orujiia-izmenivshii-mir-5dc8e13d042363115e30458c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https://yandex.ru/images/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видеофильмов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ссылке:</a:t>
            </a:r>
          </a:p>
          <a:p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</a:t>
            </a:r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://www.youtube.com/watch?v=PX6b1DkKz2g&amp;feature=youtu.be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https://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www.youtube.com/watch?time_continue=72&amp;v=6uS_uM0deyc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200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30" y="0"/>
            <a:ext cx="916193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5809" y="321067"/>
            <a:ext cx="83640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занятия: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осмысление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школьниками масштаба личности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изобретений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М.Т. Калашникова, воспитание их на примере жизни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творчества конструктора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5807" y="1429063"/>
            <a:ext cx="83640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400"/>
              </a:lnSpc>
            </a:pP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занятия: </a:t>
            </a:r>
          </a:p>
          <a:p>
            <a:pPr indent="-432000" algn="just">
              <a:lnSpc>
                <a:spcPts val="2400"/>
              </a:lnSpc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способствовать осмыслению таких традиционных духовно-нравственных ценностей россиян как защита Отечества, воинский долг, самоотверженный труд на благо Родины; их роли в процессе формирования исторической памяти и национального самосознания подрастающего поколения;</a:t>
            </a:r>
            <a:endParaRPr lang="ru-RU" sz="2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432000" algn="just">
              <a:lnSpc>
                <a:spcPts val="24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патриотизма;</a:t>
            </a:r>
          </a:p>
          <a:p>
            <a:pPr indent="-432000" algn="just">
              <a:lnSpc>
                <a:spcPts val="24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помочь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школьникам 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понять выбор, стоящий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перед любым изобретателем в области вооружений: «ради жизни или ради смерти</a:t>
            </a:r>
            <a:r>
              <a:rPr lang="ru-RU" sz="2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?»;</a:t>
            </a:r>
            <a:endParaRPr lang="ru-RU" sz="2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432000" algn="just">
              <a:lnSpc>
                <a:spcPts val="2400"/>
              </a:lnSpc>
              <a:buFontTx/>
              <a:buChar char="-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росту интереса школьников к участию в военно-спортивных мероприятиях в рамках допризывной подготовки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5806" y="5322359"/>
            <a:ext cx="83640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Предварительная работа: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видеофильма</a:t>
            </a:r>
            <a:endParaRPr lang="ru-RU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://www.youtube.com/watch?time_continue=124&amp;v=YpzqLyULPM8&amp;feature=emb_logo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8115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1"/>
          <p:cNvSpPr>
            <a:spLocks noChangeArrowheads="1"/>
          </p:cNvSpPr>
          <p:nvPr/>
        </p:nvSpPr>
        <p:spPr bwMode="auto">
          <a:xfrm>
            <a:off x="461554" y="3042170"/>
            <a:ext cx="8220891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снаряжения магазина автомата Калашникова патронами. Для этого нам понадобится магазин автомата Калашникова АК-74М и учебные патроны калибром 5,45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х39 мм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1"/>
          <p:cNvSpPr>
            <a:spLocks noChangeArrowheads="1"/>
          </p:cNvSpPr>
          <p:nvPr/>
        </p:nvSpPr>
        <p:spPr bwMode="auto">
          <a:xfrm>
            <a:off x="388611" y="200752"/>
            <a:ext cx="5839104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 № 13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неполная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разборка АК-74М: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отлично» -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сек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хорошо» -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17сек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удовлетворительно» - 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4572000" y="1175162"/>
            <a:ext cx="4606837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 № 14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сборка АК-74М: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отлично» - 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сек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хорошо» - 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27сек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удовлетворительно» - 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 сек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461554" y="4570625"/>
            <a:ext cx="8688979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 № 16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снаряжение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магазина автомата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АК-74: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по времени (секунд):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отлично» -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33 сек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хорошо» -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38 сек</a:t>
            </a:r>
          </a:p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«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удовлетворительно» - 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43 сек</a:t>
            </a:r>
          </a:p>
        </p:txBody>
      </p:sp>
    </p:spTree>
    <p:extLst>
      <p:ext uri="{BB962C8B-B14F-4D97-AF65-F5344CB8AC3E}">
        <p14:creationId xmlns:p14="http://schemas.microsoft.com/office/powerpoint/2010/main" val="301077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1"/>
          <p:cNvSpPr>
            <a:spLocks noChangeArrowheads="1"/>
          </p:cNvSpPr>
          <p:nvPr/>
        </p:nvSpPr>
        <p:spPr bwMode="auto">
          <a:xfrm>
            <a:off x="531221" y="342186"/>
            <a:ext cx="8220891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неполной разборки и сборки автомата Калашникова, а также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научимся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это делать. Для этого нам понадобится </a:t>
            </a:r>
            <a:r>
              <a:rPr 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массо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-габаритный макет автомата Калашникова АК-74М.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cont.ws/uploads/pic/2016/7/48052_html_m76bc223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68" y="1938961"/>
            <a:ext cx="8340464" cy="4768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04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30" y="0"/>
            <a:ext cx="9161930" cy="6858000"/>
          </a:xfrm>
          <a:prstGeom prst="rect">
            <a:avLst/>
          </a:prstGeom>
        </p:spPr>
      </p:pic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82303" y="432477"/>
            <a:ext cx="232365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b="1" u="sng" dirty="0">
                <a:latin typeface="Times New Roman" pitchFamily="18" charset="0"/>
                <a:cs typeface="Times New Roman" pitchFamily="18" charset="0"/>
              </a:rPr>
              <a:t>Оборудование</a:t>
            </a:r>
            <a:r>
              <a:rPr lang="ru-RU" sz="2200" b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endParaRPr lang="ru-RU" sz="2200" dirty="0">
              <a:latin typeface="Calibri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45" t="-1" b="-1301"/>
          <a:stretch/>
        </p:blipFill>
        <p:spPr>
          <a:xfrm rot="5400000">
            <a:off x="4642919" y="665967"/>
            <a:ext cx="4500662" cy="3906272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1807" y="1178669"/>
            <a:ext cx="4378570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мультимедиа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плакаты с изображением автомата Калашникова,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массо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-габаритные макеты автомата Калашникова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АК-74М.  </a:t>
            </a:r>
            <a:endParaRPr lang="ru-RU" sz="2200" dirty="0">
              <a:latin typeface="Calibri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807" y="3325244"/>
            <a:ext cx="5058701" cy="337860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594595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6210" cy="6858000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235131" y="97100"/>
            <a:ext cx="8720203" cy="6663799"/>
            <a:chOff x="235131" y="97100"/>
            <a:chExt cx="8720203" cy="6663799"/>
          </a:xfrm>
        </p:grpSpPr>
        <p:pic>
          <p:nvPicPr>
            <p:cNvPr id="4" name="Рисунок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6" t="4550"/>
            <a:stretch/>
          </p:blipFill>
          <p:spPr>
            <a:xfrm>
              <a:off x="235131" y="97100"/>
              <a:ext cx="4929051" cy="6663799"/>
            </a:xfrm>
            <a:prstGeom prst="rect">
              <a:avLst/>
            </a:prstGeom>
            <a:effectLst>
              <a:softEdge rad="101600"/>
            </a:effectLst>
          </p:spPr>
        </p:pic>
        <p:sp>
          <p:nvSpPr>
            <p:cNvPr id="7" name="文本占位符 3"/>
            <p:cNvSpPr txBox="1">
              <a:spLocks/>
            </p:cNvSpPr>
            <p:nvPr/>
          </p:nvSpPr>
          <p:spPr>
            <a:xfrm>
              <a:off x="5297734" y="4360815"/>
              <a:ext cx="3657600" cy="1420369"/>
            </a:xfrm>
            <a:prstGeom prst="rect">
              <a:avLst/>
            </a:prstGeom>
          </p:spPr>
          <p:txBody>
            <a:bodyPr vert="horz" lIns="68580" tIns="34290" rIns="68580" bIns="34290" rtlCol="0">
              <a:normAutofit fontScale="70000" lnSpcReduction="20000"/>
            </a:bodyPr>
            <a:lstStyle/>
            <a:p>
              <a:pPr marL="257175" indent="-257175" algn="ctr" defTabSz="68580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3500" b="1" dirty="0" smtClean="0">
                  <a:ln w="18415" cmpd="sng">
                    <a:noFill/>
                    <a:prstDash val="solid"/>
                  </a:ln>
                  <a:latin typeface="Arial Black" panose="020B0A04020102020204" pitchFamily="34" charset="0"/>
                  <a:cs typeface="Arial" pitchFamily="34" charset="0"/>
                </a:rPr>
                <a:t>100 </a:t>
              </a:r>
              <a:r>
                <a:rPr lang="ru-RU" altLang="zh-CN" sz="3500" b="1" dirty="0" smtClean="0">
                  <a:ln w="18415" cmpd="sng">
                    <a:noFill/>
                    <a:prstDash val="solid"/>
                  </a:ln>
                  <a:latin typeface="Arial Black" panose="020B0A04020102020204" pitchFamily="34" charset="0"/>
                  <a:cs typeface="Arial" pitchFamily="34" charset="0"/>
                </a:rPr>
                <a:t>лет со дня рождения </a:t>
              </a:r>
              <a:r>
                <a:rPr lang="ru-RU" altLang="zh-CN" sz="3500" b="1" dirty="0" err="1" smtClean="0">
                  <a:ln w="18415" cmpd="sng">
                    <a:noFill/>
                    <a:prstDash val="solid"/>
                  </a:ln>
                  <a:latin typeface="Arial Black" panose="020B0A04020102020204" pitchFamily="34" charset="0"/>
                  <a:cs typeface="Arial" pitchFamily="34" charset="0"/>
                </a:rPr>
                <a:t>М.Т.Калашникова</a:t>
              </a:r>
              <a:endParaRPr lang="zh-CN" altLang="en-US" sz="2400" dirty="0">
                <a:latin typeface="Arial Black" panose="020B0A04020102020204" pitchFamily="34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7865" y="190880"/>
            <a:ext cx="3376131" cy="3551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53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0" y="0"/>
            <a:ext cx="9108420" cy="6858000"/>
          </a:xfrm>
          <a:prstGeom prst="rect">
            <a:avLst/>
          </a:prstGeom>
        </p:spPr>
      </p:pic>
      <p:pic>
        <p:nvPicPr>
          <p:cNvPr id="6" name="Picture 5" descr="http://itd0.mycdn.me/image?id=871796667951&amp;t=20&amp;plc=WEB&amp;tkn=*v1g8bbDyWvSsNdrGFzo3quhFG9k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285613" y="110278"/>
            <a:ext cx="2842307" cy="3737398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196046" y="154123"/>
            <a:ext cx="5712823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Тимофеевич Калашников родился 10 ноября 1919 года в селе Курья Алтайского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многодетной крестьянской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семье. Его родители родом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 кубанских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крестьян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2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– Тимофей Александрович </a:t>
            </a:r>
            <a:r>
              <a:rPr lang="en-US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(1883-1930)</a:t>
            </a:r>
          </a:p>
          <a:p>
            <a:r>
              <a:rPr lang="ru-RU" alt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ать </a:t>
            </a:r>
            <a:r>
              <a:rPr lang="ru-RU" altLang="ru-RU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Александра </a:t>
            </a:r>
            <a:r>
              <a:rPr lang="ru-RU" altLang="ru-RU" sz="2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Фроловна</a:t>
            </a:r>
            <a:r>
              <a:rPr lang="ru-RU" altLang="ru-RU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(1884-1957)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4" descr="http://www.iz-article.ru/images1/kalashaf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6080605" y="2694713"/>
            <a:ext cx="2567009" cy="343424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9" name="Прямоугольник 5"/>
          <p:cNvSpPr>
            <a:spLocks noChangeArrowheads="1"/>
          </p:cNvSpPr>
          <p:nvPr/>
        </p:nvSpPr>
        <p:spPr bwMode="auto">
          <a:xfrm>
            <a:off x="381409" y="3847676"/>
            <a:ext cx="5470752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1930 году семья Тимофея Калашникова, признанного кулаком, была сослана из Алтайского края в поселок Нижняя Моховая (Томская область). В том же году умер отец Михаила, и на плечи его матери легла вся забота о пятерых мальчиках, старшему из которых в то время было 16 лет, а младшему – 4 года. </a:t>
            </a:r>
          </a:p>
        </p:txBody>
      </p:sp>
      <p:sp>
        <p:nvSpPr>
          <p:cNvPr id="10" name="Прямоугольник 4"/>
          <p:cNvSpPr>
            <a:spLocks noChangeArrowheads="1"/>
          </p:cNvSpPr>
          <p:nvPr/>
        </p:nvSpPr>
        <p:spPr bwMode="auto">
          <a:xfrm>
            <a:off x="6267871" y="6004637"/>
            <a:ext cx="25369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 – Александра </a:t>
            </a:r>
            <a:r>
              <a:rPr lang="ru-RU" alt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Фроловна</a:t>
            </a: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717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Picture 2" descr="http://zaleskiy.com/wp-content/gallery/2012/07/img_4308_1200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3109309" y="2952206"/>
            <a:ext cx="5693918" cy="3795946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9" name="Прямоугольник 1"/>
          <p:cNvSpPr>
            <a:spLocks noChangeArrowheads="1"/>
          </p:cNvSpPr>
          <p:nvPr/>
        </p:nvSpPr>
        <p:spPr bwMode="auto">
          <a:xfrm>
            <a:off x="220189" y="293004"/>
            <a:ext cx="8703621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технике проявился еще в детстве</a:t>
            </a:r>
            <a:r>
              <a:rPr lang="ru-RU" sz="2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школе Михаил учился легко, увлекался физикой, геометрией и литературой, посещал технические кружки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1936 года Михаил Калашников учился в школе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окончив восемь классов средней школы, вернулся в Курью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где устроился на машинно-тракторную станцию, а затем поступил учеником в депо станции Матай Туркестано-Сибирской железной дороги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(территория </a:t>
            </a:r>
            <a:r>
              <a:rPr lang="ru-RU" altLang="ru-RU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Р.Казахстана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50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315125" y="196979"/>
            <a:ext cx="5717333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августе 1938 года </a:t>
            </a:r>
            <a:r>
              <a:rPr lang="ru-RU" alt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Калашников был призван в ряды 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Рабоче-Крестьянской Красной Армии</a:t>
            </a:r>
            <a:r>
              <a:rPr lang="ru-RU" alt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Служил в Киевском Особом военном округе. После курса младших командиров получил специальность механика-водителя танка и продолжил службу в 12-й танковой дивизии (г. Стрый, Западная Украина). </a:t>
            </a:r>
            <a:endParaRPr lang="ru-RU" alt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5" descr="13720_07_0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47582" y="271445"/>
            <a:ext cx="2645535" cy="3940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gasur.ru/build_web/StreamingAssets/img/altai/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94" b="11003"/>
          <a:stretch/>
        </p:blipFill>
        <p:spPr bwMode="auto">
          <a:xfrm>
            <a:off x="164242" y="2997746"/>
            <a:ext cx="5833228" cy="3876755"/>
          </a:xfrm>
          <a:prstGeom prst="rect">
            <a:avLst/>
          </a:prstGeom>
          <a:noFill/>
          <a:effectLst>
            <a:softEdge rad="1016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81679" y="5995492"/>
            <a:ext cx="3184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Танкист Калашников на учебных стрельбах</a:t>
            </a:r>
            <a:endParaRPr lang="ru-RU" sz="14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20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alpha val="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0" y="0"/>
            <a:ext cx="9108420" cy="6858000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5399314" y="205538"/>
            <a:ext cx="3651801" cy="4305753"/>
            <a:chOff x="-411537" y="378960"/>
            <a:chExt cx="3651801" cy="4305753"/>
          </a:xfrm>
        </p:grpSpPr>
        <p:sp>
          <p:nvSpPr>
            <p:cNvPr id="7" name="Прямоугольник 7"/>
            <p:cNvSpPr>
              <a:spLocks noChangeArrowheads="1"/>
            </p:cNvSpPr>
            <p:nvPr/>
          </p:nvSpPr>
          <p:spPr bwMode="auto">
            <a:xfrm>
              <a:off x="-411537" y="4253826"/>
              <a:ext cx="365180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 счетчик </a:t>
              </a:r>
              <a:r>
                <a:rPr lang="ru-RU" sz="2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моторесурса </a:t>
              </a:r>
              <a:r>
                <a:rPr lang="ru-RU" sz="2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танка</a:t>
              </a:r>
              <a:endParaRPr lang="ru-RU" sz="2200" dirty="0">
                <a:latin typeface="Calibri" pitchFamily="34" charset="0"/>
              </a:endParaRPr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72" t="-719" r="9520" b="1950"/>
            <a:stretch/>
          </p:blipFill>
          <p:spPr>
            <a:xfrm rot="16200000">
              <a:off x="-345451" y="1169150"/>
              <a:ext cx="3884772" cy="2304392"/>
            </a:xfrm>
            <a:prstGeom prst="rect">
              <a:avLst/>
            </a:prstGeom>
          </p:spPr>
        </p:pic>
      </p:grpSp>
      <p:sp>
        <p:nvSpPr>
          <p:cNvPr id="9" name="Подзаголовок 4"/>
          <p:cNvSpPr txBox="1">
            <a:spLocks/>
          </p:cNvSpPr>
          <p:nvPr/>
        </p:nvSpPr>
        <p:spPr>
          <a:xfrm>
            <a:off x="322162" y="374664"/>
            <a:ext cx="5746406" cy="19313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Уже </a:t>
            </a: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период службы в армии Михаил проявил </a:t>
            </a:r>
            <a:r>
              <a:rPr lang="ru-RU" sz="2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свои изобретательские способности</a:t>
            </a:r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числе его первых рационализаторских </a:t>
            </a:r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разработок</a:t>
            </a:r>
          </a:p>
          <a:p>
            <a:pPr marL="0" indent="0" algn="just">
              <a:buNone/>
            </a:pPr>
            <a:r>
              <a:rPr lang="ru-RU" alt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инерционный счетчик выстрелов из танковой пушки </a:t>
            </a: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27" b="99837" l="2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000">
            <a:off x="453754" y="2781719"/>
            <a:ext cx="4276441" cy="2617182"/>
          </a:xfrm>
          <a:prstGeom prst="rect">
            <a:avLst/>
          </a:prstGeom>
        </p:spPr>
      </p:pic>
      <p:sp>
        <p:nvSpPr>
          <p:cNvPr id="11" name="Прямоугольник 7"/>
          <p:cNvSpPr>
            <a:spLocks noChangeArrowheads="1"/>
          </p:cNvSpPr>
          <p:nvPr/>
        </p:nvSpPr>
        <p:spPr bwMode="auto">
          <a:xfrm>
            <a:off x="455140" y="5530447"/>
            <a:ext cx="7434826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изобретение, связанное со стрелковым оружием - приспособление к пистолету ТТ для повышения эффективности стрельбы через щели в башне танка.</a:t>
            </a:r>
            <a:endParaRPr lang="ru-RU" sz="2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42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4"/>
          <p:cNvSpPr txBox="1">
            <a:spLocks/>
          </p:cNvSpPr>
          <p:nvPr/>
        </p:nvSpPr>
        <p:spPr>
          <a:xfrm>
            <a:off x="395163" y="140132"/>
            <a:ext cx="4159047" cy="25029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Тимофеевич разносторонне развитая личность. С детства он мечтал стать поэтом. В 1940 году со стихотворением «Танкисты» Калашников победил на творческом конкурсе молодых армейских литераторов. Ранние стихи Калашникова печатались в газете «Красная Армия».</a:t>
            </a:r>
          </a:p>
        </p:txBody>
      </p:sp>
      <p:sp>
        <p:nvSpPr>
          <p:cNvPr id="5" name="Подзаголовок 4"/>
          <p:cNvSpPr txBox="1">
            <a:spLocks/>
          </p:cNvSpPr>
          <p:nvPr/>
        </p:nvSpPr>
        <p:spPr>
          <a:xfrm>
            <a:off x="5103222" y="140132"/>
            <a:ext cx="3683728" cy="25029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ТАНКИСТЫ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Споём о геройстве и силе,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танках Советской страны,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в битвы отважно водили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Отчизны сыны.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8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Враги на себе испытали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Напористость нашей брони,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Былиной народною стали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Походов чудесные дни.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8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шли сквозь туман и засады,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грозно гремела броня.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Сметали врагов без пощады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Могучей лавиной огня.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1000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Недаром всё звонче и краше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Великий свободный народ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Поёт о водителях наших,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танках советских поёт.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sz="10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Михаил </a:t>
            </a: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Калашников,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spcBef>
                <a:spcPts val="0"/>
              </a:spcBef>
              <a:buNone/>
            </a:pPr>
            <a:r>
              <a:rPr lang="ru-RU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курсант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polkmoskva.ru/upload/ft/tpic/1090778w290h393auto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1093561" y="3550920"/>
            <a:ext cx="2762250" cy="3381375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2366642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0" y="0"/>
            <a:ext cx="910842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08420" cy="6858000"/>
          </a:xfrm>
          <a:prstGeom prst="rect">
            <a:avLst/>
          </a:prstGeom>
        </p:spPr>
      </p:pic>
      <p:sp>
        <p:nvSpPr>
          <p:cNvPr id="5" name="Подзаголовок 4"/>
          <p:cNvSpPr txBox="1">
            <a:spLocks/>
          </p:cNvSpPr>
          <p:nvPr/>
        </p:nvSpPr>
        <p:spPr>
          <a:xfrm>
            <a:off x="3499093" y="3773949"/>
            <a:ext cx="5143500" cy="28957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Великую Отечественную войну 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Калашников начал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августе 1941 года командиром танка в звании старшего сержанта, и в октябре под Брянском был тяжело ранен. В госпитале по-настоящему загорелся идеей создания своего образца автоматического оружия. </a:t>
            </a:r>
          </a:p>
          <a:p>
            <a:pPr marL="0" indent="0" algn="just">
              <a:buNone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26" y="191900"/>
            <a:ext cx="4667250" cy="3113723"/>
          </a:xfrm>
          <a:prstGeom prst="rect">
            <a:avLst/>
          </a:prstGeom>
          <a:effectLst>
            <a:softEdge rad="139700"/>
          </a:effectLst>
        </p:spPr>
      </p:pic>
    </p:spTree>
    <p:extLst>
      <p:ext uri="{BB962C8B-B14F-4D97-AF65-F5344CB8AC3E}">
        <p14:creationId xmlns:p14="http://schemas.microsoft.com/office/powerpoint/2010/main" val="147921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6503</TotalTime>
  <Words>705</Words>
  <Application>Microsoft Office PowerPoint</Application>
  <PresentationFormat>Экран (4:3)</PresentationFormat>
  <Paragraphs>109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Arial Black</vt:lpstr>
      <vt:lpstr>Calibri</vt:lpstr>
      <vt:lpstr>Century Gothic</vt:lpstr>
      <vt:lpstr>Times New Roman</vt:lpstr>
      <vt:lpstr>Wingdings 3</vt:lpstr>
      <vt:lpstr>幼圆</vt:lpstr>
      <vt:lpstr>Легкий дым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MБУ ДО ХМР</dc:creator>
  <cp:lastModifiedBy>MБУ ДО ХМР</cp:lastModifiedBy>
  <cp:revision>97</cp:revision>
  <dcterms:created xsi:type="dcterms:W3CDTF">2020-03-24T19:07:31Z</dcterms:created>
  <dcterms:modified xsi:type="dcterms:W3CDTF">2020-04-27T02:34:48Z</dcterms:modified>
</cp:coreProperties>
</file>