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handoutMasterIdLst>
    <p:handoutMasterId r:id="rId32"/>
  </p:handoutMasterIdLst>
  <p:sldIdLst>
    <p:sldId id="256" r:id="rId3"/>
    <p:sldId id="294" r:id="rId4"/>
    <p:sldId id="257" r:id="rId5"/>
    <p:sldId id="292" r:id="rId6"/>
    <p:sldId id="261" r:id="rId7"/>
    <p:sldId id="295" r:id="rId8"/>
    <p:sldId id="259" r:id="rId9"/>
    <p:sldId id="303" r:id="rId10"/>
    <p:sldId id="279" r:id="rId11"/>
    <p:sldId id="263" r:id="rId12"/>
    <p:sldId id="277" r:id="rId13"/>
    <p:sldId id="264" r:id="rId14"/>
    <p:sldId id="278" r:id="rId15"/>
    <p:sldId id="284" r:id="rId16"/>
    <p:sldId id="297" r:id="rId17"/>
    <p:sldId id="267" r:id="rId18"/>
    <p:sldId id="266" r:id="rId19"/>
    <p:sldId id="269" r:id="rId20"/>
    <p:sldId id="302" r:id="rId21"/>
    <p:sldId id="296" r:id="rId22"/>
    <p:sldId id="285" r:id="rId23"/>
    <p:sldId id="281" r:id="rId24"/>
    <p:sldId id="300" r:id="rId25"/>
    <p:sldId id="299" r:id="rId26"/>
    <p:sldId id="289" r:id="rId27"/>
    <p:sldId id="298" r:id="rId28"/>
    <p:sldId id="283" r:id="rId29"/>
    <p:sldId id="291" r:id="rId3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льга Валяровская" initials="ОВ" lastIdx="1" clrIdx="0">
    <p:extLst>
      <p:ext uri="{19B8F6BF-5375-455C-9EA6-DF929625EA0E}">
        <p15:presenceInfo xmlns:p15="http://schemas.microsoft.com/office/powerpoint/2012/main" userId="a0340db473d7683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86792" autoAdjust="0"/>
  </p:normalViewPr>
  <p:slideViewPr>
    <p:cSldViewPr>
      <p:cViewPr varScale="1">
        <p:scale>
          <a:sx n="88" d="100"/>
          <a:sy n="88" d="100"/>
        </p:scale>
        <p:origin x="13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95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94EB4-4F13-4C18-A26F-F75B92FBEFD1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4E100-6DBA-42DE-825E-4189D116A5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22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21AA4-B26E-4F12-A5D6-8B7869B0974A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47D69-7A58-4220-BF3D-989ADB1E9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834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7D69-7A58-4220-BF3D-989ADB1E93A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497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7D69-7A58-4220-BF3D-989ADB1E93A5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243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7D69-7A58-4220-BF3D-989ADB1E93A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17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7D69-7A58-4220-BF3D-989ADB1E93A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603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445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858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495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22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09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375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6414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8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43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697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58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EDF41-7597-4674-B5D5-CB2BBB182186}" type="datetimeFigureOut">
              <a:rPr lang="ru-RU" smtClean="0"/>
              <a:pPr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7AFC4-07BE-48D2-BF4E-55C1E7D1E0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EDF41-7597-4674-B5D5-CB2BBB18218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7AFC4-07BE-48D2-BF4E-55C1E7D1E0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4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ear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3048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072" y="980728"/>
            <a:ext cx="8352928" cy="4536504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Урок развития речи </a:t>
            </a:r>
            <a:br>
              <a:rPr lang="ru-RU" sz="5400" dirty="0" smtClean="0">
                <a:solidFill>
                  <a:srgbClr val="0070C0"/>
                </a:solidFill>
              </a:rPr>
            </a:br>
            <a:r>
              <a:rPr lang="ru-RU" sz="5400" dirty="0" smtClean="0">
                <a:solidFill>
                  <a:srgbClr val="0070C0"/>
                </a:solidFill>
              </a:rPr>
              <a:t>в 4 классе</a:t>
            </a:r>
            <a:br>
              <a:rPr lang="ru-RU" sz="5400" dirty="0" smtClean="0">
                <a:solidFill>
                  <a:srgbClr val="0070C0"/>
                </a:solidFill>
              </a:rPr>
            </a:br>
            <a:r>
              <a:rPr lang="ru-RU" sz="5400" dirty="0" smtClean="0">
                <a:solidFill>
                  <a:srgbClr val="C00000"/>
                </a:solidFill>
              </a:rPr>
              <a:t>Исследование слова</a:t>
            </a:r>
            <a:br>
              <a:rPr lang="ru-RU" sz="54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(2 часа)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869160"/>
            <a:ext cx="7344816" cy="144016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/>
              <a:t>Составила: Валяровская Ольга Фёдоровна,</a:t>
            </a:r>
          </a:p>
          <a:p>
            <a:pPr algn="r"/>
            <a:r>
              <a:rPr lang="ru-RU" dirty="0"/>
              <a:t>учитель начальных классов МБОУ «СОШ №1» </a:t>
            </a:r>
            <a:endParaRPr lang="ru-RU" dirty="0" smtClean="0"/>
          </a:p>
          <a:p>
            <a:pPr algn="r"/>
            <a:r>
              <a:rPr lang="ru-RU" dirty="0" err="1" smtClean="0"/>
              <a:t>г.Губкинский</a:t>
            </a:r>
            <a:r>
              <a:rPr lang="ru-RU" dirty="0"/>
              <a:t>, ЯНАО</a:t>
            </a:r>
          </a:p>
          <a:p>
            <a:pPr algn="r"/>
            <a:r>
              <a:rPr lang="ru-RU" dirty="0"/>
              <a:t>2019г</a:t>
            </a:r>
          </a:p>
          <a:p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2. Словообразование или </a:t>
            </a:r>
            <a:r>
              <a:rPr lang="ru-RU" b="1" dirty="0" err="1" smtClean="0">
                <a:solidFill>
                  <a:srgbClr val="C00000"/>
                </a:solidFill>
              </a:rPr>
              <a:t>морфемика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4388296" cy="514116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>
                <a:solidFill>
                  <a:srgbClr val="0070C0"/>
                </a:solidFill>
              </a:rPr>
              <a:t>Ч</a:t>
            </a:r>
            <a:r>
              <a:rPr lang="ru-RU" sz="3200" dirty="0" smtClean="0">
                <a:solidFill>
                  <a:srgbClr val="0070C0"/>
                </a:solidFill>
              </a:rPr>
              <a:t>то </a:t>
            </a:r>
            <a:r>
              <a:rPr lang="ru-RU" sz="3200" dirty="0">
                <a:solidFill>
                  <a:srgbClr val="0070C0"/>
                </a:solidFill>
              </a:rPr>
              <a:t>изучает этот раздел науки? </a:t>
            </a:r>
            <a:endParaRPr lang="ru-RU" sz="32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Раздел </a:t>
            </a:r>
            <a:r>
              <a:rPr lang="ru-RU" sz="3200" dirty="0">
                <a:solidFill>
                  <a:srgbClr val="0070C0"/>
                </a:solidFill>
              </a:rPr>
              <a:t>науки </a:t>
            </a:r>
            <a:r>
              <a:rPr lang="ru-RU" sz="3200" dirty="0" err="1">
                <a:solidFill>
                  <a:srgbClr val="0070C0"/>
                </a:solidFill>
              </a:rPr>
              <a:t>морфемика</a:t>
            </a:r>
            <a:r>
              <a:rPr lang="ru-RU" sz="3200" dirty="0">
                <a:solidFill>
                  <a:srgbClr val="0070C0"/>
                </a:solidFill>
              </a:rPr>
              <a:t> изучает состав </a:t>
            </a:r>
            <a:r>
              <a:rPr lang="ru-RU" sz="3200" dirty="0" smtClean="0">
                <a:solidFill>
                  <a:srgbClr val="0070C0"/>
                </a:solidFill>
              </a:rPr>
              <a:t>слова.</a:t>
            </a:r>
            <a:endParaRPr lang="ru-RU" sz="32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>
                <a:solidFill>
                  <a:srgbClr val="0070C0"/>
                </a:solidFill>
              </a:rPr>
              <a:t>Словообразование – один из важнейших источников пополнения словарного запаса.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038600" cy="295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 err="1" smtClean="0">
                <a:solidFill>
                  <a:srgbClr val="00B050"/>
                </a:solidFill>
              </a:rPr>
              <a:t>настро</a:t>
            </a:r>
            <a:r>
              <a:rPr lang="ru-RU" dirty="0">
                <a:solidFill>
                  <a:srgbClr val="0070C0"/>
                </a:solidFill>
              </a:rPr>
              <a:t> — корень, 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 err="1">
                <a:solidFill>
                  <a:srgbClr val="C00000"/>
                </a:solidFill>
              </a:rPr>
              <a:t>ени</a:t>
            </a: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dirty="0">
                <a:solidFill>
                  <a:srgbClr val="0070C0"/>
                </a:solidFill>
              </a:rPr>
              <a:t>— суффикс, 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е</a:t>
            </a:r>
            <a:r>
              <a:rPr lang="ru-RU" dirty="0">
                <a:solidFill>
                  <a:srgbClr val="0070C0"/>
                </a:solidFill>
              </a:rPr>
              <a:t> — окончание, 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 err="1">
                <a:solidFill>
                  <a:srgbClr val="FF0000"/>
                </a:solidFill>
              </a:rPr>
              <a:t>настроени</a:t>
            </a:r>
            <a:r>
              <a:rPr lang="ru-RU" dirty="0">
                <a:solidFill>
                  <a:srgbClr val="0070C0"/>
                </a:solidFill>
              </a:rPr>
              <a:t> — основа слова.</a:t>
            </a:r>
          </a:p>
          <a:p>
            <a:endParaRPr lang="ru-RU" dirty="0" smtClean="0"/>
          </a:p>
        </p:txBody>
      </p:sp>
      <p:pic>
        <p:nvPicPr>
          <p:cNvPr id="6" name="Рисунок 5" descr="hello_html_5a585705.jpg"/>
          <p:cNvPicPr>
            <a:picLocks noChangeAspect="1"/>
          </p:cNvPicPr>
          <p:nvPr/>
        </p:nvPicPr>
        <p:blipFill>
          <a:blip r:embed="rId2" cstate="print"/>
          <a:srcRect l="64309" t="53881" r="20561" b="37063"/>
          <a:stretch>
            <a:fillRect/>
          </a:stretch>
        </p:blipFill>
        <p:spPr>
          <a:xfrm rot="21432992">
            <a:off x="4572000" y="4437112"/>
            <a:ext cx="3548966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3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3. Орфография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908720"/>
            <a:ext cx="4746012" cy="93610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Орфогра́фия, правописание 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(</a:t>
            </a:r>
            <a:r>
              <a:rPr lang="ru-RU" dirty="0" err="1" smtClean="0">
                <a:solidFill>
                  <a:srgbClr val="0070C0"/>
                </a:solidFill>
              </a:rPr>
              <a:t>др.греч</a:t>
            </a:r>
            <a:r>
              <a:rPr lang="ru-RU" dirty="0">
                <a:solidFill>
                  <a:srgbClr val="0070C0"/>
                </a:solidFill>
              </a:rPr>
              <a:t>. «правильный</a:t>
            </a:r>
            <a:r>
              <a:rPr lang="ru-RU" dirty="0" smtClean="0">
                <a:solidFill>
                  <a:srgbClr val="0070C0"/>
                </a:solidFill>
              </a:rPr>
              <a:t>», «</a:t>
            </a:r>
            <a:r>
              <a:rPr lang="ru-RU" dirty="0">
                <a:solidFill>
                  <a:srgbClr val="0070C0"/>
                </a:solidFill>
              </a:rPr>
              <a:t>пишу»)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1844824"/>
            <a:ext cx="4389884" cy="46085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70C0"/>
                </a:solidFill>
              </a:rPr>
              <a:t>Орфография – раздел языкознания, изучающий систему правил единообразного написания слов и их форм, а также сами эти правила. </a:t>
            </a:r>
            <a:endParaRPr lang="ru-RU" sz="32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Центральным </a:t>
            </a:r>
            <a:r>
              <a:rPr lang="ru-RU" sz="3200" dirty="0">
                <a:solidFill>
                  <a:srgbClr val="0070C0"/>
                </a:solidFill>
              </a:rPr>
              <a:t>понятием орфографии является орфограмма.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3336" y="1556792"/>
            <a:ext cx="4041775" cy="639762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Н</a:t>
            </a:r>
            <a:r>
              <a:rPr lang="ru-RU" sz="5400" dirty="0" smtClean="0">
                <a:solidFill>
                  <a:srgbClr val="C00000"/>
                </a:solidFill>
              </a:rPr>
              <a:t>а</a:t>
            </a:r>
            <a:r>
              <a:rPr lang="ru-RU" sz="5400" dirty="0" smtClean="0">
                <a:solidFill>
                  <a:srgbClr val="0070C0"/>
                </a:solidFill>
              </a:rPr>
              <a:t>стр</a:t>
            </a:r>
            <a:r>
              <a:rPr lang="ru-RU" sz="5400" dirty="0" smtClean="0">
                <a:solidFill>
                  <a:srgbClr val="C00000"/>
                </a:solidFill>
              </a:rPr>
              <a:t>о</a:t>
            </a:r>
            <a:r>
              <a:rPr lang="ru-RU" sz="5400" dirty="0" smtClean="0">
                <a:solidFill>
                  <a:srgbClr val="0070C0"/>
                </a:solidFill>
              </a:rPr>
              <a:t>ение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48063" y="2492895"/>
            <a:ext cx="3995937" cy="3633267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1.Непроверяемая безударная гласная в корне слова.</a:t>
            </a:r>
            <a:endParaRPr lang="ru-RU" sz="3200" dirty="0">
              <a:solidFill>
                <a:srgbClr val="0070C0"/>
              </a:solidFill>
            </a:endParaRPr>
          </a:p>
          <a:p>
            <a:pPr marL="914400" indent="-91440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2.Проверяемая безударная гласная в корне слова (</a:t>
            </a:r>
            <a:r>
              <a:rPr lang="ru-RU" sz="3200" dirty="0" err="1" smtClean="0">
                <a:solidFill>
                  <a:srgbClr val="0070C0"/>
                </a:solidFill>
              </a:rPr>
              <a:t>настр</a:t>
            </a:r>
            <a:r>
              <a:rPr lang="ru-RU" sz="3200" dirty="0" err="1" smtClean="0">
                <a:solidFill>
                  <a:srgbClr val="C00000"/>
                </a:solidFill>
              </a:rPr>
              <a:t>О</a:t>
            </a:r>
            <a:r>
              <a:rPr lang="ru-RU" sz="3200" dirty="0" err="1" smtClean="0">
                <a:solidFill>
                  <a:srgbClr val="0070C0"/>
                </a:solidFill>
              </a:rPr>
              <a:t>й</a:t>
            </a:r>
            <a:r>
              <a:rPr lang="ru-RU" sz="3200" dirty="0" smtClean="0">
                <a:solidFill>
                  <a:srgbClr val="0070C0"/>
                </a:solidFill>
              </a:rPr>
              <a:t>)</a:t>
            </a:r>
            <a:endParaRPr lang="ru-RU" sz="32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7380312" y="1268760"/>
            <a:ext cx="72008" cy="216024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Арка 7"/>
          <p:cNvSpPr/>
          <p:nvPr/>
        </p:nvSpPr>
        <p:spPr>
          <a:xfrm>
            <a:off x="5292080" y="1268760"/>
            <a:ext cx="1944216" cy="432048"/>
          </a:xfrm>
          <a:prstGeom prst="blockArc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2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4. Морфология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124745"/>
            <a:ext cx="3960440" cy="25202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100" dirty="0" smtClean="0">
                <a:solidFill>
                  <a:srgbClr val="0070C0"/>
                </a:solidFill>
              </a:rPr>
              <a:t>Что </a:t>
            </a:r>
            <a:r>
              <a:rPr lang="ru-RU" sz="4100" dirty="0">
                <a:solidFill>
                  <a:srgbClr val="0070C0"/>
                </a:solidFill>
              </a:rPr>
              <a:t>исследует раздел науки </a:t>
            </a:r>
            <a:r>
              <a:rPr lang="ru-RU" sz="4100" dirty="0" smtClean="0">
                <a:solidFill>
                  <a:srgbClr val="0070C0"/>
                </a:solidFill>
              </a:rPr>
              <a:t>морфология</a:t>
            </a:r>
            <a:r>
              <a:rPr lang="ru-RU" sz="4100" i="1" dirty="0" smtClean="0">
                <a:solidFill>
                  <a:srgbClr val="0070C0"/>
                </a:solidFill>
              </a:rPr>
              <a:t>? </a:t>
            </a:r>
          </a:p>
          <a:p>
            <a:pPr>
              <a:buNone/>
            </a:pPr>
            <a:r>
              <a:rPr lang="ru-RU" sz="4100" dirty="0" smtClean="0">
                <a:solidFill>
                  <a:srgbClr val="0070C0"/>
                </a:solidFill>
              </a:rPr>
              <a:t>Части речи</a:t>
            </a:r>
            <a:r>
              <a:rPr lang="ru-RU" sz="4100" dirty="0">
                <a:solidFill>
                  <a:srgbClr val="0070C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932040" cy="55446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Часть речи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Настроение- им сущ., что ? настроение , предмет.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Морфологические признаки</a:t>
            </a:r>
            <a:endParaRPr lang="ru-RU" dirty="0">
              <a:solidFill>
                <a:srgbClr val="0070C0"/>
              </a:solidFill>
            </a:endParaRPr>
          </a:p>
          <a:p>
            <a:pPr lvl="1">
              <a:buNone/>
            </a:pPr>
            <a:r>
              <a:rPr lang="ru-RU" b="1" dirty="0" smtClean="0">
                <a:solidFill>
                  <a:srgbClr val="0070C0"/>
                </a:solidFill>
              </a:rPr>
              <a:t>-Н.Ф: </a:t>
            </a:r>
            <a:r>
              <a:rPr lang="ru-RU" dirty="0">
                <a:solidFill>
                  <a:srgbClr val="0070C0"/>
                </a:solidFill>
              </a:rPr>
              <a:t>настроение (именительный падеж единственного числа);</a:t>
            </a:r>
          </a:p>
          <a:p>
            <a:pPr lvl="1">
              <a:buNone/>
            </a:pPr>
            <a:r>
              <a:rPr lang="ru-RU" dirty="0" smtClean="0">
                <a:solidFill>
                  <a:srgbClr val="0070C0"/>
                </a:solidFill>
              </a:rPr>
              <a:t>-</a:t>
            </a:r>
            <a:r>
              <a:rPr lang="ru-RU" b="1" dirty="0" smtClean="0">
                <a:solidFill>
                  <a:srgbClr val="0070C0"/>
                </a:solidFill>
              </a:rPr>
              <a:t>Постоянные </a:t>
            </a:r>
            <a:r>
              <a:rPr lang="ru-RU" b="1" dirty="0">
                <a:solidFill>
                  <a:srgbClr val="0070C0"/>
                </a:solidFill>
              </a:rPr>
              <a:t>признаки</a:t>
            </a:r>
            <a:r>
              <a:rPr lang="ru-RU" dirty="0">
                <a:solidFill>
                  <a:srgbClr val="0070C0"/>
                </a:solidFill>
              </a:rPr>
              <a:t>: нарицательное, неодушевлённое, </a:t>
            </a:r>
            <a:r>
              <a:rPr lang="ru-RU" dirty="0" smtClean="0">
                <a:solidFill>
                  <a:srgbClr val="0070C0"/>
                </a:solidFill>
              </a:rPr>
              <a:t>средний </a:t>
            </a:r>
            <a:r>
              <a:rPr lang="ru-RU" dirty="0">
                <a:solidFill>
                  <a:srgbClr val="0070C0"/>
                </a:solidFill>
              </a:rPr>
              <a:t>род, 2-е склонение;</a:t>
            </a:r>
          </a:p>
          <a:p>
            <a:pPr lvl="1">
              <a:buNone/>
            </a:pPr>
            <a:r>
              <a:rPr lang="ru-RU" dirty="0" smtClean="0">
                <a:solidFill>
                  <a:srgbClr val="0070C0"/>
                </a:solidFill>
              </a:rPr>
              <a:t>-</a:t>
            </a:r>
            <a:r>
              <a:rPr lang="ru-RU" b="1" dirty="0" smtClean="0">
                <a:solidFill>
                  <a:srgbClr val="0070C0"/>
                </a:solidFill>
              </a:rPr>
              <a:t>Непостоянные </a:t>
            </a:r>
            <a:r>
              <a:rPr lang="ru-RU" b="1" dirty="0">
                <a:solidFill>
                  <a:srgbClr val="0070C0"/>
                </a:solidFill>
              </a:rPr>
              <a:t>признаки</a:t>
            </a:r>
            <a:r>
              <a:rPr lang="ru-RU" dirty="0">
                <a:solidFill>
                  <a:srgbClr val="0070C0"/>
                </a:solidFill>
              </a:rPr>
              <a:t>: именительный падеж, единственное число.</a:t>
            </a:r>
          </a:p>
          <a:p>
            <a:r>
              <a:rPr lang="ru-RU" b="1" dirty="0">
                <a:solidFill>
                  <a:srgbClr val="0070C0"/>
                </a:solidFill>
              </a:rPr>
              <a:t>Синтаксическая роль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Может быть различным членом предложения, </a:t>
            </a:r>
            <a:r>
              <a:rPr lang="ru-RU" dirty="0" smtClean="0">
                <a:solidFill>
                  <a:srgbClr val="0070C0"/>
                </a:solidFill>
              </a:rPr>
              <a:t>смотреть </a:t>
            </a:r>
            <a:r>
              <a:rPr lang="ru-RU" dirty="0">
                <a:solidFill>
                  <a:srgbClr val="0070C0"/>
                </a:solidFill>
              </a:rPr>
              <a:t>по контексту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429000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Взаимопроверка в парах по образцу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7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5. Лексика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116" y="764704"/>
            <a:ext cx="4389884" cy="126615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Ле́ксика (от греч. «относящийся к слову» , «слово» , «оборот речи»)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174875"/>
            <a:ext cx="3960440" cy="2982317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solidFill>
                  <a:srgbClr val="0070C0"/>
                </a:solidFill>
              </a:rPr>
              <a:t>Раздел науки о языке, изучающий значения слов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9512" y="4149080"/>
            <a:ext cx="3672408" cy="63976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Многозначное слово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39952" y="764704"/>
            <a:ext cx="5004048" cy="5760640"/>
          </a:xfrm>
        </p:spPr>
        <p:txBody>
          <a:bodyPr>
            <a:normAutofit fontScale="92500"/>
          </a:bodyPr>
          <a:lstStyle/>
          <a:p>
            <a:pPr fontAlgn="t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Настроение</a:t>
            </a:r>
            <a:endParaRPr lang="ru-RU" dirty="0">
              <a:solidFill>
                <a:srgbClr val="0070C0"/>
              </a:solidFill>
            </a:endParaRPr>
          </a:p>
          <a:p>
            <a:pPr fontAlgn="t">
              <a:buNone/>
            </a:pPr>
            <a:r>
              <a:rPr lang="ru-RU" b="1" dirty="0" smtClean="0">
                <a:solidFill>
                  <a:srgbClr val="0070C0"/>
                </a:solidFill>
              </a:rPr>
              <a:t>1</a:t>
            </a:r>
            <a:r>
              <a:rPr lang="ru-RU" b="1" dirty="0">
                <a:solidFill>
                  <a:srgbClr val="0070C0"/>
                </a:solidFill>
              </a:rPr>
              <a:t>.</a:t>
            </a:r>
            <a:r>
              <a:rPr lang="ru-RU" dirty="0">
                <a:solidFill>
                  <a:srgbClr val="0070C0"/>
                </a:solidFill>
              </a:rPr>
              <a:t> Внутреннее психическое состояние, расположение (у человека или группы лиц, массы). </a:t>
            </a:r>
            <a:endParaRPr lang="ru-RU" dirty="0" smtClean="0">
              <a:solidFill>
                <a:srgbClr val="0070C0"/>
              </a:solidFill>
            </a:endParaRPr>
          </a:p>
          <a:p>
            <a:pPr fontAlgn="t"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Веселое </a:t>
            </a:r>
            <a:r>
              <a:rPr lang="ru-RU" b="1" i="1" dirty="0">
                <a:solidFill>
                  <a:srgbClr val="00B050"/>
                </a:solidFill>
              </a:rPr>
              <a:t>настроение. </a:t>
            </a:r>
            <a:r>
              <a:rPr lang="ru-RU" b="1" i="1" dirty="0" smtClean="0">
                <a:solidFill>
                  <a:srgbClr val="00B050"/>
                </a:solidFill>
              </a:rPr>
              <a:t>Мрачное </a:t>
            </a:r>
            <a:r>
              <a:rPr lang="ru-RU" b="1" i="1" dirty="0">
                <a:solidFill>
                  <a:srgbClr val="00B050"/>
                </a:solidFill>
              </a:rPr>
              <a:t>настроение. В </a:t>
            </a:r>
            <a:r>
              <a:rPr lang="ru-RU" b="1" i="1" dirty="0" smtClean="0">
                <a:solidFill>
                  <a:srgbClr val="00B050"/>
                </a:solidFill>
              </a:rPr>
              <a:t>классе </a:t>
            </a:r>
            <a:r>
              <a:rPr lang="ru-RU" b="1" i="1" dirty="0">
                <a:solidFill>
                  <a:srgbClr val="00B050"/>
                </a:solidFill>
              </a:rPr>
              <a:t>бодрое настроение</a:t>
            </a:r>
            <a:r>
              <a:rPr lang="ru-RU" b="1" dirty="0">
                <a:solidFill>
                  <a:srgbClr val="00B050"/>
                </a:solidFill>
              </a:rPr>
              <a:t>. </a:t>
            </a:r>
            <a:endParaRPr lang="ru-RU" b="1" dirty="0" smtClean="0">
              <a:solidFill>
                <a:srgbClr val="00B050"/>
              </a:solidFill>
            </a:endParaRPr>
          </a:p>
          <a:p>
            <a:pPr fontAlgn="t">
              <a:buNone/>
            </a:pPr>
            <a:r>
              <a:rPr lang="ru-RU" b="1" dirty="0" smtClean="0">
                <a:solidFill>
                  <a:srgbClr val="0070C0"/>
                </a:solidFill>
              </a:rPr>
              <a:t>2</a:t>
            </a:r>
            <a:r>
              <a:rPr lang="ru-RU" b="1" dirty="0">
                <a:solidFill>
                  <a:srgbClr val="0070C0"/>
                </a:solidFill>
              </a:rPr>
              <a:t>.</a:t>
            </a:r>
            <a:r>
              <a:rPr lang="ru-RU" dirty="0">
                <a:solidFill>
                  <a:srgbClr val="0070C0"/>
                </a:solidFill>
              </a:rPr>
              <a:t> </a:t>
            </a:r>
            <a:r>
              <a:rPr lang="ru-RU" dirty="0" smtClean="0">
                <a:solidFill>
                  <a:srgbClr val="0070C0"/>
                </a:solidFill>
              </a:rPr>
              <a:t>Расположение</a:t>
            </a:r>
            <a:r>
              <a:rPr lang="ru-RU" dirty="0">
                <a:solidFill>
                  <a:srgbClr val="0070C0"/>
                </a:solidFill>
              </a:rPr>
              <a:t>, склонность делать что-нибудь, заняться </a:t>
            </a:r>
            <a:r>
              <a:rPr lang="ru-RU" dirty="0" smtClean="0">
                <a:solidFill>
                  <a:srgbClr val="0070C0"/>
                </a:solidFill>
              </a:rPr>
              <a:t>чем-нибудь.</a:t>
            </a:r>
          </a:p>
          <a:p>
            <a:pPr fontAlgn="t"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У </a:t>
            </a:r>
            <a:r>
              <a:rPr lang="ru-RU" b="1" i="1" dirty="0">
                <a:solidFill>
                  <a:srgbClr val="00B050"/>
                </a:solidFill>
              </a:rPr>
              <a:t>меня нет настроения петь. Она сегодня не в настроении играть</a:t>
            </a:r>
            <a:r>
              <a:rPr lang="ru-RU" b="1" dirty="0">
                <a:solidFill>
                  <a:srgbClr val="0070C0"/>
                </a:solidFill>
              </a:rPr>
              <a:t>.</a:t>
            </a:r>
          </a:p>
          <a:p>
            <a:pPr fontAlgn="t">
              <a:buNone/>
            </a:pPr>
            <a:r>
              <a:rPr lang="ru-RU" b="1" dirty="0">
                <a:solidFill>
                  <a:srgbClr val="0070C0"/>
                </a:solidFill>
              </a:rPr>
              <a:t>3.</a:t>
            </a:r>
            <a:r>
              <a:rPr lang="ru-RU" dirty="0">
                <a:solidFill>
                  <a:srgbClr val="0070C0"/>
                </a:solidFill>
              </a:rPr>
              <a:t> Положение, состояние дел в торговле, на промышленном </a:t>
            </a:r>
            <a:r>
              <a:rPr lang="ru-RU" dirty="0" smtClean="0">
                <a:solidFill>
                  <a:srgbClr val="0070C0"/>
                </a:solidFill>
              </a:rPr>
              <a:t>рынке.</a:t>
            </a:r>
            <a:endParaRPr lang="ru-RU" b="1" dirty="0" smtClean="0">
              <a:solidFill>
                <a:srgbClr val="0070C0"/>
              </a:solidFill>
            </a:endParaRPr>
          </a:p>
          <a:p>
            <a:pPr fontAlgn="t">
              <a:buNone/>
            </a:pPr>
            <a:r>
              <a:rPr lang="ru-RU" b="1" i="1" dirty="0" smtClean="0">
                <a:solidFill>
                  <a:srgbClr val="00B050"/>
                </a:solidFill>
              </a:rPr>
              <a:t>На московской бирже настроение </a:t>
            </a:r>
            <a:r>
              <a:rPr lang="ru-RU" b="1" i="1" dirty="0">
                <a:solidFill>
                  <a:srgbClr val="00B050"/>
                </a:solidFill>
              </a:rPr>
              <a:t>вялое.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91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6. Подбери однокоренные слова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661248"/>
            <a:ext cx="4040188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5576" y="1124744"/>
            <a:ext cx="6372200" cy="19442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Настроиться, настроить, настрой, настроившись, настроенный, настроивший, настроенность, умонастроение, настроено,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123728" y="3573016"/>
            <a:ext cx="4041775" cy="6397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НАЙДИ   ОШИБКУ!!!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84168" y="2564904"/>
            <a:ext cx="2304256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0070C0"/>
                </a:solidFill>
              </a:rPr>
              <a:t>настроены.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04189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6" grpI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Какое слово вы бы выделили среди остальных и почему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Умонастроение т.к. это сложное слово</a:t>
            </a:r>
            <a:endParaRPr lang="ru-RU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УМ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b="1" dirty="0" smtClean="0">
                <a:solidFill>
                  <a:srgbClr val="0070C0"/>
                </a:solidFill>
              </a:rPr>
              <a:t>НАСТРОЕ́НИЕ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Направленность</a:t>
            </a:r>
            <a:r>
              <a:rPr lang="ru-RU" b="1" dirty="0">
                <a:solidFill>
                  <a:srgbClr val="0070C0"/>
                </a:solidFill>
              </a:rPr>
              <a:t> ума, совокупность </a:t>
            </a:r>
            <a:r>
              <a:rPr lang="ru-RU" b="1" dirty="0" smtClean="0">
                <a:solidFill>
                  <a:srgbClr val="0070C0"/>
                </a:solidFill>
              </a:rPr>
              <a:t>интересов</a:t>
            </a:r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в области интеллектуальной</a:t>
            </a:r>
            <a:r>
              <a:rPr lang="ru-RU" b="1" dirty="0">
                <a:solidFill>
                  <a:srgbClr val="0070C0"/>
                </a:solidFill>
              </a:rPr>
              <a:t> деятельности. 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Анекдоты, как известно, на пустом месте не рождаются и отражают взгляды и умонастроения людей.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2339752" y="476672"/>
            <a:ext cx="864096" cy="216024"/>
          </a:xfrm>
          <a:prstGeom prst="blockArc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3563888" y="476672"/>
            <a:ext cx="1872208" cy="288032"/>
          </a:xfrm>
          <a:prstGeom prst="blockArc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7. Подбери синонимы и антонимы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Синонимы – самочувствие, эмоция, состояние, расположение, переживания, чувствование…</a:t>
            </a: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Антонимы -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8. Фразеологизмы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772816"/>
            <a:ext cx="4040188" cy="6397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Встать не с той </a:t>
            </a:r>
            <a:r>
              <a:rPr lang="ru-RU" sz="3200" dirty="0" smtClean="0">
                <a:solidFill>
                  <a:srgbClr val="0070C0"/>
                </a:solidFill>
              </a:rPr>
              <a:t>ноги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Содержимое 6" descr="238205_760x50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2996952"/>
            <a:ext cx="4824536" cy="2877895"/>
          </a:xfrm>
        </p:spPr>
      </p:pic>
      <p:pic>
        <p:nvPicPr>
          <p:cNvPr id="10" name="Содержимое 9" descr="unnamed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988840"/>
            <a:ext cx="3212976" cy="321297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563888" y="1124744"/>
            <a:ext cx="4752527" cy="63976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Чемоданное  </a:t>
            </a:r>
            <a:r>
              <a:rPr lang="ru-RU" sz="3200" dirty="0">
                <a:solidFill>
                  <a:srgbClr val="0070C0"/>
                </a:solidFill>
              </a:rPr>
              <a:t>настроение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Для учителя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1"/>
            <a:ext cx="6912768" cy="8926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Подведём итог. 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16220167"/>
              </p:ext>
            </p:extLst>
          </p:nvPr>
        </p:nvGraphicFramePr>
        <p:xfrm>
          <a:off x="323528" y="2276872"/>
          <a:ext cx="8424936" cy="3168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7707"/>
                <a:gridCol w="1135581"/>
                <a:gridCol w="1342421"/>
                <a:gridCol w="1341069"/>
                <a:gridCol w="958484"/>
                <a:gridCol w="1149101"/>
                <a:gridCol w="770573"/>
              </a:tblGrid>
              <a:tr h="2428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Фонетика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(звуки речи)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Словообразование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или </a:t>
                      </a:r>
                      <a:r>
                        <a:rPr lang="ru-RU" sz="1200" dirty="0" err="1">
                          <a:effectLst/>
                        </a:rPr>
                        <a:t>морфемика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(состав слова)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Орфография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(правильное написание слов)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Морфология</a:t>
                      </a:r>
                      <a:endParaRPr lang="ru-RU" sz="110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(части речи)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Лексика</a:t>
                      </a:r>
                      <a:endParaRPr lang="ru-RU" sz="110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(словарный состав языка)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Итоговая оценка (среднее арифметческое)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vert="vert270"/>
                </a:tc>
              </a:tr>
              <a:tr h="739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Самооценка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(отметка)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768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1. Слова </a:t>
            </a:r>
            <a:r>
              <a:rPr lang="ru-RU" b="1" dirty="0">
                <a:solidFill>
                  <a:srgbClr val="0070C0"/>
                </a:solidFill>
              </a:rPr>
              <a:t>бывают разные,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Слова бывают всякие,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Слова бывают ясные,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Твёрдые и мягкие,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Слова бывают смелые,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Упрямые, суровые,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Но непременно дело 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Стоит за каждым словом.</a:t>
            </a:r>
          </a:p>
          <a:p>
            <a:pPr>
              <a:buNone/>
            </a:pPr>
            <a:r>
              <a:rPr lang="ru-RU" b="1" dirty="0">
                <a:solidFill>
                  <a:srgbClr val="0070C0"/>
                </a:solidFill>
              </a:rPr>
              <a:t>   С. </a:t>
            </a:r>
            <a:r>
              <a:rPr lang="ru-RU" b="1" dirty="0" err="1">
                <a:solidFill>
                  <a:srgbClr val="0070C0"/>
                </a:solidFill>
              </a:rPr>
              <a:t>Баруздин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2. Всё </a:t>
            </a:r>
            <a:r>
              <a:rPr lang="ru-RU" b="1" dirty="0">
                <a:solidFill>
                  <a:srgbClr val="0070C0"/>
                </a:solidFill>
              </a:rPr>
              <a:t>ли знаем о словах, как </a:t>
            </a:r>
            <a:r>
              <a:rPr lang="ru-RU" b="1" dirty="0" smtClean="0">
                <a:solidFill>
                  <a:srgbClr val="0070C0"/>
                </a:solidFill>
              </a:rPr>
              <a:t>вы думаете</a:t>
            </a:r>
            <a:r>
              <a:rPr lang="ru-RU" b="1" dirty="0">
                <a:solidFill>
                  <a:srgbClr val="0070C0"/>
                </a:solidFill>
              </a:rPr>
              <a:t>?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Умеем ли исследовать слова?</a:t>
            </a:r>
            <a:br>
              <a:rPr lang="ru-RU" b="1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Есть желание исследовать  новое, хотя уже и очень знакомое слово?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36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</a:t>
            </a:r>
            <a:r>
              <a:rPr lang="ru-RU" dirty="0" smtClean="0">
                <a:solidFill>
                  <a:srgbClr val="C00000"/>
                </a:solidFill>
              </a:rPr>
              <a:t>учителя (2 занятие)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99176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Бывало ли у вас плохое настроение?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Что вы чувствовали тогда?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Пытались вы </a:t>
            </a:r>
            <a:r>
              <a:rPr lang="ru-RU" dirty="0">
                <a:solidFill>
                  <a:srgbClr val="0070C0"/>
                </a:solidFill>
              </a:rPr>
              <a:t>его улучшали</a:t>
            </a:r>
            <a:r>
              <a:rPr lang="ru-RU" dirty="0" smtClean="0">
                <a:solidFill>
                  <a:srgbClr val="0070C0"/>
                </a:solidFill>
              </a:rPr>
              <a:t>? Как? Кто </a:t>
            </a:r>
            <a:r>
              <a:rPr lang="ru-RU" dirty="0">
                <a:solidFill>
                  <a:srgbClr val="0070C0"/>
                </a:solidFill>
              </a:rPr>
              <a:t>вам в этом помогал?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Для всех ли подойдут одинаковые советы?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Систематизируем советы по улучшению настроения и соберём их в одну книжку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«КАК </a:t>
            </a:r>
            <a:r>
              <a:rPr lang="ru-RU" dirty="0" smtClean="0">
                <a:solidFill>
                  <a:srgbClr val="0070C0"/>
                </a:solidFill>
              </a:rPr>
              <a:t>ПОВЫСИТЬ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НАСТРОЕНИЕ»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Она будет состоять из трёх разделов. 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Работа групп. 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А эпиграфом к ней будут слова Бенедикта Спинозы ….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9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517232"/>
            <a:ext cx="8424936" cy="864096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solidFill>
                  <a:srgbClr val="0070C0"/>
                </a:solidFill>
              </a:rPr>
              <a:t>Бенедикт Спиноза, нидерландский философ (1632 -1677г.г.) </a:t>
            </a:r>
            <a:endParaRPr lang="ru-RU" sz="2400" i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11,1079e19d17a3a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-12982"/>
            <a:ext cx="9144001" cy="55302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0"/>
            <a:ext cx="4608512" cy="454393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Работа в группах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836712"/>
            <a:ext cx="7776863" cy="63976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Составить главы к книге </a:t>
            </a:r>
          </a:p>
          <a:p>
            <a:r>
              <a:rPr lang="ru-RU" sz="3200" dirty="0" smtClean="0">
                <a:solidFill>
                  <a:srgbClr val="0070C0"/>
                </a:solidFill>
              </a:rPr>
              <a:t>«КАК  ПОВЫСИТЬ  НАСТРОЕНИЕ»: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628800"/>
            <a:ext cx="8496944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1,2 группа- </a:t>
            </a:r>
            <a:r>
              <a:rPr lang="en-US" sz="3600" b="1" dirty="0" smtClean="0">
                <a:solidFill>
                  <a:srgbClr val="C00000"/>
                </a:solidFill>
              </a:rPr>
              <a:t>I </a:t>
            </a:r>
            <a:r>
              <a:rPr lang="ru-RU" sz="3600" b="1" dirty="0" smtClean="0">
                <a:solidFill>
                  <a:srgbClr val="C00000"/>
                </a:solidFill>
              </a:rPr>
              <a:t>глава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Как повысить настроение маме, папе, брату или сестре… (членам семьи)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3,4 группа-</a:t>
            </a:r>
            <a:r>
              <a:rPr lang="en-US" sz="3600" b="1" dirty="0" smtClean="0">
                <a:solidFill>
                  <a:srgbClr val="C00000"/>
                </a:solidFill>
              </a:rPr>
              <a:t> II </a:t>
            </a:r>
            <a:r>
              <a:rPr lang="ru-RU" sz="3600" b="1" dirty="0" smtClean="0">
                <a:solidFill>
                  <a:srgbClr val="C00000"/>
                </a:solidFill>
              </a:rPr>
              <a:t>глава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Как повысить настроение самому себе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5,6 группа- </a:t>
            </a:r>
            <a:r>
              <a:rPr lang="en-US" sz="3600" b="1" dirty="0" smtClean="0">
                <a:solidFill>
                  <a:srgbClr val="C00000"/>
                </a:solidFill>
              </a:rPr>
              <a:t>III</a:t>
            </a:r>
            <a:r>
              <a:rPr lang="ru-RU" sz="3600" b="1" dirty="0" smtClean="0">
                <a:solidFill>
                  <a:srgbClr val="C00000"/>
                </a:solidFill>
              </a:rPr>
              <a:t> глава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Как повысить настроение лучшему другу</a:t>
            </a: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339753" y="6093296"/>
            <a:ext cx="1008112" cy="207714"/>
          </a:xfrm>
        </p:spPr>
        <p:txBody>
          <a:bodyPr>
            <a:normAutofit fontScale="32500" lnSpcReduction="20000"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60232" y="6309320"/>
            <a:ext cx="1594520" cy="21602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6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Для учителя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67744" y="2492896"/>
            <a:ext cx="3956248" cy="3345235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2900" dirty="0">
                <a:solidFill>
                  <a:srgbClr val="0070C0"/>
                </a:solidFill>
              </a:rPr>
              <a:t>Посмотреть хороший комедийный фильм или передачу.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Послушать любимую весёлую музыку.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Почитать анекдоты.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Сделать подарок.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Поговорить, выслушать.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Заняться спортом.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Предложить развлечения.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Принять контрастный душ, вымыть голову.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Заняться выполнением добрых дел.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Погулять на свежем воздухе. Общение с природой творит чудеса.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Улыбнуться.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Говорить добрые слова.</a:t>
            </a:r>
          </a:p>
          <a:p>
            <a:pPr fontAlgn="base"/>
            <a:r>
              <a:rPr lang="ru-RU" sz="2900" dirty="0">
                <a:solidFill>
                  <a:srgbClr val="0070C0"/>
                </a:solidFill>
              </a:rPr>
              <a:t>Стараться не замечать плохого.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1196752"/>
            <a:ext cx="7200800" cy="1368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Для </a:t>
            </a:r>
            <a:r>
              <a:rPr lang="ru-RU" sz="2400" dirty="0">
                <a:solidFill>
                  <a:srgbClr val="0070C0"/>
                </a:solidFill>
              </a:rPr>
              <a:t>каждой группы м</a:t>
            </a:r>
            <a:r>
              <a:rPr lang="ru-RU" sz="2400" dirty="0" smtClean="0">
                <a:solidFill>
                  <a:srgbClr val="0070C0"/>
                </a:solidFill>
              </a:rPr>
              <a:t>ожно распечатать карточки –помощницы, для выбора советов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781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7704856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Группы представляют свои проекты. Зачитывают составленные главы, дети обсуждают.</a:t>
            </a: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После защиты работ групп учитель предлагает свой способ улучшения настроения – растянуть губы в улыбке (дети применяют  практически)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140968"/>
            <a:ext cx="8064896" cy="37170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Достаточно просто растянуть губы в улыбке и держать ее на лице в течении 5 минут.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Вы сами не заметите, как почувствуете себя гораздо лучше. И это лишь один из самых простых способов влиять на свое внутреннее состояние.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Все в </a:t>
            </a:r>
            <a:r>
              <a:rPr lang="ru-RU" sz="3200" b="1" smtClean="0">
                <a:solidFill>
                  <a:srgbClr val="0070C0"/>
                </a:solidFill>
              </a:rPr>
              <a:t>ваших руках! </a:t>
            </a:r>
            <a:br>
              <a:rPr lang="ru-RU" sz="3200" b="1" smtClean="0">
                <a:solidFill>
                  <a:srgbClr val="0070C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6" name="Содержимое 5" descr="estetica-smile-700х4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0"/>
            <a:ext cx="4355976" cy="2523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Предлагаю провести рефлексию работы, составив </a:t>
            </a:r>
            <a:r>
              <a:rPr lang="ru-RU" dirty="0" err="1" smtClean="0">
                <a:solidFill>
                  <a:srgbClr val="0070C0"/>
                </a:solidFill>
              </a:rPr>
              <a:t>синквейн</a:t>
            </a:r>
            <a:r>
              <a:rPr lang="ru-RU" dirty="0" smtClean="0">
                <a:solidFill>
                  <a:srgbClr val="0070C0"/>
                </a:solidFill>
              </a:rPr>
              <a:t>.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Вы можете составить его сами , а можете воспользоваться моими подсказками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3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9. </a:t>
            </a:r>
            <a:r>
              <a:rPr lang="ru-RU" b="1" dirty="0" err="1" smtClean="0">
                <a:solidFill>
                  <a:srgbClr val="C00000"/>
                </a:solidFill>
              </a:rPr>
              <a:t>Синквейн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856895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Урок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i="1" dirty="0">
                <a:solidFill>
                  <a:srgbClr val="0070C0"/>
                </a:solidFill>
              </a:rPr>
              <a:t>И</a:t>
            </a:r>
            <a:r>
              <a:rPr lang="ru-RU" b="1" i="1" dirty="0" smtClean="0">
                <a:solidFill>
                  <a:srgbClr val="0070C0"/>
                </a:solidFill>
              </a:rPr>
              <a:t>нтересный</a:t>
            </a:r>
            <a:r>
              <a:rPr lang="ru-RU" b="1" i="1" dirty="0">
                <a:solidFill>
                  <a:srgbClr val="0070C0"/>
                </a:solidFill>
              </a:rPr>
              <a:t>, полезный, долгий, </a:t>
            </a:r>
            <a:r>
              <a:rPr lang="ru-RU" b="1" i="1" dirty="0" smtClean="0">
                <a:solidFill>
                  <a:srgbClr val="0070C0"/>
                </a:solidFill>
              </a:rPr>
              <a:t>скучный.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Думал, сидел, страдал, исследовал, творил. 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i="1" dirty="0">
                <a:solidFill>
                  <a:srgbClr val="0070C0"/>
                </a:solidFill>
              </a:rPr>
              <a:t>Век живи - век учись. Я жду звонка. 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b="1" i="1" dirty="0">
                <a:solidFill>
                  <a:srgbClr val="0070C0"/>
                </a:solidFill>
              </a:rPr>
              <a:t>Знания. Испытание.</a:t>
            </a:r>
            <a:endParaRPr lang="ru-RU" b="1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49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204864"/>
            <a:ext cx="8892480" cy="1972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Дарить хорошее настроение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lipart-Man-Magnifying-Glass-Study-Curiosity-1440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80320" cy="16201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26692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Исследование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7884368" cy="4248472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(буквально «следование изнутри») </a:t>
            </a:r>
            <a:r>
              <a:rPr lang="ru-RU" dirty="0" smtClean="0">
                <a:solidFill>
                  <a:srgbClr val="0070C0"/>
                </a:solidFill>
              </a:rPr>
              <a:t>-поиск</a:t>
            </a:r>
            <a:r>
              <a:rPr lang="ru-RU" dirty="0">
                <a:solidFill>
                  <a:srgbClr val="0070C0"/>
                </a:solidFill>
              </a:rPr>
              <a:t> новых знаний </a:t>
            </a:r>
            <a:r>
              <a:rPr lang="ru-RU" dirty="0" smtClean="0">
                <a:solidFill>
                  <a:srgbClr val="0070C0"/>
                </a:solidFill>
              </a:rPr>
              <a:t>или систематическое</a:t>
            </a:r>
            <a:r>
              <a:rPr lang="ru-RU" dirty="0">
                <a:solidFill>
                  <a:srgbClr val="0070C0"/>
                </a:solidFill>
              </a:rPr>
              <a:t> расследование с целью </a:t>
            </a:r>
            <a:r>
              <a:rPr lang="ru-RU" dirty="0" smtClean="0">
                <a:solidFill>
                  <a:srgbClr val="0070C0"/>
                </a:solidFill>
              </a:rPr>
              <a:t>установления</a:t>
            </a:r>
            <a:r>
              <a:rPr lang="ru-RU" dirty="0">
                <a:solidFill>
                  <a:srgbClr val="0070C0"/>
                </a:solidFill>
              </a:rPr>
              <a:t> фактов. 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В</a:t>
            </a:r>
            <a:r>
              <a:rPr lang="ru-RU" dirty="0">
                <a:solidFill>
                  <a:srgbClr val="0070C0"/>
                </a:solidFill>
              </a:rPr>
              <a:t> более узком смысле исследование — научный метод (процесс) изучения </a:t>
            </a:r>
            <a:r>
              <a:rPr lang="ru-RU" dirty="0" smtClean="0">
                <a:solidFill>
                  <a:srgbClr val="0070C0"/>
                </a:solidFill>
              </a:rPr>
              <a:t>чего-либо.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учителя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067128" cy="4525963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Попробуйте понять, какое слово мы сегодня исследуем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59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строен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0"/>
            <a:ext cx="7344816" cy="671193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857500"/>
            <a:ext cx="8229600" cy="1143000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НАСТРОЕНИЕ</a:t>
            </a:r>
            <a:endParaRPr lang="ru-RU" sz="10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Для </a:t>
            </a:r>
            <a:r>
              <a:rPr lang="ru-RU" dirty="0" smtClean="0">
                <a:solidFill>
                  <a:srgbClr val="C00000"/>
                </a:solidFill>
              </a:rPr>
              <a:t>учителя (1 занятие)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57118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Как проводим исследование слова?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Рассматриваем его с точки зрения разделов науки о языке.</a:t>
            </a:r>
            <a:endParaRPr lang="en-US" i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49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0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Разделы науки о языке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1340768"/>
            <a:ext cx="648072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0070C0"/>
                </a:solidFill>
              </a:rPr>
              <a:t>Фонетика</a:t>
            </a:r>
            <a:endParaRPr lang="ru-RU" sz="4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070C0"/>
                </a:solidFill>
              </a:rPr>
              <a:t>Орфография</a:t>
            </a:r>
          </a:p>
          <a:p>
            <a:pPr>
              <a:buNone/>
            </a:pPr>
            <a:r>
              <a:rPr lang="ru-RU" sz="4400" dirty="0">
                <a:solidFill>
                  <a:srgbClr val="0070C0"/>
                </a:solidFill>
              </a:rPr>
              <a:t>Морфология</a:t>
            </a:r>
          </a:p>
          <a:p>
            <a:pPr>
              <a:buNone/>
            </a:pPr>
            <a:r>
              <a:rPr lang="ru-RU" sz="4400" dirty="0">
                <a:solidFill>
                  <a:srgbClr val="0070C0"/>
                </a:solidFill>
              </a:rPr>
              <a:t>Лексика</a:t>
            </a:r>
          </a:p>
          <a:p>
            <a:pPr>
              <a:buNone/>
            </a:pPr>
            <a:r>
              <a:rPr lang="ru-RU" sz="4400" dirty="0" err="1" smtClean="0">
                <a:solidFill>
                  <a:srgbClr val="0070C0"/>
                </a:solidFill>
              </a:rPr>
              <a:t>Морфемика</a:t>
            </a:r>
            <a:endParaRPr lang="ru-RU" sz="4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00B0F0"/>
                </a:solidFill>
              </a:rPr>
              <a:t>Синтаксис (не затрагиваем)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Для учителя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По окончании исследования слова в каждом разделе,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дети фиксируют самооценку в таблице.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70C0"/>
                </a:solidFill>
              </a:rPr>
              <a:t>В конце первого занятия выводят итоговую оценку.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</p:nvPr>
        </p:nvGraphicFramePr>
        <p:xfrm>
          <a:off x="4427983" y="2580799"/>
          <a:ext cx="4536505" cy="25647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0304"/>
                <a:gridCol w="611467"/>
                <a:gridCol w="722842"/>
                <a:gridCol w="722114"/>
                <a:gridCol w="516107"/>
                <a:gridCol w="618747"/>
                <a:gridCol w="414924"/>
              </a:tblGrid>
              <a:tr h="1965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Фонетика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(звуки речи)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Словообразование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или </a:t>
                      </a:r>
                      <a:r>
                        <a:rPr lang="ru-RU" sz="1200" dirty="0" err="1">
                          <a:effectLst/>
                        </a:rPr>
                        <a:t>морфемика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(состав слова)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Орфография</a:t>
                      </a:r>
                      <a:endParaRPr lang="ru-RU" sz="1100" dirty="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(правильное написание слов)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Морфология</a:t>
                      </a:r>
                      <a:endParaRPr lang="ru-RU" sz="110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(части речи)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Лексика</a:t>
                      </a:r>
                      <a:endParaRPr lang="ru-RU" sz="1100">
                        <a:effectLst/>
                      </a:endParaRP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(словарный состав языка)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Итоговая оценка (среднее арифметческое)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vert="vert270"/>
                </a:tc>
              </a:tr>
              <a:tr h="598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Самооценка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(отметка)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116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1. Фонетика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556792"/>
            <a:ext cx="4248472" cy="936104"/>
          </a:xfrm>
        </p:spPr>
        <p:txBody>
          <a:bodyPr>
            <a:noAutofit/>
          </a:bodyPr>
          <a:lstStyle/>
          <a:p>
            <a:r>
              <a:rPr lang="ru-RU" sz="3200" dirty="0" err="1">
                <a:solidFill>
                  <a:srgbClr val="0070C0"/>
                </a:solidFill>
              </a:rPr>
              <a:t>Фоне́тика</a:t>
            </a:r>
            <a:r>
              <a:rPr lang="ru-RU" sz="3200" dirty="0">
                <a:solidFill>
                  <a:srgbClr val="0070C0"/>
                </a:solidFill>
              </a:rPr>
              <a:t> </a:t>
            </a:r>
            <a:r>
              <a:rPr lang="ru-RU" sz="3200" dirty="0" smtClean="0">
                <a:solidFill>
                  <a:srgbClr val="0070C0"/>
                </a:solidFill>
              </a:rPr>
              <a:t>(</a:t>
            </a:r>
            <a:r>
              <a:rPr lang="ru-RU" sz="3200" dirty="0">
                <a:solidFill>
                  <a:srgbClr val="0070C0"/>
                </a:solidFill>
              </a:rPr>
              <a:t>от греч. «звук», «звуковой»)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420888"/>
            <a:ext cx="4267904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Раздел  науки о языке,</a:t>
            </a:r>
            <a:r>
              <a:rPr lang="ru-RU" sz="3200" dirty="0">
                <a:solidFill>
                  <a:srgbClr val="0070C0"/>
                </a:solidFill>
              </a:rPr>
              <a:t> изучающий звуки речи и звуковое строение языка (слоги, звукосочетания, закономерности соединения звуков в речевую цепочку).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1484784"/>
            <a:ext cx="3321695" cy="6397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НАСТРОЕНИЕ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27984" y="2420888"/>
            <a:ext cx="4608512" cy="276629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>
                <a:solidFill>
                  <a:srgbClr val="0070C0"/>
                </a:solidFill>
              </a:rPr>
              <a:t>[</a:t>
            </a:r>
            <a:r>
              <a:rPr lang="ru-RU" sz="3200" dirty="0" smtClean="0">
                <a:solidFill>
                  <a:srgbClr val="0070C0"/>
                </a:solidFill>
              </a:rPr>
              <a:t>Н А С Т Р А Й Э Н И Й Э</a:t>
            </a:r>
            <a:r>
              <a:rPr lang="en-US" sz="3200" dirty="0">
                <a:solidFill>
                  <a:srgbClr val="0070C0"/>
                </a:solidFill>
              </a:rPr>
              <a:t>]</a:t>
            </a:r>
            <a:endParaRPr lang="ru-RU" sz="32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10 </a:t>
            </a:r>
            <a:r>
              <a:rPr lang="ru-RU" sz="3200" dirty="0">
                <a:solidFill>
                  <a:srgbClr val="0070C0"/>
                </a:solidFill>
              </a:rPr>
              <a:t>БУКВ, </a:t>
            </a:r>
            <a:endParaRPr lang="ru-RU" sz="32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12 </a:t>
            </a:r>
            <a:r>
              <a:rPr lang="ru-RU" sz="3200" dirty="0">
                <a:solidFill>
                  <a:srgbClr val="0070C0"/>
                </a:solidFill>
              </a:rPr>
              <a:t>ЗВУКОВ, </a:t>
            </a:r>
            <a:endParaRPr lang="ru-RU" sz="32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5 </a:t>
            </a:r>
            <a:r>
              <a:rPr lang="ru-RU" sz="3200" dirty="0">
                <a:solidFill>
                  <a:srgbClr val="0070C0"/>
                </a:solidFill>
              </a:rPr>
              <a:t>СЛОГОВ</a:t>
            </a:r>
            <a:endParaRPr lang="en-US" sz="32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6948264" y="2204864"/>
            <a:ext cx="7200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есяц 7"/>
          <p:cNvSpPr/>
          <p:nvPr/>
        </p:nvSpPr>
        <p:spPr>
          <a:xfrm rot="10800000">
            <a:off x="7452320" y="2492896"/>
            <a:ext cx="72008" cy="216024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есяц 8"/>
          <p:cNvSpPr/>
          <p:nvPr/>
        </p:nvSpPr>
        <p:spPr>
          <a:xfrm rot="10800000">
            <a:off x="6804248" y="2492896"/>
            <a:ext cx="72008" cy="216024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есяц 9"/>
          <p:cNvSpPr/>
          <p:nvPr/>
        </p:nvSpPr>
        <p:spPr>
          <a:xfrm rot="10800000">
            <a:off x="8172400" y="2492896"/>
            <a:ext cx="72008" cy="216024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2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8" grpId="1" animBg="1"/>
      <p:bldP spid="9" grpId="1" animBg="1"/>
      <p:bldP spid="1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764</Words>
  <Application>Microsoft Office PowerPoint</Application>
  <PresentationFormat>Экран (4:3)</PresentationFormat>
  <Paragraphs>183</Paragraphs>
  <Slides>28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1_Тема Office</vt:lpstr>
      <vt:lpstr>Урок развития речи  в 4 классе Исследование слова (2 часа)</vt:lpstr>
      <vt:lpstr>Для учителя</vt:lpstr>
      <vt:lpstr>Исследование </vt:lpstr>
      <vt:lpstr>Для учителя</vt:lpstr>
      <vt:lpstr>НАСТРОЕНИЕ</vt:lpstr>
      <vt:lpstr>Для учителя (1 занятие)</vt:lpstr>
      <vt:lpstr>Разделы науки о языке</vt:lpstr>
      <vt:lpstr>Для учителя </vt:lpstr>
      <vt:lpstr>1. Фонетика</vt:lpstr>
      <vt:lpstr>2. Словообразование или морфемика</vt:lpstr>
      <vt:lpstr>3. Орфография</vt:lpstr>
      <vt:lpstr>4. Морфология</vt:lpstr>
      <vt:lpstr>5. Лексика</vt:lpstr>
      <vt:lpstr>6. Подбери однокоренные слова</vt:lpstr>
      <vt:lpstr>Для учителя</vt:lpstr>
      <vt:lpstr>УМОНАСТРОЕ́НИЕ</vt:lpstr>
      <vt:lpstr>7. Подбери синонимы и антонимы</vt:lpstr>
      <vt:lpstr>8. Фразеологизмы </vt:lpstr>
      <vt:lpstr>Для учителя </vt:lpstr>
      <vt:lpstr>Для учителя (2 занятие)</vt:lpstr>
      <vt:lpstr>Бенедикт Спиноза, нидерландский философ (1632 -1677г.г.) </vt:lpstr>
      <vt:lpstr>Работа в группах</vt:lpstr>
      <vt:lpstr>Для учителя</vt:lpstr>
      <vt:lpstr>Для учителя</vt:lpstr>
      <vt:lpstr>Достаточно просто растянуть губы в улыбке и держать ее на лице в течении 5 минут.  Вы сами не заметите, как почувствуете себя гораздо лучше. И это лишь один из самых простых способов влиять на свое внутреннее состояние.  Все в ваших руках!   </vt:lpstr>
      <vt:lpstr>Для учителя</vt:lpstr>
      <vt:lpstr>9. Синквейн</vt:lpstr>
      <vt:lpstr>Домашнее 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</dc:creator>
  <cp:lastModifiedBy>Ольга Валяровская</cp:lastModifiedBy>
  <cp:revision>162</cp:revision>
  <cp:lastPrinted>2019-02-25T10:05:03Z</cp:lastPrinted>
  <dcterms:created xsi:type="dcterms:W3CDTF">2019-02-24T15:48:18Z</dcterms:created>
  <dcterms:modified xsi:type="dcterms:W3CDTF">2019-03-14T12:59:24Z</dcterms:modified>
</cp:coreProperties>
</file>