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8" r:id="rId3"/>
    <p:sldId id="259" r:id="rId4"/>
    <p:sldId id="260" r:id="rId5"/>
    <p:sldId id="261" r:id="rId6"/>
    <p:sldId id="262" r:id="rId7"/>
    <p:sldId id="274" r:id="rId8"/>
    <p:sldId id="275" r:id="rId9"/>
    <p:sldId id="263" r:id="rId10"/>
    <p:sldId id="277" r:id="rId11"/>
    <p:sldId id="278" r:id="rId12"/>
    <p:sldId id="265" r:id="rId13"/>
    <p:sldId id="266" r:id="rId14"/>
    <p:sldId id="267" r:id="rId15"/>
    <p:sldId id="268" r:id="rId16"/>
    <p:sldId id="269" r:id="rId17"/>
    <p:sldId id="273" r:id="rId18"/>
    <p:sldId id="280" r:id="rId19"/>
    <p:sldId id="279" r:id="rId20"/>
    <p:sldId id="271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iagrams/_rels/data6.xml.rels><?xml version="1.0" encoding="UTF-8" standalone="yes"?>
<Relationships xmlns="http://schemas.openxmlformats.org/package/2006/relationships"><Relationship Id="rId2" Type="http://schemas.microsoft.com/office/2007/relationships/hdphoto" Target="../media/hdphoto1.wdp"/><Relationship Id="rId1" Type="http://schemas.openxmlformats.org/officeDocument/2006/relationships/image" Target="../media/image21.png"/></Relationships>
</file>

<file path=ppt/diagrams/_rels/data7.xml.rels><?xml version="1.0" encoding="UTF-8" standalone="yes"?>
<Relationships xmlns="http://schemas.openxmlformats.org/package/2006/relationships"><Relationship Id="rId2" Type="http://schemas.microsoft.com/office/2007/relationships/hdphoto" Target="../media/hdphoto2.wdp"/><Relationship Id="rId1" Type="http://schemas.openxmlformats.org/officeDocument/2006/relationships/image" Target="../media/image22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iagrams/_rels/drawing6.xml.rels><?xml version="1.0" encoding="UTF-8" standalone="yes"?>
<Relationships xmlns="http://schemas.openxmlformats.org/package/2006/relationships"><Relationship Id="rId2" Type="http://schemas.microsoft.com/office/2007/relationships/hdphoto" Target="../media/hdphoto1.wdp"/><Relationship Id="rId1" Type="http://schemas.openxmlformats.org/officeDocument/2006/relationships/image" Target="../media/image21.png"/></Relationships>
</file>

<file path=ppt/diagrams/_rels/drawing7.xml.rels><?xml version="1.0" encoding="UTF-8" standalone="yes"?>
<Relationships xmlns="http://schemas.openxmlformats.org/package/2006/relationships"><Relationship Id="rId2" Type="http://schemas.microsoft.com/office/2007/relationships/hdphoto" Target="../media/hdphoto2.wdp"/><Relationship Id="rId1" Type="http://schemas.openxmlformats.org/officeDocument/2006/relationships/image" Target="../media/image2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0A28A44-8B09-40D4-A910-791619BB6149}" type="doc">
      <dgm:prSet loTypeId="urn:microsoft.com/office/officeart/2008/layout/HexagonCluster" loCatId="picture" qsTypeId="urn:microsoft.com/office/officeart/2005/8/quickstyle/simple1" qsCatId="simple" csTypeId="urn:microsoft.com/office/officeart/2005/8/colors/accent1_1" csCatId="accent1" phldr="1"/>
      <dgm:spPr/>
    </dgm:pt>
    <dgm:pt modelId="{ADC7DC2A-759D-4289-9CD6-CB7792AF89D1}">
      <dgm:prSet phldrT="[Текст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ru-RU" sz="2800" dirty="0" smtClean="0"/>
            <a:t>Снижение </a:t>
          </a:r>
        </a:p>
        <a:p>
          <a:r>
            <a:rPr lang="ru-RU" sz="2800" dirty="0" smtClean="0"/>
            <a:t>интереса к чтению</a:t>
          </a:r>
          <a:endParaRPr lang="ru-RU" sz="2800" dirty="0"/>
        </a:p>
      </dgm:t>
    </dgm:pt>
    <dgm:pt modelId="{EA9B7086-3E85-41BA-A8DA-BA7F86AFB295}" type="parTrans" cxnId="{53077D13-C1FB-4B69-8B72-AA3C52606908}">
      <dgm:prSet/>
      <dgm:spPr/>
      <dgm:t>
        <a:bodyPr/>
        <a:lstStyle/>
        <a:p>
          <a:endParaRPr lang="ru-RU"/>
        </a:p>
      </dgm:t>
    </dgm:pt>
    <dgm:pt modelId="{27F55F8B-01F7-4EC4-8F81-D94689BF2276}" type="sibTrans" cxnId="{53077D13-C1FB-4B69-8B72-AA3C52606908}">
      <dgm:prSet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ru-RU"/>
        </a:p>
      </dgm:t>
    </dgm:pt>
    <dgm:pt modelId="{7F47EDE6-B4B0-48AA-8D43-D2197A98BC49}" type="pres">
      <dgm:prSet presAssocID="{10A28A44-8B09-40D4-A910-791619BB6149}" presName="Name0" presStyleCnt="0">
        <dgm:presLayoutVars>
          <dgm:chMax val="21"/>
          <dgm:chPref val="21"/>
        </dgm:presLayoutVars>
      </dgm:prSet>
      <dgm:spPr/>
    </dgm:pt>
    <dgm:pt modelId="{AFEA7D4A-13E7-4A41-96C1-ABABED2E8251}" type="pres">
      <dgm:prSet presAssocID="{ADC7DC2A-759D-4289-9CD6-CB7792AF89D1}" presName="text1" presStyleCnt="0"/>
      <dgm:spPr/>
    </dgm:pt>
    <dgm:pt modelId="{DC310089-D14F-435E-BCE8-959AA66862D7}" type="pres">
      <dgm:prSet presAssocID="{ADC7DC2A-759D-4289-9CD6-CB7792AF89D1}" presName="textRepeatNode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AF0707-BB6A-41B9-8D06-63F8BD960386}" type="pres">
      <dgm:prSet presAssocID="{ADC7DC2A-759D-4289-9CD6-CB7792AF89D1}" presName="textaccent1" presStyleCnt="0"/>
      <dgm:spPr/>
    </dgm:pt>
    <dgm:pt modelId="{F658050F-8089-4CAB-8264-6E4B4ADCE51D}" type="pres">
      <dgm:prSet presAssocID="{ADC7DC2A-759D-4289-9CD6-CB7792AF89D1}" presName="accentRepeatNode" presStyleLbl="solidAlignAcc1" presStyleIdx="0" presStyleCnt="2"/>
      <dgm:spPr/>
    </dgm:pt>
    <dgm:pt modelId="{576EA74A-6265-4FD2-87FE-EA5343C5DCB1}" type="pres">
      <dgm:prSet presAssocID="{27F55F8B-01F7-4EC4-8F81-D94689BF2276}" presName="image1" presStyleCnt="0"/>
      <dgm:spPr/>
    </dgm:pt>
    <dgm:pt modelId="{CE20C250-5E5F-41C4-976C-27900BE4006D}" type="pres">
      <dgm:prSet presAssocID="{27F55F8B-01F7-4EC4-8F81-D94689BF2276}" presName="imageRepeatNode" presStyleLbl="alignAcc1" presStyleIdx="0" presStyleCnt="1" custLinFactNeighborX="-1119" custLinFactNeighborY="1098"/>
      <dgm:spPr/>
      <dgm:t>
        <a:bodyPr/>
        <a:lstStyle/>
        <a:p>
          <a:endParaRPr lang="ru-RU"/>
        </a:p>
      </dgm:t>
    </dgm:pt>
    <dgm:pt modelId="{311B2136-C09C-4385-B9E2-757274FE91E4}" type="pres">
      <dgm:prSet presAssocID="{27F55F8B-01F7-4EC4-8F81-D94689BF2276}" presName="imageaccent1" presStyleCnt="0"/>
      <dgm:spPr/>
    </dgm:pt>
    <dgm:pt modelId="{ACA4DAB2-9EF5-49DE-B174-5DCBD9FFCF48}" type="pres">
      <dgm:prSet presAssocID="{27F55F8B-01F7-4EC4-8F81-D94689BF2276}" presName="accentRepeatNode" presStyleLbl="solidAlignAcc1" presStyleIdx="1" presStyleCnt="2"/>
      <dgm:spPr/>
    </dgm:pt>
  </dgm:ptLst>
  <dgm:cxnLst>
    <dgm:cxn modelId="{53077D13-C1FB-4B69-8B72-AA3C52606908}" srcId="{10A28A44-8B09-40D4-A910-791619BB6149}" destId="{ADC7DC2A-759D-4289-9CD6-CB7792AF89D1}" srcOrd="0" destOrd="0" parTransId="{EA9B7086-3E85-41BA-A8DA-BA7F86AFB295}" sibTransId="{27F55F8B-01F7-4EC4-8F81-D94689BF2276}"/>
    <dgm:cxn modelId="{CE9270CD-359A-45A4-A1D4-5CF39766474C}" type="presOf" srcId="{10A28A44-8B09-40D4-A910-791619BB6149}" destId="{7F47EDE6-B4B0-48AA-8D43-D2197A98BC49}" srcOrd="0" destOrd="0" presId="urn:microsoft.com/office/officeart/2008/layout/HexagonCluster"/>
    <dgm:cxn modelId="{5E952760-283C-477D-9D42-674569C9D960}" type="presOf" srcId="{ADC7DC2A-759D-4289-9CD6-CB7792AF89D1}" destId="{DC310089-D14F-435E-BCE8-959AA66862D7}" srcOrd="0" destOrd="0" presId="urn:microsoft.com/office/officeart/2008/layout/HexagonCluster"/>
    <dgm:cxn modelId="{6B67B378-9F49-4A37-BB07-E3E679C1C1FD}" type="presOf" srcId="{27F55F8B-01F7-4EC4-8F81-D94689BF2276}" destId="{CE20C250-5E5F-41C4-976C-27900BE4006D}" srcOrd="0" destOrd="0" presId="urn:microsoft.com/office/officeart/2008/layout/HexagonCluster"/>
    <dgm:cxn modelId="{530C1AFA-DA70-47F4-9DA9-24EC7A1979E3}" type="presParOf" srcId="{7F47EDE6-B4B0-48AA-8D43-D2197A98BC49}" destId="{AFEA7D4A-13E7-4A41-96C1-ABABED2E8251}" srcOrd="0" destOrd="0" presId="urn:microsoft.com/office/officeart/2008/layout/HexagonCluster"/>
    <dgm:cxn modelId="{7CF71778-51E4-42E5-8C45-1E3DA4A8A7FB}" type="presParOf" srcId="{AFEA7D4A-13E7-4A41-96C1-ABABED2E8251}" destId="{DC310089-D14F-435E-BCE8-959AA66862D7}" srcOrd="0" destOrd="0" presId="urn:microsoft.com/office/officeart/2008/layout/HexagonCluster"/>
    <dgm:cxn modelId="{4664CC2E-C733-4F4F-A04A-608842C74435}" type="presParOf" srcId="{7F47EDE6-B4B0-48AA-8D43-D2197A98BC49}" destId="{A1AF0707-BB6A-41B9-8D06-63F8BD960386}" srcOrd="1" destOrd="0" presId="urn:microsoft.com/office/officeart/2008/layout/HexagonCluster"/>
    <dgm:cxn modelId="{C6B17644-136F-4F9D-8526-79C03685D7CD}" type="presParOf" srcId="{A1AF0707-BB6A-41B9-8D06-63F8BD960386}" destId="{F658050F-8089-4CAB-8264-6E4B4ADCE51D}" srcOrd="0" destOrd="0" presId="urn:microsoft.com/office/officeart/2008/layout/HexagonCluster"/>
    <dgm:cxn modelId="{8B75041E-5633-4262-965F-3CA70D2B5538}" type="presParOf" srcId="{7F47EDE6-B4B0-48AA-8D43-D2197A98BC49}" destId="{576EA74A-6265-4FD2-87FE-EA5343C5DCB1}" srcOrd="2" destOrd="0" presId="urn:microsoft.com/office/officeart/2008/layout/HexagonCluster"/>
    <dgm:cxn modelId="{D9B14821-5FC6-4905-BBF4-9463CEB649C8}" type="presParOf" srcId="{576EA74A-6265-4FD2-87FE-EA5343C5DCB1}" destId="{CE20C250-5E5F-41C4-976C-27900BE4006D}" srcOrd="0" destOrd="0" presId="urn:microsoft.com/office/officeart/2008/layout/HexagonCluster"/>
    <dgm:cxn modelId="{2022FFC9-AF8F-4E6A-8D41-AB9B66853C3F}" type="presParOf" srcId="{7F47EDE6-B4B0-48AA-8D43-D2197A98BC49}" destId="{311B2136-C09C-4385-B9E2-757274FE91E4}" srcOrd="3" destOrd="0" presId="urn:microsoft.com/office/officeart/2008/layout/HexagonCluster"/>
    <dgm:cxn modelId="{BBFF3E3B-C598-446F-AA34-F3ADFF740BAB}" type="presParOf" srcId="{311B2136-C09C-4385-B9E2-757274FE91E4}" destId="{ACA4DAB2-9EF5-49DE-B174-5DCBD9FFCF48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18F341D-5C75-4282-9902-FE1101685B4F}" type="doc">
      <dgm:prSet loTypeId="urn:microsoft.com/office/officeart/2005/8/layout/vList3" loCatId="list" qsTypeId="urn:microsoft.com/office/officeart/2005/8/quickstyle/simple1" qsCatId="simple" csTypeId="urn:microsoft.com/office/officeart/2005/8/colors/accent1_1" csCatId="accent1" phldr="1"/>
      <dgm:spPr/>
    </dgm:pt>
    <dgm:pt modelId="{E2FA4ED0-FA50-445C-BA43-0406ED714ED4}">
      <dgm:prSet phldrT="[Текст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ru-RU" sz="2800" dirty="0" smtClean="0"/>
            <a:t>Повышенный  интерес  к  планшетам, компьютерам, телефонам и т.д.</a:t>
          </a:r>
          <a:endParaRPr lang="ru-RU" sz="2800" dirty="0"/>
        </a:p>
      </dgm:t>
    </dgm:pt>
    <dgm:pt modelId="{134B9C49-0BD2-4006-B787-FD2DD74A07E0}" type="parTrans" cxnId="{3408EA16-FFA5-4279-82BB-94EBA673ED6D}">
      <dgm:prSet/>
      <dgm:spPr/>
      <dgm:t>
        <a:bodyPr/>
        <a:lstStyle/>
        <a:p>
          <a:endParaRPr lang="ru-RU"/>
        </a:p>
      </dgm:t>
    </dgm:pt>
    <dgm:pt modelId="{0826D73A-D371-4BB9-AA57-1C4CC491D3AE}" type="sibTrans" cxnId="{3408EA16-FFA5-4279-82BB-94EBA673ED6D}">
      <dgm:prSet/>
      <dgm:spPr/>
      <dgm:t>
        <a:bodyPr/>
        <a:lstStyle/>
        <a:p>
          <a:endParaRPr lang="ru-RU"/>
        </a:p>
      </dgm:t>
    </dgm:pt>
    <dgm:pt modelId="{B8737502-0806-4E42-A7FA-5DFCC492DEDF}" type="pres">
      <dgm:prSet presAssocID="{D18F341D-5C75-4282-9902-FE1101685B4F}" presName="linearFlow" presStyleCnt="0">
        <dgm:presLayoutVars>
          <dgm:dir/>
          <dgm:resizeHandles val="exact"/>
        </dgm:presLayoutVars>
      </dgm:prSet>
      <dgm:spPr/>
    </dgm:pt>
    <dgm:pt modelId="{A220F320-DC19-4D08-81DB-7DAFE7A10EC1}" type="pres">
      <dgm:prSet presAssocID="{E2FA4ED0-FA50-445C-BA43-0406ED714ED4}" presName="composite" presStyleCnt="0"/>
      <dgm:spPr/>
    </dgm:pt>
    <dgm:pt modelId="{3AF97979-7749-4BF2-A3B7-DCE7321C9AF3}" type="pres">
      <dgm:prSet presAssocID="{E2FA4ED0-FA50-445C-BA43-0406ED714ED4}" presName="imgShp" presStyleLbl="fgImgPlace1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2000" r="-22000"/>
          </a:stretch>
        </a:blipFill>
      </dgm:spPr>
    </dgm:pt>
    <dgm:pt modelId="{3760553A-B6D5-4150-9A61-F24DCB115A2E}" type="pres">
      <dgm:prSet presAssocID="{E2FA4ED0-FA50-445C-BA43-0406ED714ED4}" presName="tx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408EA16-FFA5-4279-82BB-94EBA673ED6D}" srcId="{D18F341D-5C75-4282-9902-FE1101685B4F}" destId="{E2FA4ED0-FA50-445C-BA43-0406ED714ED4}" srcOrd="0" destOrd="0" parTransId="{134B9C49-0BD2-4006-B787-FD2DD74A07E0}" sibTransId="{0826D73A-D371-4BB9-AA57-1C4CC491D3AE}"/>
    <dgm:cxn modelId="{030C5CF1-15F0-46CD-AE73-5E80961D5869}" type="presOf" srcId="{D18F341D-5C75-4282-9902-FE1101685B4F}" destId="{B8737502-0806-4E42-A7FA-5DFCC492DEDF}" srcOrd="0" destOrd="0" presId="urn:microsoft.com/office/officeart/2005/8/layout/vList3"/>
    <dgm:cxn modelId="{0C22E0B9-9559-45F2-B092-95EEBA0A5885}" type="presOf" srcId="{E2FA4ED0-FA50-445C-BA43-0406ED714ED4}" destId="{3760553A-B6D5-4150-9A61-F24DCB115A2E}" srcOrd="0" destOrd="0" presId="urn:microsoft.com/office/officeart/2005/8/layout/vList3"/>
    <dgm:cxn modelId="{58881ED4-EB5B-4CFA-806B-A4A9941B1302}" type="presParOf" srcId="{B8737502-0806-4E42-A7FA-5DFCC492DEDF}" destId="{A220F320-DC19-4D08-81DB-7DAFE7A10EC1}" srcOrd="0" destOrd="0" presId="urn:microsoft.com/office/officeart/2005/8/layout/vList3"/>
    <dgm:cxn modelId="{241A1689-CB87-4950-9397-F315023D21FA}" type="presParOf" srcId="{A220F320-DC19-4D08-81DB-7DAFE7A10EC1}" destId="{3AF97979-7749-4BF2-A3B7-DCE7321C9AF3}" srcOrd="0" destOrd="0" presId="urn:microsoft.com/office/officeart/2005/8/layout/vList3"/>
    <dgm:cxn modelId="{4C5C3058-B2F3-4C93-953F-8155584A4404}" type="presParOf" srcId="{A220F320-DC19-4D08-81DB-7DAFE7A10EC1}" destId="{3760553A-B6D5-4150-9A61-F24DCB115A2E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4BA1B83-ECFB-4925-BB15-A4BD6843C4EE}" type="doc">
      <dgm:prSet loTypeId="urn:microsoft.com/office/officeart/2008/layout/HexagonCluster" loCatId="picture" qsTypeId="urn:microsoft.com/office/officeart/2005/8/quickstyle/simple1" qsCatId="simple" csTypeId="urn:microsoft.com/office/officeart/2005/8/colors/accent0_2" csCatId="mainScheme" phldr="1"/>
      <dgm:spPr/>
    </dgm:pt>
    <dgm:pt modelId="{22B88277-AC85-41CB-B562-03261A7D66D2}">
      <dgm:prSet phldrT="[Текст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ru-RU" sz="2800" dirty="0" smtClean="0"/>
            <a:t>Отсутствие </a:t>
          </a:r>
        </a:p>
        <a:p>
          <a:r>
            <a:rPr lang="ru-RU" sz="2800" dirty="0" smtClean="0"/>
            <a:t>Семейных</a:t>
          </a:r>
        </a:p>
        <a:p>
          <a:r>
            <a:rPr lang="ru-RU" sz="2800" dirty="0" smtClean="0"/>
            <a:t>чтений</a:t>
          </a:r>
          <a:endParaRPr lang="ru-RU" sz="2800" dirty="0"/>
        </a:p>
      </dgm:t>
    </dgm:pt>
    <dgm:pt modelId="{01EF7EEB-B885-4143-963E-9928D4B334DF}" type="parTrans" cxnId="{21A31064-D1CA-42B1-A316-A39CAECE071A}">
      <dgm:prSet/>
      <dgm:spPr/>
      <dgm:t>
        <a:bodyPr/>
        <a:lstStyle/>
        <a:p>
          <a:endParaRPr lang="ru-RU"/>
        </a:p>
      </dgm:t>
    </dgm:pt>
    <dgm:pt modelId="{19DA7C80-FB02-41FD-9BDA-E56AF7669587}" type="sibTrans" cxnId="{21A31064-D1CA-42B1-A316-A39CAECE071A}">
      <dgm:prSet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1000" b="-11000"/>
          </a:stretch>
        </a:blipFill>
      </dgm:spPr>
      <dgm:t>
        <a:bodyPr/>
        <a:lstStyle/>
        <a:p>
          <a:endParaRPr lang="ru-RU"/>
        </a:p>
      </dgm:t>
    </dgm:pt>
    <dgm:pt modelId="{FE2F46B8-ABC6-4D78-ADB6-CA7F804C1BEF}" type="pres">
      <dgm:prSet presAssocID="{04BA1B83-ECFB-4925-BB15-A4BD6843C4EE}" presName="Name0" presStyleCnt="0">
        <dgm:presLayoutVars>
          <dgm:chMax val="21"/>
          <dgm:chPref val="21"/>
        </dgm:presLayoutVars>
      </dgm:prSet>
      <dgm:spPr/>
    </dgm:pt>
    <dgm:pt modelId="{C055FBA6-61E4-475A-8ECB-378BC3075920}" type="pres">
      <dgm:prSet presAssocID="{22B88277-AC85-41CB-B562-03261A7D66D2}" presName="text1" presStyleCnt="0"/>
      <dgm:spPr/>
    </dgm:pt>
    <dgm:pt modelId="{1EE7930B-7248-49F5-BD51-D74B17383253}" type="pres">
      <dgm:prSet presAssocID="{22B88277-AC85-41CB-B562-03261A7D66D2}" presName="textRepeatNode" presStyleLbl="alignNode1" presStyleIdx="0" presStyleCnt="1" custLinFactNeighborX="1360" custLinFactNeighborY="146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FAE2A6-6AD4-42CA-8F2D-173CD5FD63F3}" type="pres">
      <dgm:prSet presAssocID="{22B88277-AC85-41CB-B562-03261A7D66D2}" presName="textaccent1" presStyleCnt="0"/>
      <dgm:spPr/>
    </dgm:pt>
    <dgm:pt modelId="{269076D3-9C51-42F2-91CB-DCFF73EF599B}" type="pres">
      <dgm:prSet presAssocID="{22B88277-AC85-41CB-B562-03261A7D66D2}" presName="accentRepeatNode" presStyleLbl="solidAlignAcc1" presStyleIdx="0" presStyleCnt="2"/>
      <dgm:spPr/>
    </dgm:pt>
    <dgm:pt modelId="{AB33D649-A0FA-419A-9494-EB5992A316D3}" type="pres">
      <dgm:prSet presAssocID="{19DA7C80-FB02-41FD-9BDA-E56AF7669587}" presName="image1" presStyleCnt="0"/>
      <dgm:spPr/>
    </dgm:pt>
    <dgm:pt modelId="{B1017F43-C9AE-4759-B803-D2C44BE68274}" type="pres">
      <dgm:prSet presAssocID="{19DA7C80-FB02-41FD-9BDA-E56AF7669587}" presName="imageRepeatNode" presStyleLbl="alignAcc1" presStyleIdx="0" presStyleCnt="1" custLinFactNeighborX="-861" custLinFactNeighborY="3399"/>
      <dgm:spPr/>
      <dgm:t>
        <a:bodyPr/>
        <a:lstStyle/>
        <a:p>
          <a:endParaRPr lang="ru-RU"/>
        </a:p>
      </dgm:t>
    </dgm:pt>
    <dgm:pt modelId="{1D3A1F13-BBB0-478E-8296-3D12FB850A5B}" type="pres">
      <dgm:prSet presAssocID="{19DA7C80-FB02-41FD-9BDA-E56AF7669587}" presName="imageaccent1" presStyleCnt="0"/>
      <dgm:spPr/>
    </dgm:pt>
    <dgm:pt modelId="{230632EE-A021-413E-A4B4-1F7DDFC0E2BF}" type="pres">
      <dgm:prSet presAssocID="{19DA7C80-FB02-41FD-9BDA-E56AF7669587}" presName="accentRepeatNode" presStyleLbl="solidAlignAcc1" presStyleIdx="1" presStyleCnt="2"/>
      <dgm:spPr/>
    </dgm:pt>
  </dgm:ptLst>
  <dgm:cxnLst>
    <dgm:cxn modelId="{E02D9736-6940-452B-883A-9CC1A807C4A8}" type="presOf" srcId="{04BA1B83-ECFB-4925-BB15-A4BD6843C4EE}" destId="{FE2F46B8-ABC6-4D78-ADB6-CA7F804C1BEF}" srcOrd="0" destOrd="0" presId="urn:microsoft.com/office/officeart/2008/layout/HexagonCluster"/>
    <dgm:cxn modelId="{6B0F0D33-20B0-4DFC-8EF7-C1297F2097A5}" type="presOf" srcId="{19DA7C80-FB02-41FD-9BDA-E56AF7669587}" destId="{B1017F43-C9AE-4759-B803-D2C44BE68274}" srcOrd="0" destOrd="0" presId="urn:microsoft.com/office/officeart/2008/layout/HexagonCluster"/>
    <dgm:cxn modelId="{7E9C2983-544D-4197-9D34-959ED2B47AB3}" type="presOf" srcId="{22B88277-AC85-41CB-B562-03261A7D66D2}" destId="{1EE7930B-7248-49F5-BD51-D74B17383253}" srcOrd="0" destOrd="0" presId="urn:microsoft.com/office/officeart/2008/layout/HexagonCluster"/>
    <dgm:cxn modelId="{21A31064-D1CA-42B1-A316-A39CAECE071A}" srcId="{04BA1B83-ECFB-4925-BB15-A4BD6843C4EE}" destId="{22B88277-AC85-41CB-B562-03261A7D66D2}" srcOrd="0" destOrd="0" parTransId="{01EF7EEB-B885-4143-963E-9928D4B334DF}" sibTransId="{19DA7C80-FB02-41FD-9BDA-E56AF7669587}"/>
    <dgm:cxn modelId="{660912FA-F5DF-461E-A08F-C9155E60C0A4}" type="presParOf" srcId="{FE2F46B8-ABC6-4D78-ADB6-CA7F804C1BEF}" destId="{C055FBA6-61E4-475A-8ECB-378BC3075920}" srcOrd="0" destOrd="0" presId="urn:microsoft.com/office/officeart/2008/layout/HexagonCluster"/>
    <dgm:cxn modelId="{132BC25E-6B5B-4DC7-901B-F1434B6B8AD7}" type="presParOf" srcId="{C055FBA6-61E4-475A-8ECB-378BC3075920}" destId="{1EE7930B-7248-49F5-BD51-D74B17383253}" srcOrd="0" destOrd="0" presId="urn:microsoft.com/office/officeart/2008/layout/HexagonCluster"/>
    <dgm:cxn modelId="{423C6F9F-15D2-43D3-B40C-77D3084CBFAB}" type="presParOf" srcId="{FE2F46B8-ABC6-4D78-ADB6-CA7F804C1BEF}" destId="{BAFAE2A6-6AD4-42CA-8F2D-173CD5FD63F3}" srcOrd="1" destOrd="0" presId="urn:microsoft.com/office/officeart/2008/layout/HexagonCluster"/>
    <dgm:cxn modelId="{AF0F626B-3BBD-45CD-8DAF-BA5A415D7D0F}" type="presParOf" srcId="{BAFAE2A6-6AD4-42CA-8F2D-173CD5FD63F3}" destId="{269076D3-9C51-42F2-91CB-DCFF73EF599B}" srcOrd="0" destOrd="0" presId="urn:microsoft.com/office/officeart/2008/layout/HexagonCluster"/>
    <dgm:cxn modelId="{C0A9AA4D-0916-466B-BACD-34F7AB4B2C03}" type="presParOf" srcId="{FE2F46B8-ABC6-4D78-ADB6-CA7F804C1BEF}" destId="{AB33D649-A0FA-419A-9494-EB5992A316D3}" srcOrd="2" destOrd="0" presId="urn:microsoft.com/office/officeart/2008/layout/HexagonCluster"/>
    <dgm:cxn modelId="{9A31765D-E46E-420D-B228-60F09B7C1143}" type="presParOf" srcId="{AB33D649-A0FA-419A-9494-EB5992A316D3}" destId="{B1017F43-C9AE-4759-B803-D2C44BE68274}" srcOrd="0" destOrd="0" presId="urn:microsoft.com/office/officeart/2008/layout/HexagonCluster"/>
    <dgm:cxn modelId="{E0E29744-1561-46C7-9E8F-010B742AF4E9}" type="presParOf" srcId="{FE2F46B8-ABC6-4D78-ADB6-CA7F804C1BEF}" destId="{1D3A1F13-BBB0-478E-8296-3D12FB850A5B}" srcOrd="3" destOrd="0" presId="urn:microsoft.com/office/officeart/2008/layout/HexagonCluster"/>
    <dgm:cxn modelId="{E757372E-FFF7-41B9-A649-AD7DC7E7A492}" type="presParOf" srcId="{1D3A1F13-BBB0-478E-8296-3D12FB850A5B}" destId="{230632EE-A021-413E-A4B4-1F7DDFC0E2BF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DE635B9-48DE-4F54-9E72-864B03095F34}" type="doc">
      <dgm:prSet loTypeId="urn:microsoft.com/office/officeart/2005/8/layout/pList1" loCatId="list" qsTypeId="urn:microsoft.com/office/officeart/2005/8/quickstyle/simple1" qsCatId="simple" csTypeId="urn:microsoft.com/office/officeart/2005/8/colors/accent1_2" csCatId="accent1" phldr="1"/>
      <dgm:spPr/>
    </dgm:pt>
    <dgm:pt modelId="{A2E419D7-1E4E-4FF8-A05B-1606D3251E7C}">
      <dgm:prSet phldrT="[Текст]" custT="1"/>
      <dgm:spPr/>
      <dgm:t>
        <a:bodyPr/>
        <a:lstStyle/>
        <a:p>
          <a:r>
            <a:rPr lang="ru-RU" sz="2800" dirty="0" smtClean="0"/>
            <a:t>Формирование устойчивого интереса дошкольников к книге через создание единой системы работы между ДОУ, библиотекой, семьёй.</a:t>
          </a:r>
        </a:p>
      </dgm:t>
    </dgm:pt>
    <dgm:pt modelId="{DA146EA6-2BBA-4A58-827B-C76ED9C74051}" type="parTrans" cxnId="{7B5E3E62-A7C2-42BA-853E-440E26A49A10}">
      <dgm:prSet/>
      <dgm:spPr/>
      <dgm:t>
        <a:bodyPr/>
        <a:lstStyle/>
        <a:p>
          <a:endParaRPr lang="ru-RU"/>
        </a:p>
      </dgm:t>
    </dgm:pt>
    <dgm:pt modelId="{7030B473-A2D6-48C1-9D06-0D85D1A787E4}" type="sibTrans" cxnId="{7B5E3E62-A7C2-42BA-853E-440E26A49A10}">
      <dgm:prSet/>
      <dgm:spPr/>
      <dgm:t>
        <a:bodyPr/>
        <a:lstStyle/>
        <a:p>
          <a:endParaRPr lang="ru-RU"/>
        </a:p>
      </dgm:t>
    </dgm:pt>
    <dgm:pt modelId="{B8D79E40-C2CC-4A7C-8148-FB4A3604664A}" type="pres">
      <dgm:prSet presAssocID="{7DE635B9-48DE-4F54-9E72-864B03095F34}" presName="Name0" presStyleCnt="0">
        <dgm:presLayoutVars>
          <dgm:dir/>
          <dgm:resizeHandles val="exact"/>
        </dgm:presLayoutVars>
      </dgm:prSet>
      <dgm:spPr/>
    </dgm:pt>
    <dgm:pt modelId="{11DE4D98-B114-4E55-A3F6-3A83820CFD21}" type="pres">
      <dgm:prSet presAssocID="{A2E419D7-1E4E-4FF8-A05B-1606D3251E7C}" presName="compNode" presStyleCnt="0"/>
      <dgm:spPr/>
    </dgm:pt>
    <dgm:pt modelId="{D601D5A3-6083-4A6E-9D7F-75B8E80EBB9C}" type="pres">
      <dgm:prSet presAssocID="{A2E419D7-1E4E-4FF8-A05B-1606D3251E7C}" presName="pictRect" presStyleLbl="node1" presStyleIdx="0" presStyleCnt="1" custLinFactNeighborX="-49636" custLinFactNeighborY="-16287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 w="38100">
          <a:solidFill>
            <a:srgbClr val="00B050"/>
          </a:solidFill>
        </a:ln>
      </dgm:spPr>
    </dgm:pt>
    <dgm:pt modelId="{E437140A-E859-4F1E-A028-DC35D74CFA5D}" type="pres">
      <dgm:prSet presAssocID="{A2E419D7-1E4E-4FF8-A05B-1606D3251E7C}" presName="textRect" presStyleLbl="revTx" presStyleIdx="0" presStyleCnt="1" custScaleX="1587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9F981CF-3854-4222-953E-5A5F550D129D}" type="presOf" srcId="{7DE635B9-48DE-4F54-9E72-864B03095F34}" destId="{B8D79E40-C2CC-4A7C-8148-FB4A3604664A}" srcOrd="0" destOrd="0" presId="urn:microsoft.com/office/officeart/2005/8/layout/pList1"/>
    <dgm:cxn modelId="{4B57E6B3-4394-4270-BA3F-F147E28D9F41}" type="presOf" srcId="{A2E419D7-1E4E-4FF8-A05B-1606D3251E7C}" destId="{E437140A-E859-4F1E-A028-DC35D74CFA5D}" srcOrd="0" destOrd="0" presId="urn:microsoft.com/office/officeart/2005/8/layout/pList1"/>
    <dgm:cxn modelId="{7B5E3E62-A7C2-42BA-853E-440E26A49A10}" srcId="{7DE635B9-48DE-4F54-9E72-864B03095F34}" destId="{A2E419D7-1E4E-4FF8-A05B-1606D3251E7C}" srcOrd="0" destOrd="0" parTransId="{DA146EA6-2BBA-4A58-827B-C76ED9C74051}" sibTransId="{7030B473-A2D6-48C1-9D06-0D85D1A787E4}"/>
    <dgm:cxn modelId="{0D3ADF82-C72F-4CE1-803A-9564DB29A1A7}" type="presParOf" srcId="{B8D79E40-C2CC-4A7C-8148-FB4A3604664A}" destId="{11DE4D98-B114-4E55-A3F6-3A83820CFD21}" srcOrd="0" destOrd="0" presId="urn:microsoft.com/office/officeart/2005/8/layout/pList1"/>
    <dgm:cxn modelId="{61E21421-CFAD-445B-98F1-22AC981F52C0}" type="presParOf" srcId="{11DE4D98-B114-4E55-A3F6-3A83820CFD21}" destId="{D601D5A3-6083-4A6E-9D7F-75B8E80EBB9C}" srcOrd="0" destOrd="0" presId="urn:microsoft.com/office/officeart/2005/8/layout/pList1"/>
    <dgm:cxn modelId="{286D6FD3-0A4E-428C-B8C5-E9F3D7A3587D}" type="presParOf" srcId="{11DE4D98-B114-4E55-A3F6-3A83820CFD21}" destId="{E437140A-E859-4F1E-A028-DC35D74CFA5D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9B0E795-2C95-4A33-A7B4-041A6B0BBC11}" type="doc">
      <dgm:prSet loTypeId="urn:microsoft.com/office/officeart/2008/layout/AscendingPictureAccentProcess" loCatId="picture" qsTypeId="urn:microsoft.com/office/officeart/2005/8/quickstyle/simple3" qsCatId="simple" csTypeId="urn:microsoft.com/office/officeart/2005/8/colors/accent1_2" csCatId="accent1" phldr="1"/>
      <dgm:spPr/>
    </dgm:pt>
    <dgm:pt modelId="{8F2B9BFF-4E12-4F5C-836D-AF436B622634}">
      <dgm:prSet phldrT="[Текст]" custT="1"/>
      <dgm:spPr/>
      <dgm:t>
        <a:bodyPr/>
        <a:lstStyle/>
        <a:p>
          <a:r>
            <a:rPr lang="ru-RU" sz="2800" dirty="0" smtClean="0"/>
            <a:t>-  У детей сложится круг  чтения, родители приобретут знания о том, как научить ребёнка любить книгу</a:t>
          </a:r>
        </a:p>
        <a:p>
          <a:r>
            <a:rPr lang="ru-RU" sz="2800" dirty="0" smtClean="0"/>
            <a:t> -  Педагоги расширят знания по проектной деятельности, сетевому  взаимодействию  </a:t>
          </a:r>
        </a:p>
        <a:p>
          <a:r>
            <a:rPr lang="ru-RU" sz="2800" dirty="0" smtClean="0"/>
            <a:t>- Организация мобильной библиотеки </a:t>
          </a:r>
        </a:p>
      </dgm:t>
    </dgm:pt>
    <dgm:pt modelId="{368A3C27-1D77-44A9-BD5F-D2B58D0EF2A3}" type="parTrans" cxnId="{03AED975-0C01-46F3-BD55-51271159BC2E}">
      <dgm:prSet/>
      <dgm:spPr/>
      <dgm:t>
        <a:bodyPr/>
        <a:lstStyle/>
        <a:p>
          <a:endParaRPr lang="ru-RU"/>
        </a:p>
      </dgm:t>
    </dgm:pt>
    <dgm:pt modelId="{192A4E56-0FE3-4FF7-A45B-00669526A2B7}" type="sibTrans" cxnId="{03AED975-0C01-46F3-BD55-51271159BC2E}">
      <dgm:prSet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</dgm:spPr>
      <dgm:t>
        <a:bodyPr/>
        <a:lstStyle/>
        <a:p>
          <a:endParaRPr lang="ru-RU"/>
        </a:p>
      </dgm:t>
    </dgm:pt>
    <dgm:pt modelId="{A4A5E7C5-FA66-4639-B6E5-B12C486AA033}" type="pres">
      <dgm:prSet presAssocID="{79B0E795-2C95-4A33-A7B4-041A6B0BBC11}" presName="Name0" presStyleCnt="0">
        <dgm:presLayoutVars>
          <dgm:chMax val="7"/>
          <dgm:chPref val="7"/>
          <dgm:dir/>
        </dgm:presLayoutVars>
      </dgm:prSet>
      <dgm:spPr/>
    </dgm:pt>
    <dgm:pt modelId="{8E1E372F-D960-4F9C-AB3A-441955477BA7}" type="pres">
      <dgm:prSet presAssocID="{8F2B9BFF-4E12-4F5C-836D-AF436B622634}" presName="parTx1" presStyleLbl="node1" presStyleIdx="0" presStyleCnt="1" custScaleX="108669" custScaleY="348841" custLinFactY="-50479" custLinFactNeighborX="7207" custLinFactNeighborY="-100000"/>
      <dgm:spPr/>
      <dgm:t>
        <a:bodyPr/>
        <a:lstStyle/>
        <a:p>
          <a:endParaRPr lang="ru-RU"/>
        </a:p>
      </dgm:t>
    </dgm:pt>
    <dgm:pt modelId="{B8A343DC-BE79-40EB-BB97-5124D97B0FBD}" type="pres">
      <dgm:prSet presAssocID="{192A4E56-0FE3-4FF7-A45B-00669526A2B7}" presName="picture1" presStyleCnt="0"/>
      <dgm:spPr/>
    </dgm:pt>
    <dgm:pt modelId="{D866217F-7475-4141-953F-6B94590A76D6}" type="pres">
      <dgm:prSet presAssocID="{192A4E56-0FE3-4FF7-A45B-00669526A2B7}" presName="imageRepeatNode" presStyleLbl="fgImgPlace1" presStyleIdx="0" presStyleCnt="1" custLinFactNeighborX="-17574" custLinFactNeighborY="-1141"/>
      <dgm:spPr/>
      <dgm:t>
        <a:bodyPr/>
        <a:lstStyle/>
        <a:p>
          <a:endParaRPr lang="ru-RU"/>
        </a:p>
      </dgm:t>
    </dgm:pt>
  </dgm:ptLst>
  <dgm:cxnLst>
    <dgm:cxn modelId="{57C19F89-800D-4137-A4B2-2B0AA8766737}" type="presOf" srcId="{192A4E56-0FE3-4FF7-A45B-00669526A2B7}" destId="{D866217F-7475-4141-953F-6B94590A76D6}" srcOrd="0" destOrd="0" presId="urn:microsoft.com/office/officeart/2008/layout/AscendingPictureAccentProcess"/>
    <dgm:cxn modelId="{84895FD2-531E-42A4-983E-E58004B69B27}" type="presOf" srcId="{8F2B9BFF-4E12-4F5C-836D-AF436B622634}" destId="{8E1E372F-D960-4F9C-AB3A-441955477BA7}" srcOrd="0" destOrd="0" presId="urn:microsoft.com/office/officeart/2008/layout/AscendingPictureAccentProcess"/>
    <dgm:cxn modelId="{03AED975-0C01-46F3-BD55-51271159BC2E}" srcId="{79B0E795-2C95-4A33-A7B4-041A6B0BBC11}" destId="{8F2B9BFF-4E12-4F5C-836D-AF436B622634}" srcOrd="0" destOrd="0" parTransId="{368A3C27-1D77-44A9-BD5F-D2B58D0EF2A3}" sibTransId="{192A4E56-0FE3-4FF7-A45B-00669526A2B7}"/>
    <dgm:cxn modelId="{B2BDFF52-70B1-4C0B-AF30-65867C5690A3}" type="presOf" srcId="{79B0E795-2C95-4A33-A7B4-041A6B0BBC11}" destId="{A4A5E7C5-FA66-4639-B6E5-B12C486AA033}" srcOrd="0" destOrd="0" presId="urn:microsoft.com/office/officeart/2008/layout/AscendingPictureAccentProcess"/>
    <dgm:cxn modelId="{15C49BEA-DD84-4EA5-8412-9157230C007E}" type="presParOf" srcId="{A4A5E7C5-FA66-4639-B6E5-B12C486AA033}" destId="{8E1E372F-D960-4F9C-AB3A-441955477BA7}" srcOrd="0" destOrd="0" presId="urn:microsoft.com/office/officeart/2008/layout/AscendingPictureAccentProcess"/>
    <dgm:cxn modelId="{9F05A845-0739-4822-B93A-9BD2520A033A}" type="presParOf" srcId="{A4A5E7C5-FA66-4639-B6E5-B12C486AA033}" destId="{B8A343DC-BE79-40EB-BB97-5124D97B0FBD}" srcOrd="1" destOrd="0" presId="urn:microsoft.com/office/officeart/2008/layout/AscendingPictureAccentProcess"/>
    <dgm:cxn modelId="{D4E635F2-CB2A-4762-8A47-297A74E558EF}" type="presParOf" srcId="{B8A343DC-BE79-40EB-BB97-5124D97B0FBD}" destId="{D866217F-7475-4141-953F-6B94590A76D6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63B1CAF-C4B9-4315-8EFF-039FF3B7DFEC}" type="doc">
      <dgm:prSet loTypeId="urn:microsoft.com/office/officeart/2005/8/layout/hProcess10" loCatId="picture" qsTypeId="urn:microsoft.com/office/officeart/2005/8/quickstyle/simple1" qsCatId="simple" csTypeId="urn:microsoft.com/office/officeart/2005/8/colors/accent1_2" csCatId="accent1" phldr="1"/>
      <dgm:spPr/>
    </dgm:pt>
    <dgm:pt modelId="{37408F18-99BF-4276-BD11-54ADB2F42E02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just"/>
          <a:r>
            <a:rPr lang="ru-RU" sz="2400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-Ежедневно поддерживают </a:t>
          </a:r>
          <a:r>
            <a:rPr lang="ru-RU" sz="2400" b="1" dirty="0" smtClean="0">
              <a:solidFill>
                <a:schemeClr val="tx2"/>
              </a:solidFill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традиции семейного чтения;</a:t>
          </a:r>
        </a:p>
        <a:p>
          <a:pPr algn="just"/>
          <a:r>
            <a:rPr lang="ru-RU" sz="2400" b="1" dirty="0" smtClean="0">
              <a:solidFill>
                <a:schemeClr val="tx2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-</a:t>
          </a:r>
          <a:r>
            <a:rPr lang="ru-RU" sz="2400" b="1" dirty="0" smtClean="0">
              <a:solidFill>
                <a:schemeClr val="tx2"/>
              </a:solidFill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Повышают интерес ребенка к художественной литературе;</a:t>
          </a:r>
          <a:endParaRPr lang="ru-RU" sz="2400" b="1" dirty="0" smtClean="0">
            <a:solidFill>
              <a:schemeClr val="tx2"/>
            </a:solidFill>
            <a:effectLst/>
            <a:latin typeface="Times New Roman" panose="02020603050405020304" pitchFamily="18" charset="0"/>
            <a:ea typeface="Calibri"/>
            <a:cs typeface="Times New Roman" panose="02020603050405020304" pitchFamily="18" charset="0"/>
          </a:endParaRPr>
        </a:p>
        <a:p>
          <a:pPr algn="just"/>
          <a:r>
            <a:rPr lang="ru-RU" sz="2400" b="1" dirty="0" smtClean="0">
              <a:solidFill>
                <a:schemeClr val="tx2"/>
              </a:solidFill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- Расширяют круг детского чтения за счет введения новых тематических рубрик;</a:t>
          </a:r>
          <a:endParaRPr lang="ru-RU" sz="2400" b="1" dirty="0" smtClean="0">
            <a:solidFill>
              <a:schemeClr val="tx2"/>
            </a:solidFill>
            <a:effectLst/>
            <a:latin typeface="Times New Roman" panose="02020603050405020304" pitchFamily="18" charset="0"/>
            <a:ea typeface="Calibri"/>
            <a:cs typeface="Times New Roman" panose="02020603050405020304" pitchFamily="18" charset="0"/>
          </a:endParaRPr>
        </a:p>
        <a:p>
          <a:pPr algn="just"/>
          <a:r>
            <a:rPr lang="ru-RU" sz="2400" b="1" dirty="0" smtClean="0">
              <a:solidFill>
                <a:schemeClr val="tx2"/>
              </a:solidFill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- Проявляют уважение к чтению и относятся к нему, как к серьезному и очень важному и нужному занятию.</a:t>
          </a:r>
          <a:endParaRPr lang="ru-RU" sz="2400" b="1" dirty="0">
            <a:solidFill>
              <a:schemeClr val="tx2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603387A-8C95-40C5-BAB7-D2D999F53516}" type="parTrans" cxnId="{9AFE7AB6-F79A-43FC-AB08-FE8422796EB9}">
      <dgm:prSet/>
      <dgm:spPr/>
      <dgm:t>
        <a:bodyPr/>
        <a:lstStyle/>
        <a:p>
          <a:endParaRPr lang="ru-RU"/>
        </a:p>
      </dgm:t>
    </dgm:pt>
    <dgm:pt modelId="{77BA3760-0951-4F2C-A343-DCD61FE4CAFF}" type="sibTrans" cxnId="{9AFE7AB6-F79A-43FC-AB08-FE8422796EB9}">
      <dgm:prSet/>
      <dgm:spPr/>
      <dgm:t>
        <a:bodyPr/>
        <a:lstStyle/>
        <a:p>
          <a:endParaRPr lang="ru-RU"/>
        </a:p>
      </dgm:t>
    </dgm:pt>
    <dgm:pt modelId="{C0495359-2224-4F33-AB0E-A570DA24E44A}" type="pres">
      <dgm:prSet presAssocID="{263B1CAF-C4B9-4315-8EFF-039FF3B7DFEC}" presName="Name0" presStyleCnt="0">
        <dgm:presLayoutVars>
          <dgm:dir/>
          <dgm:resizeHandles val="exact"/>
        </dgm:presLayoutVars>
      </dgm:prSet>
      <dgm:spPr/>
    </dgm:pt>
    <dgm:pt modelId="{AE49E9FC-DDF4-49A4-969D-648EF7AB6069}" type="pres">
      <dgm:prSet presAssocID="{37408F18-99BF-4276-BD11-54ADB2F42E02}" presName="composite" presStyleCnt="0"/>
      <dgm:spPr/>
    </dgm:pt>
    <dgm:pt modelId="{2498FE3E-771C-45B7-96AF-3995B4B2BA82}" type="pres">
      <dgm:prSet presAssocID="{37408F18-99BF-4276-BD11-54ADB2F42E02}" presName="imagSh" presStyleLbl="bgImgPlace1" presStyleIdx="0" presStyleCnt="1"/>
      <dgm:spPr>
        <a:blipFill>
          <a:blip xmlns:r="http://schemas.openxmlformats.org/officeDocument/2006/relationships" r:embed="rId1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</dgm:spPr>
    </dgm:pt>
    <dgm:pt modelId="{8C76ABC6-F290-465A-B8CB-222285805357}" type="pres">
      <dgm:prSet presAssocID="{37408F18-99BF-4276-BD11-54ADB2F42E02}" presName="txNode" presStyleLbl="node1" presStyleIdx="0" presStyleCnt="1" custScaleY="1279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1847B41-8D28-43B5-B789-22D821200E0A}" type="presOf" srcId="{263B1CAF-C4B9-4315-8EFF-039FF3B7DFEC}" destId="{C0495359-2224-4F33-AB0E-A570DA24E44A}" srcOrd="0" destOrd="0" presId="urn:microsoft.com/office/officeart/2005/8/layout/hProcess10"/>
    <dgm:cxn modelId="{D81E30C6-E2AF-4D60-99CC-B8DCF927E7F5}" type="presOf" srcId="{37408F18-99BF-4276-BD11-54ADB2F42E02}" destId="{8C76ABC6-F290-465A-B8CB-222285805357}" srcOrd="0" destOrd="0" presId="urn:microsoft.com/office/officeart/2005/8/layout/hProcess10"/>
    <dgm:cxn modelId="{9AFE7AB6-F79A-43FC-AB08-FE8422796EB9}" srcId="{263B1CAF-C4B9-4315-8EFF-039FF3B7DFEC}" destId="{37408F18-99BF-4276-BD11-54ADB2F42E02}" srcOrd="0" destOrd="0" parTransId="{4603387A-8C95-40C5-BAB7-D2D999F53516}" sibTransId="{77BA3760-0951-4F2C-A343-DCD61FE4CAFF}"/>
    <dgm:cxn modelId="{911B6C3B-E0BD-4650-82D6-61A5AD93D086}" type="presParOf" srcId="{C0495359-2224-4F33-AB0E-A570DA24E44A}" destId="{AE49E9FC-DDF4-49A4-969D-648EF7AB6069}" srcOrd="0" destOrd="0" presId="urn:microsoft.com/office/officeart/2005/8/layout/hProcess10"/>
    <dgm:cxn modelId="{742BFDE7-436A-4FD3-A967-D213F9E88B16}" type="presParOf" srcId="{AE49E9FC-DDF4-49A4-969D-648EF7AB6069}" destId="{2498FE3E-771C-45B7-96AF-3995B4B2BA82}" srcOrd="0" destOrd="0" presId="urn:microsoft.com/office/officeart/2005/8/layout/hProcess10"/>
    <dgm:cxn modelId="{BFCFAA61-53F7-49B9-A806-447573EF6628}" type="presParOf" srcId="{AE49E9FC-DDF4-49A4-969D-648EF7AB6069}" destId="{8C76ABC6-F290-465A-B8CB-222285805357}" srcOrd="1" destOrd="0" presId="urn:microsoft.com/office/officeart/2005/8/layout/hProcess10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FA92B83-CE0D-4951-8A30-3273A43458D6}" type="doc">
      <dgm:prSet loTypeId="urn:microsoft.com/office/officeart/2008/layout/HexagonCluster" loCatId="picture" qsTypeId="urn:microsoft.com/office/officeart/2005/8/quickstyle/simple1" qsCatId="simple" csTypeId="urn:microsoft.com/office/officeart/2005/8/colors/accent1_2" csCatId="accent1" phldr="1"/>
      <dgm:spPr/>
    </dgm:pt>
    <dgm:pt modelId="{222431F8-70F8-47CA-9D0C-073F782FE1FE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400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Умеют  самостоятельно </a:t>
          </a:r>
          <a:r>
            <a:rPr lang="ru-RU" sz="2400" b="1" dirty="0" smtClean="0">
              <a:solidFill>
                <a:schemeClr val="tx2"/>
              </a:solidFill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подбирать художественные произведения для чтения;</a:t>
          </a:r>
          <a:endParaRPr lang="ru-RU" sz="2400" b="1" dirty="0" smtClean="0">
            <a:solidFill>
              <a:schemeClr val="tx2"/>
            </a:solidFill>
            <a:effectLst/>
            <a:latin typeface="Times New Roman" panose="02020603050405020304" pitchFamily="18" charset="0"/>
            <a:ea typeface="Calibri"/>
            <a:cs typeface="Times New Roman" panose="02020603050405020304" pitchFamily="18" charset="0"/>
          </a:endParaRPr>
        </a:p>
        <a:p>
          <a:r>
            <a:rPr lang="ru-RU" sz="2400" b="1" dirty="0" smtClean="0">
              <a:solidFill>
                <a:schemeClr val="tx2"/>
              </a:solidFill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-          Умеют правильно обращаться с книгой, вести беседы о прочитанном, анализировать текст на доступном уровне.</a:t>
          </a:r>
          <a:endParaRPr lang="ru-RU" sz="6500" b="1" dirty="0">
            <a:solidFill>
              <a:schemeClr val="tx2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F68EACF-2C9D-4218-B439-75FB2F5F1CB1}" type="parTrans" cxnId="{C2D801D2-0508-48A0-8E57-6FC7EFAB1C4A}">
      <dgm:prSet/>
      <dgm:spPr/>
      <dgm:t>
        <a:bodyPr/>
        <a:lstStyle/>
        <a:p>
          <a:endParaRPr lang="ru-RU"/>
        </a:p>
      </dgm:t>
    </dgm:pt>
    <dgm:pt modelId="{FEEF3A0A-6C8F-46E5-AD6E-7D002506E85E}" type="sibTrans" cxnId="{C2D801D2-0508-48A0-8E57-6FC7EFAB1C4A}">
      <dgm:prSet/>
      <dgm:spPr>
        <a:blipFill>
          <a:blip xmlns:r="http://schemas.openxmlformats.org/officeDocument/2006/relationships" r:embed="rId1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5000" r="-15000"/>
          </a:stretch>
        </a:blipFill>
      </dgm:spPr>
      <dgm:t>
        <a:bodyPr/>
        <a:lstStyle/>
        <a:p>
          <a:endParaRPr lang="ru-RU"/>
        </a:p>
      </dgm:t>
      <dgm:extLst>
        <a:ext uri="{E40237B7-FDA0-4F09-8148-C483321AD2D9}">
          <dgm14:cNvPr xmlns:dgm14="http://schemas.microsoft.com/office/drawing/2010/diagram" id="0" name="" descr="C:\Users\ADMIN\Desktop\С книгой в 21 век\фото\book.jpeg"/>
        </a:ext>
      </dgm:extLst>
    </dgm:pt>
    <dgm:pt modelId="{64D8A2EF-D26D-4AE1-8916-1FA7BCD99B61}" type="pres">
      <dgm:prSet presAssocID="{4FA92B83-CE0D-4951-8A30-3273A43458D6}" presName="Name0" presStyleCnt="0">
        <dgm:presLayoutVars>
          <dgm:chMax val="21"/>
          <dgm:chPref val="21"/>
        </dgm:presLayoutVars>
      </dgm:prSet>
      <dgm:spPr/>
    </dgm:pt>
    <dgm:pt modelId="{435CEC11-0471-45E8-9010-11F8F624480D}" type="pres">
      <dgm:prSet presAssocID="{222431F8-70F8-47CA-9D0C-073F782FE1FE}" presName="text1" presStyleCnt="0"/>
      <dgm:spPr/>
    </dgm:pt>
    <dgm:pt modelId="{C242C777-A6CC-4E26-B560-D0A52CF00701}" type="pres">
      <dgm:prSet presAssocID="{222431F8-70F8-47CA-9D0C-073F782FE1FE}" presName="textRepeatNode" presStyleLbl="alignNode1" presStyleIdx="0" presStyleCnt="1" custScaleX="146266" custLinFactNeighborX="35152" custLinFactNeighborY="-1291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786EB6-E286-4703-9A20-51FDD1EE2655}" type="pres">
      <dgm:prSet presAssocID="{222431F8-70F8-47CA-9D0C-073F782FE1FE}" presName="textaccent1" presStyleCnt="0"/>
      <dgm:spPr/>
    </dgm:pt>
    <dgm:pt modelId="{AF2DD4F4-B66B-47C8-8305-D7E8682BC8FB}" type="pres">
      <dgm:prSet presAssocID="{222431F8-70F8-47CA-9D0C-073F782FE1FE}" presName="accentRepeatNode" presStyleLbl="solidAlignAcc1" presStyleIdx="0" presStyleCnt="2"/>
      <dgm:spPr/>
    </dgm:pt>
    <dgm:pt modelId="{854BFD7B-EA9C-4F75-99D0-64A7DCFD2770}" type="pres">
      <dgm:prSet presAssocID="{FEEF3A0A-6C8F-46E5-AD6E-7D002506E85E}" presName="image1" presStyleCnt="0"/>
      <dgm:spPr/>
    </dgm:pt>
    <dgm:pt modelId="{15B7C84C-A125-490D-9907-F2E4FA521B43}" type="pres">
      <dgm:prSet presAssocID="{FEEF3A0A-6C8F-46E5-AD6E-7D002506E85E}" presName="imageRepeatNode" presStyleLbl="alignAcc1" presStyleIdx="0" presStyleCnt="1" custLinFactNeighborX="-27886" custLinFactNeighborY="-7059"/>
      <dgm:spPr/>
      <dgm:t>
        <a:bodyPr/>
        <a:lstStyle/>
        <a:p>
          <a:endParaRPr lang="ru-RU"/>
        </a:p>
      </dgm:t>
    </dgm:pt>
    <dgm:pt modelId="{8471CB24-F7FF-4772-B527-9C0464DFF5D2}" type="pres">
      <dgm:prSet presAssocID="{FEEF3A0A-6C8F-46E5-AD6E-7D002506E85E}" presName="imageaccent1" presStyleCnt="0"/>
      <dgm:spPr/>
    </dgm:pt>
    <dgm:pt modelId="{10CF7F55-FD0D-4C90-BBD8-BB5DC924A230}" type="pres">
      <dgm:prSet presAssocID="{FEEF3A0A-6C8F-46E5-AD6E-7D002506E85E}" presName="accentRepeatNode" presStyleLbl="solidAlignAcc1" presStyleIdx="1" presStyleCnt="2"/>
      <dgm:spPr/>
    </dgm:pt>
  </dgm:ptLst>
  <dgm:cxnLst>
    <dgm:cxn modelId="{C2D801D2-0508-48A0-8E57-6FC7EFAB1C4A}" srcId="{4FA92B83-CE0D-4951-8A30-3273A43458D6}" destId="{222431F8-70F8-47CA-9D0C-073F782FE1FE}" srcOrd="0" destOrd="0" parTransId="{EF68EACF-2C9D-4218-B439-75FB2F5F1CB1}" sibTransId="{FEEF3A0A-6C8F-46E5-AD6E-7D002506E85E}"/>
    <dgm:cxn modelId="{44F6596C-6F3B-4910-B895-10C1BC318744}" type="presOf" srcId="{4FA92B83-CE0D-4951-8A30-3273A43458D6}" destId="{64D8A2EF-D26D-4AE1-8916-1FA7BCD99B61}" srcOrd="0" destOrd="0" presId="urn:microsoft.com/office/officeart/2008/layout/HexagonCluster"/>
    <dgm:cxn modelId="{331926F1-3378-469F-80AF-7487590F19D5}" type="presOf" srcId="{222431F8-70F8-47CA-9D0C-073F782FE1FE}" destId="{C242C777-A6CC-4E26-B560-D0A52CF00701}" srcOrd="0" destOrd="0" presId="urn:microsoft.com/office/officeart/2008/layout/HexagonCluster"/>
    <dgm:cxn modelId="{386707BC-C9CD-4889-87B0-5050ED361771}" type="presOf" srcId="{FEEF3A0A-6C8F-46E5-AD6E-7D002506E85E}" destId="{15B7C84C-A125-490D-9907-F2E4FA521B43}" srcOrd="0" destOrd="0" presId="urn:microsoft.com/office/officeart/2008/layout/HexagonCluster"/>
    <dgm:cxn modelId="{8E01BC6F-73A0-4082-9A6F-6B6E9C3EE176}" type="presParOf" srcId="{64D8A2EF-D26D-4AE1-8916-1FA7BCD99B61}" destId="{435CEC11-0471-45E8-9010-11F8F624480D}" srcOrd="0" destOrd="0" presId="urn:microsoft.com/office/officeart/2008/layout/HexagonCluster"/>
    <dgm:cxn modelId="{8EAB897A-E19E-491E-AAE9-D602F5681C65}" type="presParOf" srcId="{435CEC11-0471-45E8-9010-11F8F624480D}" destId="{C242C777-A6CC-4E26-B560-D0A52CF00701}" srcOrd="0" destOrd="0" presId="urn:microsoft.com/office/officeart/2008/layout/HexagonCluster"/>
    <dgm:cxn modelId="{A1F67DB8-0F74-4C01-929B-DFA602A4C8BE}" type="presParOf" srcId="{64D8A2EF-D26D-4AE1-8916-1FA7BCD99B61}" destId="{13786EB6-E286-4703-9A20-51FDD1EE2655}" srcOrd="1" destOrd="0" presId="urn:microsoft.com/office/officeart/2008/layout/HexagonCluster"/>
    <dgm:cxn modelId="{25BE9597-784D-407A-8489-03DEC33FF7E8}" type="presParOf" srcId="{13786EB6-E286-4703-9A20-51FDD1EE2655}" destId="{AF2DD4F4-B66B-47C8-8305-D7E8682BC8FB}" srcOrd="0" destOrd="0" presId="urn:microsoft.com/office/officeart/2008/layout/HexagonCluster"/>
    <dgm:cxn modelId="{1551D221-F3AD-4BB3-A7EE-57AE83BB6A81}" type="presParOf" srcId="{64D8A2EF-D26D-4AE1-8916-1FA7BCD99B61}" destId="{854BFD7B-EA9C-4F75-99D0-64A7DCFD2770}" srcOrd="2" destOrd="0" presId="urn:microsoft.com/office/officeart/2008/layout/HexagonCluster"/>
    <dgm:cxn modelId="{D6A16BDB-9E2C-498E-99C0-9903B98BAB89}" type="presParOf" srcId="{854BFD7B-EA9C-4F75-99D0-64A7DCFD2770}" destId="{15B7C84C-A125-490D-9907-F2E4FA521B43}" srcOrd="0" destOrd="0" presId="urn:microsoft.com/office/officeart/2008/layout/HexagonCluster"/>
    <dgm:cxn modelId="{4CB67C06-0626-4502-B678-E1DFD140E576}" type="presParOf" srcId="{64D8A2EF-D26D-4AE1-8916-1FA7BCD99B61}" destId="{8471CB24-F7FF-4772-B527-9C0464DFF5D2}" srcOrd="3" destOrd="0" presId="urn:microsoft.com/office/officeart/2008/layout/HexagonCluster"/>
    <dgm:cxn modelId="{DA5E7963-DCBE-4E01-B34A-57E69E51BC5E}" type="presParOf" srcId="{8471CB24-F7FF-4772-B527-9C0464DFF5D2}" destId="{10CF7F55-FD0D-4C90-BBD8-BB5DC924A230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310089-D14F-435E-BCE8-959AA66862D7}">
      <dsp:nvSpPr>
        <dsp:cNvPr id="0" name=""/>
        <dsp:cNvSpPr/>
      </dsp:nvSpPr>
      <dsp:spPr>
        <a:xfrm>
          <a:off x="2007897" y="1171164"/>
          <a:ext cx="2429444" cy="2092150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lumMod val="20000"/>
            <a:lumOff val="8000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35560" rIns="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Снижение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интереса к чтению</a:t>
          </a:r>
          <a:endParaRPr lang="ru-RU" sz="2800" kern="1200" dirty="0"/>
        </a:p>
      </dsp:txBody>
      <dsp:txXfrm>
        <a:off x="2384697" y="1495650"/>
        <a:ext cx="1675845" cy="1443178"/>
      </dsp:txXfrm>
    </dsp:sp>
    <dsp:sp modelId="{F658050F-8089-4CAB-8264-6E4B4ADCE51D}">
      <dsp:nvSpPr>
        <dsp:cNvPr id="0" name=""/>
        <dsp:cNvSpPr/>
      </dsp:nvSpPr>
      <dsp:spPr>
        <a:xfrm>
          <a:off x="2064251" y="2095037"/>
          <a:ext cx="283546" cy="244724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E20C250-5E5F-41C4-976C-27900BE4006D}">
      <dsp:nvSpPr>
        <dsp:cNvPr id="0" name=""/>
        <dsp:cNvSpPr/>
      </dsp:nvSpPr>
      <dsp:spPr>
        <a:xfrm>
          <a:off x="0" y="87273"/>
          <a:ext cx="2426338" cy="2091510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CA4DAB2-9EF5-49DE-B174-5DCBD9FFCF48}">
      <dsp:nvSpPr>
        <dsp:cNvPr id="0" name=""/>
        <dsp:cNvSpPr/>
      </dsp:nvSpPr>
      <dsp:spPr>
        <a:xfrm>
          <a:off x="1642704" y="1866308"/>
          <a:ext cx="283546" cy="244724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60553A-B6D5-4150-9A61-F24DCB115A2E}">
      <dsp:nvSpPr>
        <dsp:cNvPr id="0" name=""/>
        <dsp:cNvSpPr/>
      </dsp:nvSpPr>
      <dsp:spPr>
        <a:xfrm rot="10800000">
          <a:off x="1977808" y="0"/>
          <a:ext cx="5315270" cy="2556000"/>
        </a:xfrm>
        <a:prstGeom prst="homePlate">
          <a:avLst/>
        </a:prstGeom>
        <a:solidFill>
          <a:schemeClr val="accent1">
            <a:lumMod val="20000"/>
            <a:lumOff val="8000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7125" tIns="106680" rIns="199136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Повышенный  интерес  к  планшетам, компьютерам, телефонам и т.д.</a:t>
          </a:r>
          <a:endParaRPr lang="ru-RU" sz="2800" kern="1200" dirty="0"/>
        </a:p>
      </dsp:txBody>
      <dsp:txXfrm rot="10800000">
        <a:off x="2616808" y="0"/>
        <a:ext cx="4676270" cy="2556000"/>
      </dsp:txXfrm>
    </dsp:sp>
    <dsp:sp modelId="{3AF97979-7749-4BF2-A3B7-DCE7321C9AF3}">
      <dsp:nvSpPr>
        <dsp:cNvPr id="0" name=""/>
        <dsp:cNvSpPr/>
      </dsp:nvSpPr>
      <dsp:spPr>
        <a:xfrm>
          <a:off x="699808" y="0"/>
          <a:ext cx="2556000" cy="2556000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2000" r="-22000"/>
          </a:stretch>
        </a:blip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E7930B-7248-49F5-BD51-D74B17383253}">
      <dsp:nvSpPr>
        <dsp:cNvPr id="0" name=""/>
        <dsp:cNvSpPr/>
      </dsp:nvSpPr>
      <dsp:spPr>
        <a:xfrm>
          <a:off x="2075927" y="1121039"/>
          <a:ext cx="2460576" cy="2118960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lumMod val="20000"/>
            <a:lumOff val="8000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35560" rIns="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Отсутствие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Семейных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чтений</a:t>
          </a:r>
          <a:endParaRPr lang="ru-RU" sz="2800" kern="1200" dirty="0"/>
        </a:p>
      </dsp:txBody>
      <dsp:txXfrm>
        <a:off x="2457555" y="1449683"/>
        <a:ext cx="1697320" cy="1461672"/>
      </dsp:txXfrm>
    </dsp:sp>
    <dsp:sp modelId="{269076D3-9C51-42F2-91CB-DCFF73EF599B}">
      <dsp:nvSpPr>
        <dsp:cNvPr id="0" name=""/>
        <dsp:cNvSpPr/>
      </dsp:nvSpPr>
      <dsp:spPr>
        <a:xfrm>
          <a:off x="2111853" y="2056751"/>
          <a:ext cx="287179" cy="247860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017F43-C9AE-4759-B803-D2C44BE68274}">
      <dsp:nvSpPr>
        <dsp:cNvPr id="0" name=""/>
        <dsp:cNvSpPr/>
      </dsp:nvSpPr>
      <dsp:spPr>
        <a:xfrm>
          <a:off x="0" y="72001"/>
          <a:ext cx="2457430" cy="2118312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1000" b="-11000"/>
          </a:stretch>
        </a:blip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0632EE-A021-413E-A4B4-1F7DDFC0E2BF}">
      <dsp:nvSpPr>
        <dsp:cNvPr id="0" name=""/>
        <dsp:cNvSpPr/>
      </dsp:nvSpPr>
      <dsp:spPr>
        <a:xfrm>
          <a:off x="1684904" y="1825091"/>
          <a:ext cx="287179" cy="247860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01D5A3-6083-4A6E-9D7F-75B8E80EBB9C}">
      <dsp:nvSpPr>
        <dsp:cNvPr id="0" name=""/>
        <dsp:cNvSpPr/>
      </dsp:nvSpPr>
      <dsp:spPr>
        <a:xfrm>
          <a:off x="0" y="0"/>
          <a:ext cx="4955148" cy="3414097"/>
        </a:xfrm>
        <a:prstGeom prst="round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 w="38100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37140A-E859-4F1E-A028-DC35D74CFA5D}">
      <dsp:nvSpPr>
        <dsp:cNvPr id="0" name=""/>
        <dsp:cNvSpPr/>
      </dsp:nvSpPr>
      <dsp:spPr>
        <a:xfrm>
          <a:off x="208202" y="3416160"/>
          <a:ext cx="7864514" cy="1838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Формирование устойчивого интереса дошкольников к книге через создание единой системы работы между ДОУ, библиотекой, семьёй.</a:t>
          </a:r>
        </a:p>
      </dsp:txBody>
      <dsp:txXfrm>
        <a:off x="208202" y="3416160"/>
        <a:ext cx="7864514" cy="183836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1E372F-D960-4F9C-AB3A-441955477BA7}">
      <dsp:nvSpPr>
        <dsp:cNvPr id="0" name=""/>
        <dsp:cNvSpPr/>
      </dsp:nvSpPr>
      <dsp:spPr>
        <a:xfrm>
          <a:off x="1780180" y="0"/>
          <a:ext cx="6356723" cy="54726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3817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-  У детей сложится круг  чтения, родители приобретут знания о том, как научить ребёнка любить книгу</a:t>
          </a: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 -  Педагоги расширят знания по проектной деятельности, сетевому  взаимодействию  </a:t>
          </a: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- Организация мобильной библиотеки </a:t>
          </a:r>
        </a:p>
      </dsp:txBody>
      <dsp:txXfrm>
        <a:off x="2047330" y="267150"/>
        <a:ext cx="5822423" cy="4938300"/>
      </dsp:txXfrm>
    </dsp:sp>
    <dsp:sp modelId="{D866217F-7475-4141-953F-6B94590A76D6}">
      <dsp:nvSpPr>
        <dsp:cNvPr id="0" name=""/>
        <dsp:cNvSpPr/>
      </dsp:nvSpPr>
      <dsp:spPr>
        <a:xfrm>
          <a:off x="0" y="383286"/>
          <a:ext cx="2712030" cy="271243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98FE3E-771C-45B7-96AF-3995B4B2BA82}">
      <dsp:nvSpPr>
        <dsp:cNvPr id="0" name=""/>
        <dsp:cNvSpPr/>
      </dsp:nvSpPr>
      <dsp:spPr>
        <a:xfrm>
          <a:off x="4148" y="-204720"/>
          <a:ext cx="7300235" cy="292499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76ABC6-F290-465A-B8CB-222285805357}">
      <dsp:nvSpPr>
        <dsp:cNvPr id="0" name=""/>
        <dsp:cNvSpPr/>
      </dsp:nvSpPr>
      <dsp:spPr>
        <a:xfrm>
          <a:off x="1192559" y="1140837"/>
          <a:ext cx="7300235" cy="3743882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-Ежедневно поддерживают </a:t>
          </a:r>
          <a:r>
            <a:rPr lang="ru-RU" sz="2400" b="1" kern="1200" dirty="0" smtClean="0">
              <a:solidFill>
                <a:schemeClr val="tx2"/>
              </a:solidFill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традиции семейного чтения;</a:t>
          </a:r>
        </a:p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2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-</a:t>
          </a:r>
          <a:r>
            <a:rPr lang="ru-RU" sz="2400" b="1" kern="1200" dirty="0" smtClean="0">
              <a:solidFill>
                <a:schemeClr val="tx2"/>
              </a:solidFill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Повышают интерес ребенка к художественной литературе;</a:t>
          </a:r>
          <a:endParaRPr lang="ru-RU" sz="2400" b="1" kern="1200" dirty="0" smtClean="0">
            <a:solidFill>
              <a:schemeClr val="tx2"/>
            </a:solidFill>
            <a:effectLst/>
            <a:latin typeface="Times New Roman" panose="02020603050405020304" pitchFamily="18" charset="0"/>
            <a:ea typeface="Calibri"/>
            <a:cs typeface="Times New Roman" panose="02020603050405020304" pitchFamily="18" charset="0"/>
          </a:endParaRPr>
        </a:p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2"/>
              </a:solidFill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- Расширяют круг детского чтения за счет введения новых тематических рубрик;</a:t>
          </a:r>
          <a:endParaRPr lang="ru-RU" sz="2400" b="1" kern="1200" dirty="0" smtClean="0">
            <a:solidFill>
              <a:schemeClr val="tx2"/>
            </a:solidFill>
            <a:effectLst/>
            <a:latin typeface="Times New Roman" panose="02020603050405020304" pitchFamily="18" charset="0"/>
            <a:ea typeface="Calibri"/>
            <a:cs typeface="Times New Roman" panose="02020603050405020304" pitchFamily="18" charset="0"/>
          </a:endParaRPr>
        </a:p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2"/>
              </a:solidFill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- Проявляют уважение к чтению и относятся к нему, как к серьезному и очень важному и нужному занятию.</a:t>
          </a:r>
          <a:endParaRPr lang="ru-RU" sz="2400" b="1" kern="1200" dirty="0">
            <a:solidFill>
              <a:schemeClr val="tx2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302214" y="1250492"/>
        <a:ext cx="7080925" cy="352457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42C777-A6CC-4E26-B560-D0A52CF00701}">
      <dsp:nvSpPr>
        <dsp:cNvPr id="0" name=""/>
        <dsp:cNvSpPr/>
      </dsp:nvSpPr>
      <dsp:spPr>
        <a:xfrm>
          <a:off x="3081805" y="1224124"/>
          <a:ext cx="5199114" cy="3061060"/>
        </a:xfrm>
        <a:prstGeom prst="hexagon">
          <a:avLst>
            <a:gd name="adj" fmla="val 25000"/>
            <a:gd name="vf" fmla="val 115470"/>
          </a:avLst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0" tIns="30480" rIns="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Умеют  самостоятельно </a:t>
          </a:r>
          <a:r>
            <a:rPr lang="ru-RU" sz="2400" b="1" kern="1200" dirty="0" smtClean="0">
              <a:solidFill>
                <a:schemeClr val="tx2"/>
              </a:solidFill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подбирать художественные произведения для чтения;</a:t>
          </a:r>
          <a:endParaRPr lang="ru-RU" sz="2400" b="1" kern="1200" dirty="0" smtClean="0">
            <a:solidFill>
              <a:schemeClr val="tx2"/>
            </a:solidFill>
            <a:effectLst/>
            <a:latin typeface="Times New Roman" panose="02020603050405020304" pitchFamily="18" charset="0"/>
            <a:ea typeface="Calibri"/>
            <a:cs typeface="Times New Roman" panose="02020603050405020304" pitchFamily="18" charset="0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2"/>
              </a:solidFill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-          Умеют правильно обращаться с книгой, вести беседы о прочитанном, анализировать текст на доступном уровне.</a:t>
          </a:r>
          <a:endParaRPr lang="ru-RU" sz="6500" b="1" kern="1200" dirty="0">
            <a:solidFill>
              <a:schemeClr val="tx2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770153" y="1629400"/>
        <a:ext cx="3822418" cy="2250508"/>
      </dsp:txXfrm>
    </dsp:sp>
    <dsp:sp modelId="{AF2DD4F4-B66B-47C8-8305-D7E8682BC8FB}">
      <dsp:nvSpPr>
        <dsp:cNvPr id="0" name=""/>
        <dsp:cNvSpPr/>
      </dsp:nvSpPr>
      <dsp:spPr>
        <a:xfrm>
          <a:off x="3503387" y="2971194"/>
          <a:ext cx="414861" cy="358059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5B7C84C-A125-490D-9907-F2E4FA521B43}">
      <dsp:nvSpPr>
        <dsp:cNvPr id="0" name=""/>
        <dsp:cNvSpPr/>
      </dsp:nvSpPr>
      <dsp:spPr>
        <a:xfrm>
          <a:off x="0" y="0"/>
          <a:ext cx="3550016" cy="3060123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1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5000" r="-15000"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0CF7F55-FD0D-4C90-BBD8-BB5DC924A230}">
      <dsp:nvSpPr>
        <dsp:cNvPr id="0" name=""/>
        <dsp:cNvSpPr/>
      </dsp:nvSpPr>
      <dsp:spPr>
        <a:xfrm>
          <a:off x="2886614" y="2636536"/>
          <a:ext cx="414861" cy="358059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10">
  <dgm:title val=""/>
  <dgm:desc val=""/>
  <dgm:catLst>
    <dgm:cat type="process" pri="3000"/>
    <dgm:cat type="picture" pri="30000"/>
    <dgm:cat type="pictureconvert" pri="3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op="equ" fact="0.3333"/>
      <dgm:constr type="primFontSz" for="des" forName="txNode" op="equ" val="65"/>
      <dgm:constr type="primFontSz" for="des" forName="connTx" op="equ" val="55"/>
      <dgm:constr type="primFontSz" for="des" forName="connTx" refType="primFontSz" refFor="des" refForName="txNode" op="lte" fact="0.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imagSh"/>
              <dgm:constr type="w" for="ch" forName="imagSh" refType="w" fact="0.86"/>
              <dgm:constr type="t" for="ch" forName="imagSh"/>
              <dgm:constr type="h" for="ch" forName="imagSh" refType="w" refFor="ch" refForName="imagSh"/>
              <dgm:constr type="l" for="ch" forName="txNode" refType="w" fact="0.14"/>
              <dgm:constr type="w" for="ch" forName="txNode" refType="w" refFor="ch" refForName="imagSh"/>
              <dgm:constr type="t" for="ch" forName="txNode" refType="h" refFor="ch" refForName="imagSh" fact="0.6"/>
              <dgm:constr type="h" for="ch" forName="txNode" refType="h" refFor="ch" refForName="imagSh"/>
            </dgm:constrLst>
          </dgm:if>
          <dgm:else name="Name7">
            <dgm:constrLst>
              <dgm:constr type="l" for="ch" forName="imagSh" refType="w" fact="0.14"/>
              <dgm:constr type="w" for="ch" forName="imagSh" refType="w" fact="0.86"/>
              <dgm:constr type="t" for="ch" forName="imagSh"/>
              <dgm:constr type="h" for="ch" forName="imagSh" refType="w" refFor="ch" refForName="imagSh"/>
              <dgm:constr type="l" for="ch" forName="txNode"/>
              <dgm:constr type="w" for="ch" forName="txNode" refType="w" refFor="ch" refForName="imagSh"/>
              <dgm:constr type="t" for="ch" forName="txNode" refType="h" refFor="ch" refForName="imagSh" fact="0.6"/>
              <dgm:constr type="h" for="ch" forName="txNode" refType="h" refFor="ch" refForName="imagSh"/>
            </dgm:constrLst>
          </dgm:else>
        </dgm:choose>
        <dgm:ruleLst/>
        <dgm:layoutNode name="imagSh" styleLbl="b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x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imagSh"/>
            <dgm:param type="dstNode" val="imagSh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35"/>
            <dgm:constr type="endPad" refType="connDist" fact="0.3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57D291-F39C-4B22-B32E-40066C2D6072}" type="datetimeFigureOut">
              <a:rPr lang="ru-RU" smtClean="0"/>
              <a:t>29.09.2020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12F2CB-567B-446D-8A0C-AB74B2B63D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92198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AC344-9F36-4401-86F1-726C93C77329}" type="datetimeFigureOut">
              <a:rPr lang="ru-RU" smtClean="0"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06A59-05C3-4932-B145-EE8BD89C53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15231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AC344-9F36-4401-86F1-726C93C77329}" type="datetimeFigureOut">
              <a:rPr lang="ru-RU" smtClean="0"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06A59-05C3-4932-B145-EE8BD89C53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928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AC344-9F36-4401-86F1-726C93C77329}" type="datetimeFigureOut">
              <a:rPr lang="ru-RU" smtClean="0"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06A59-05C3-4932-B145-EE8BD89C53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9726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AC344-9F36-4401-86F1-726C93C77329}" type="datetimeFigureOut">
              <a:rPr lang="ru-RU" smtClean="0"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06A59-05C3-4932-B145-EE8BD89C53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96831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AC344-9F36-4401-86F1-726C93C77329}" type="datetimeFigureOut">
              <a:rPr lang="ru-RU" smtClean="0"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06A59-05C3-4932-B145-EE8BD89C53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85759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AC344-9F36-4401-86F1-726C93C77329}" type="datetimeFigureOut">
              <a:rPr lang="ru-RU" smtClean="0"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06A59-05C3-4932-B145-EE8BD89C53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684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AC344-9F36-4401-86F1-726C93C77329}" type="datetimeFigureOut">
              <a:rPr lang="ru-RU" smtClean="0"/>
              <a:t>29.09.2020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06A59-05C3-4932-B145-EE8BD89C53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191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AC344-9F36-4401-86F1-726C93C77329}" type="datetimeFigureOut">
              <a:rPr lang="ru-RU" smtClean="0"/>
              <a:t>29.09.2020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06A59-05C3-4932-B145-EE8BD89C53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6649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AC344-9F36-4401-86F1-726C93C77329}" type="datetimeFigureOut">
              <a:rPr lang="ru-RU" smtClean="0"/>
              <a:t>29.09.2020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06A59-05C3-4932-B145-EE8BD89C53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0580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AC344-9F36-4401-86F1-726C93C77329}" type="datetimeFigureOut">
              <a:rPr lang="ru-RU" smtClean="0"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06A59-05C3-4932-B145-EE8BD89C53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5943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AC344-9F36-4401-86F1-726C93C77329}" type="datetimeFigureOut">
              <a:rPr lang="ru-RU" smtClean="0"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06A59-05C3-4932-B145-EE8BD89C53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5255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DAC344-9F36-4401-86F1-726C93C77329}" type="datetimeFigureOut">
              <a:rPr lang="ru-RU" smtClean="0"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506A59-05C3-4932-B145-EE8BD89C53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924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2271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дошкольное образовательное бюджетное учреждение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«Детский сад общеразвивающего вида №14 «Солнышко»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</a:t>
            </a:r>
            <a:br>
              <a:rPr lang="ru-RU" sz="4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 КНИГОЙ В ХХ</a:t>
            </a:r>
            <a:r>
              <a:rPr lang="en-US" sz="4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u-RU" sz="4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ВЕК»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</a:t>
            </a:r>
            <a:r>
              <a:rPr 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2019г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D:\мои документы Е.В\ст. воспитатель\шаблоны\94290830_4565946_kniga_jpg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501008"/>
            <a:ext cx="4320480" cy="288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879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43000"/>
          </a:xfrm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Социальный эффект- родители</a:t>
            </a:r>
            <a:endParaRPr lang="ru-RU" b="1" i="1" dirty="0">
              <a:solidFill>
                <a:srgbClr val="FF0000"/>
              </a:solidFill>
            </a:endParaRP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45260838"/>
              </p:ext>
            </p:extLst>
          </p:nvPr>
        </p:nvGraphicFramePr>
        <p:xfrm>
          <a:off x="323528" y="1412776"/>
          <a:ext cx="8496944" cy="468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31995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Graphic spid="2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FF0000"/>
                </a:solidFill>
              </a:rPr>
              <a:t>Социальный эффект- </a:t>
            </a:r>
            <a:r>
              <a:rPr lang="ru-RU" b="1" i="1" dirty="0" smtClean="0">
                <a:solidFill>
                  <a:srgbClr val="FF0000"/>
                </a:solidFill>
              </a:rPr>
              <a:t>воспитанники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96176738"/>
              </p:ext>
            </p:extLst>
          </p:nvPr>
        </p:nvGraphicFramePr>
        <p:xfrm>
          <a:off x="467544" y="1700808"/>
          <a:ext cx="8280920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06387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Н А П Р А В Л Е Н И 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374848" y="1543653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Блок-схема: перфолента 3"/>
          <p:cNvSpPr/>
          <p:nvPr/>
        </p:nvSpPr>
        <p:spPr>
          <a:xfrm>
            <a:off x="539552" y="1372725"/>
            <a:ext cx="4032448" cy="1224136"/>
          </a:xfrm>
          <a:prstGeom prst="flowChartPunchedTape">
            <a:avLst/>
          </a:prstGeom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РАБОТА С  ПЕДАГОГАМИ</a:t>
            </a:r>
            <a:endParaRPr lang="ru-RU" b="1" dirty="0"/>
          </a:p>
        </p:txBody>
      </p:sp>
      <p:sp>
        <p:nvSpPr>
          <p:cNvPr id="5" name="Блок-схема: перфолента 4"/>
          <p:cNvSpPr/>
          <p:nvPr/>
        </p:nvSpPr>
        <p:spPr>
          <a:xfrm>
            <a:off x="4860032" y="1700808"/>
            <a:ext cx="3960440" cy="1272724"/>
          </a:xfrm>
          <a:prstGeom prst="flowChartPunchedTape">
            <a:avLst/>
          </a:prstGeom>
          <a:ln w="28575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СОВМЕСТНАЯ ДЕЯТЕЛЬНОСТЬ С ДЕТЬМИ</a:t>
            </a:r>
            <a:endParaRPr lang="ru-RU" b="1" dirty="0"/>
          </a:p>
        </p:txBody>
      </p:sp>
      <p:sp>
        <p:nvSpPr>
          <p:cNvPr id="6" name="Блок-схема: перфолента 5"/>
          <p:cNvSpPr/>
          <p:nvPr/>
        </p:nvSpPr>
        <p:spPr>
          <a:xfrm>
            <a:off x="4139952" y="4863990"/>
            <a:ext cx="3960440" cy="1224136"/>
          </a:xfrm>
          <a:prstGeom prst="flowChartPunchedTape">
            <a:avLst/>
          </a:prstGeo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ВЗАИМОДЕЙСТВИЕ  С  РОДИТЕЛЯМИ</a:t>
            </a:r>
            <a:endParaRPr lang="ru-RU" b="1" dirty="0"/>
          </a:p>
        </p:txBody>
      </p:sp>
      <p:sp>
        <p:nvSpPr>
          <p:cNvPr id="7" name="Блок-схема: перфолента 6"/>
          <p:cNvSpPr/>
          <p:nvPr/>
        </p:nvSpPr>
        <p:spPr>
          <a:xfrm>
            <a:off x="1384606" y="3496816"/>
            <a:ext cx="4555546" cy="1241731"/>
          </a:xfrm>
          <a:prstGeom prst="flowChartPunchedTape">
            <a:avLst/>
          </a:prstGeom>
          <a:ln w="28575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ВЗАИМОДЕЙСТВИЕ  С СОЦИУМОМ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0388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Работа  с  педагогами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268760"/>
            <a:ext cx="8229600" cy="4525963"/>
          </a:xfrm>
          <a:ln w="28575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indent="180340" algn="just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Годовой </a:t>
            </a:r>
            <a:r>
              <a:rPr lang="ru-RU" sz="28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план разработан с учётом данного проекта, актуальны следующие вопросы «Роль книги в сохранении и  укреплении  здоровья детей»; «Обогащение педагогического опыта методами и приёмами гендерного подхода к воспитанию детей через х/л</a:t>
            </a:r>
            <a:r>
              <a:rPr lang="ru-RU" sz="28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»;</a:t>
            </a:r>
          </a:p>
          <a:p>
            <a:pPr indent="180340" algn="just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Изучение новой технологии «Сказки на окошках».</a:t>
            </a:r>
            <a:endParaRPr lang="ru-RU" sz="28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1981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1143000"/>
          </a:xfrm>
        </p:spPr>
        <p:txBody>
          <a:bodyPr>
            <a:normAutofit fontScale="90000"/>
          </a:bodyPr>
          <a:lstStyle/>
          <a:p>
            <a:pPr algn="r"/>
            <a:r>
              <a:rPr lang="ru-RU" b="1" i="1" dirty="0" smtClean="0">
                <a:solidFill>
                  <a:schemeClr val="accent1"/>
                </a:solidFill>
              </a:rPr>
              <a:t>              </a:t>
            </a:r>
            <a:r>
              <a:rPr lang="ru-RU" sz="4000" b="1" i="1" dirty="0" smtClean="0">
                <a:solidFill>
                  <a:srgbClr val="FF0000"/>
                </a:solidFill>
              </a:rPr>
              <a:t>Совместная </a:t>
            </a:r>
            <a:br>
              <a:rPr lang="ru-RU" sz="4000" b="1" i="1" dirty="0" smtClean="0">
                <a:solidFill>
                  <a:srgbClr val="FF0000"/>
                </a:solidFill>
              </a:rPr>
            </a:br>
            <a:r>
              <a:rPr lang="ru-RU" sz="4000" b="1" i="1" dirty="0" smtClean="0">
                <a:solidFill>
                  <a:srgbClr val="FF0000"/>
                </a:solidFill>
              </a:rPr>
              <a:t>деятельность </a:t>
            </a:r>
            <a:br>
              <a:rPr lang="ru-RU" sz="4000" b="1" i="1" dirty="0" smtClean="0">
                <a:solidFill>
                  <a:srgbClr val="FF0000"/>
                </a:solidFill>
              </a:rPr>
            </a:br>
            <a:r>
              <a:rPr lang="ru-RU" sz="4000" b="1" i="1" dirty="0">
                <a:solidFill>
                  <a:srgbClr val="FF0000"/>
                </a:solidFill>
              </a:rPr>
              <a:t> </a:t>
            </a:r>
            <a:r>
              <a:rPr lang="ru-RU" sz="4000" b="1" i="1" dirty="0" smtClean="0">
                <a:solidFill>
                  <a:srgbClr val="FF0000"/>
                </a:solidFill>
              </a:rPr>
              <a:t>                       с детьми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  <p:pic>
        <p:nvPicPr>
          <p:cNvPr id="9218" name="Picture 2" descr="C:\Users\ADMIN\Desktop\С книгой в 21 век\фото\78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4579556" cy="180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6" name="Picture 2" descr="F:\potato_crafts_030-681x511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780928"/>
            <a:ext cx="4317886" cy="32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1970324848617973_3fe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3084" y="1844984"/>
            <a:ext cx="1912800" cy="288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102133244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284984"/>
            <a:ext cx="2343515" cy="3240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530905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Взаимодействие с родителями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1256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 indent="180340" algn="just">
              <a:lnSpc>
                <a:spcPct val="115000"/>
              </a:lnSpc>
              <a:spcAft>
                <a:spcPts val="1000"/>
              </a:spcAft>
            </a:pPr>
            <a:r>
              <a:rPr lang="ru-RU" sz="8000" b="1" dirty="0" smtClean="0">
                <a:latin typeface="Times New Roman"/>
                <a:ea typeface="Calibri"/>
                <a:cs typeface="Times New Roman"/>
              </a:rPr>
              <a:t>Оформление </a:t>
            </a:r>
            <a:r>
              <a:rPr lang="ru-RU" sz="8000" b="1" dirty="0">
                <a:latin typeface="Times New Roman"/>
                <a:ea typeface="Calibri"/>
                <a:cs typeface="Times New Roman"/>
              </a:rPr>
              <a:t>читательских абонементов для родителей с детьми</a:t>
            </a:r>
            <a:endParaRPr lang="ru-RU" sz="8000" b="1" dirty="0">
              <a:ea typeface="Calibri"/>
              <a:cs typeface="Times New Roman"/>
            </a:endParaRPr>
          </a:p>
          <a:p>
            <a:pPr indent="180340" algn="just">
              <a:lnSpc>
                <a:spcPct val="115000"/>
              </a:lnSpc>
              <a:spcAft>
                <a:spcPts val="1000"/>
              </a:spcAft>
            </a:pPr>
            <a:r>
              <a:rPr lang="ru-RU" sz="8000" b="1" dirty="0" smtClean="0">
                <a:latin typeface="Times New Roman"/>
                <a:ea typeface="Calibri"/>
                <a:cs typeface="Times New Roman"/>
              </a:rPr>
              <a:t>Родительское  </a:t>
            </a:r>
            <a:r>
              <a:rPr lang="ru-RU" sz="8000" b="1" dirty="0">
                <a:latin typeface="Times New Roman"/>
                <a:ea typeface="Calibri"/>
                <a:cs typeface="Times New Roman"/>
              </a:rPr>
              <a:t>собрание «Смолоду закалишься, на весь век сгодишься»(на сказках)</a:t>
            </a:r>
            <a:endParaRPr lang="ru-RU" sz="8000" b="1" dirty="0">
              <a:ea typeface="Calibri"/>
              <a:cs typeface="Times New Roman"/>
            </a:endParaRPr>
          </a:p>
          <a:p>
            <a:pPr indent="180340" algn="just">
              <a:lnSpc>
                <a:spcPct val="115000"/>
              </a:lnSpc>
              <a:spcAft>
                <a:spcPts val="1000"/>
              </a:spcAft>
            </a:pPr>
            <a:r>
              <a:rPr lang="ru-RU" sz="8000" b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8000" b="1" dirty="0">
                <a:latin typeface="Times New Roman"/>
                <a:ea typeface="Calibri"/>
                <a:cs typeface="Times New Roman"/>
              </a:rPr>
              <a:t>Семейный клуб «Книголюбы». Философские размышления «Сказка ложь, да в ней намёк»</a:t>
            </a:r>
            <a:endParaRPr lang="ru-RU" sz="8000" b="1" dirty="0">
              <a:ea typeface="Calibri"/>
              <a:cs typeface="Times New Roman"/>
            </a:endParaRPr>
          </a:p>
          <a:p>
            <a:pPr indent="180340" algn="just">
              <a:lnSpc>
                <a:spcPct val="115000"/>
              </a:lnSpc>
              <a:spcAft>
                <a:spcPts val="1000"/>
              </a:spcAft>
            </a:pPr>
            <a:r>
              <a:rPr lang="ru-RU" sz="8000" b="1" dirty="0" smtClean="0">
                <a:latin typeface="Times New Roman"/>
                <a:ea typeface="Calibri"/>
                <a:cs typeface="Times New Roman"/>
              </a:rPr>
              <a:t>  </a:t>
            </a:r>
            <a:r>
              <a:rPr lang="ru-RU" sz="8000" b="1" dirty="0">
                <a:latin typeface="Times New Roman"/>
                <a:ea typeface="Calibri"/>
                <a:cs typeface="Times New Roman"/>
              </a:rPr>
              <a:t>Конкурс «Папа, мама, бабушка и я- читающая семья», с подведением итогов по читательским абонементам «Самый читающий ребёнок»</a:t>
            </a:r>
            <a:endParaRPr lang="ru-RU" sz="8000" b="1" dirty="0">
              <a:ea typeface="Calibri"/>
              <a:cs typeface="Times New Roman"/>
            </a:endParaRPr>
          </a:p>
          <a:p>
            <a:pPr indent="180340" algn="just">
              <a:lnSpc>
                <a:spcPct val="115000"/>
              </a:lnSpc>
              <a:spcAft>
                <a:spcPts val="1000"/>
              </a:spcAft>
            </a:pPr>
            <a:r>
              <a:rPr lang="ru-RU" sz="8000" b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8000" b="1" dirty="0">
                <a:latin typeface="Times New Roman"/>
                <a:ea typeface="Calibri"/>
                <a:cs typeface="Times New Roman"/>
              </a:rPr>
              <a:t>Оформление фотовыставки в ДОУ «Книга - наш друг и учитель».</a:t>
            </a:r>
            <a:endParaRPr lang="ru-RU" sz="8000" b="1" dirty="0">
              <a:ea typeface="Calibri"/>
              <a:cs typeface="Times New Roman"/>
            </a:endParaRPr>
          </a:p>
          <a:p>
            <a:pPr indent="180340" algn="just">
              <a:lnSpc>
                <a:spcPct val="115000"/>
              </a:lnSpc>
              <a:spcAft>
                <a:spcPts val="1000"/>
              </a:spcAft>
            </a:pPr>
            <a:r>
              <a:rPr lang="ru-RU" sz="8000" b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8000" b="1" dirty="0">
                <a:latin typeface="Times New Roman"/>
                <a:ea typeface="Calibri"/>
                <a:cs typeface="Times New Roman"/>
              </a:rPr>
              <a:t>День Дублёра «Читаю детям»</a:t>
            </a:r>
            <a:endParaRPr lang="ru-RU" sz="8000" b="1" dirty="0">
              <a:ea typeface="Calibri"/>
              <a:cs typeface="Times New Roman"/>
            </a:endParaRPr>
          </a:p>
          <a:p>
            <a:pPr indent="180340" algn="just">
              <a:lnSpc>
                <a:spcPct val="115000"/>
              </a:lnSpc>
              <a:spcAft>
                <a:spcPts val="1000"/>
              </a:spcAft>
            </a:pPr>
            <a:r>
              <a:rPr lang="ru-RU" sz="8000" b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8000" b="1" dirty="0">
                <a:latin typeface="Times New Roman"/>
                <a:ea typeface="Calibri"/>
                <a:cs typeface="Times New Roman"/>
              </a:rPr>
              <a:t>Заседание семейного клуба «Зачем нужны книги  современным детям»</a:t>
            </a:r>
            <a:endParaRPr lang="ru-RU" sz="8000" b="1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8676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b="1" i="1" dirty="0" smtClean="0">
                <a:solidFill>
                  <a:srgbClr val="FF0000"/>
                </a:solidFill>
              </a:rPr>
              <a:t>Взаимодействие 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с социумом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10242" name="Picture 2" descr="C:\Users\ADMIN\Desktop\С книгой в 21 век\фото\Библионочь 10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3888432" cy="1800200"/>
          </a:xfrm>
          <a:prstGeom prst="rect">
            <a:avLst/>
          </a:prstGeom>
          <a:solidFill>
            <a:srgbClr val="FFFFFF">
              <a:shade val="85000"/>
            </a:srgbClr>
          </a:solidFill>
          <a:ln w="9525" cap="rnd"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2050" name="Picture 2" descr="F:\img0 (9)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44" y="3140968"/>
            <a:ext cx="4320000" cy="3240000"/>
          </a:xfrm>
          <a:prstGeom prst="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1" name="Picture 3" descr="C:\Users\ADMIN\Desktop\skachat-skype-portable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971328"/>
            <a:ext cx="4185145" cy="3240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28575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242017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</a:rPr>
              <a:t>Swot</a:t>
            </a:r>
            <a:r>
              <a:rPr lang="en-US" sz="2800" dirty="0" smtClean="0">
                <a:solidFill>
                  <a:srgbClr val="FF0000"/>
                </a:solidFill>
              </a:rPr>
              <a:t>- </a:t>
            </a:r>
            <a:r>
              <a:rPr lang="ru-RU" sz="2800" dirty="0" smtClean="0">
                <a:solidFill>
                  <a:srgbClr val="FF0000"/>
                </a:solidFill>
              </a:rPr>
              <a:t>анализ</a:t>
            </a:r>
            <a:endParaRPr lang="ru-RU" sz="2800" dirty="0">
              <a:solidFill>
                <a:srgbClr val="FF0000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7001473"/>
              </p:ext>
            </p:extLst>
          </p:nvPr>
        </p:nvGraphicFramePr>
        <p:xfrm>
          <a:off x="251517" y="908050"/>
          <a:ext cx="8784978" cy="71221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71"/>
                <a:gridCol w="3672407"/>
              </a:tblGrid>
              <a:tr h="37084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Внутренняя среда</a:t>
                      </a:r>
                    </a:p>
                  </a:txBody>
                  <a:tcPr marT="45725" marB="45725"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Сильные стороны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Слабые стороны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Нормативно- правовая база: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наличие лицензии на право ведения образовательной деятельности</a:t>
                      </a:r>
                      <a:endParaRPr kumimoji="0" lang="ru-RU" altLang="ru-RU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наличие Устава ДОУ</a:t>
                      </a:r>
                      <a:endParaRPr kumimoji="0" lang="ru-RU" altLang="ru-RU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положение о родительском комитете</a:t>
                      </a:r>
                      <a:endParaRPr kumimoji="0" lang="ru-RU" altLang="ru-RU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договор между МДОУ и родителями воспитанников</a:t>
                      </a:r>
                      <a:endPara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Педагогические кадры: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 высшее образование - 33%</a:t>
                      </a:r>
                      <a:endParaRPr kumimoji="0" lang="ru-RU" altLang="ru-RU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-средне-специальное – 60 %</a:t>
                      </a:r>
                      <a:endParaRPr kumimoji="0" lang="ru-RU" altLang="ru-RU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Высшую категорию – 43 %</a:t>
                      </a:r>
                      <a:endParaRPr kumimoji="0" lang="ru-RU" altLang="ru-RU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-Первую категорию-43 %</a:t>
                      </a:r>
                      <a:endParaRPr kumimoji="0" lang="ru-RU" altLang="ru-RU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- Соответствие 14 -%</a:t>
                      </a:r>
                      <a:endParaRPr kumimoji="0" lang="ru-RU" altLang="ru-RU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1.Инертность и профессиональное выгорание педагогов.</a:t>
                      </a:r>
                    </a:p>
                    <a:p>
                      <a:pPr marL="0" marR="0" lvl="0" indent="0" algn="just" defTabSz="44926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2. Привлечение молодых специалистов</a:t>
                      </a:r>
                      <a:endParaRPr kumimoji="0" lang="ru-RU" altLang="ru-RU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Курсы повышения </a:t>
                      </a:r>
                      <a:r>
                        <a:rPr kumimoji="0" lang="ru-RU" alt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квалификации </a:t>
                      </a:r>
                      <a:r>
                        <a:rPr kumimoji="0" lang="ru-RU" alt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по ФГОС-100%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проектной деятельности – 37%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Педагогическое</a:t>
                      </a: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просвещение родителей через различные формы работы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1.Низкая активность родителей.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2.Однообразие форм работы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1012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</a:rPr>
              <a:t>Swot</a:t>
            </a:r>
            <a:r>
              <a:rPr lang="en-US" sz="2800" dirty="0" smtClean="0">
                <a:solidFill>
                  <a:srgbClr val="FF0000"/>
                </a:solidFill>
              </a:rPr>
              <a:t>- </a:t>
            </a:r>
            <a:r>
              <a:rPr lang="ru-RU" sz="2800" dirty="0" smtClean="0">
                <a:solidFill>
                  <a:srgbClr val="FF0000"/>
                </a:solidFill>
              </a:rPr>
              <a:t>анализ</a:t>
            </a:r>
            <a:endParaRPr lang="ru-RU" sz="2800" dirty="0">
              <a:solidFill>
                <a:srgbClr val="FF0000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24209728"/>
              </p:ext>
            </p:extLst>
          </p:nvPr>
        </p:nvGraphicFramePr>
        <p:xfrm>
          <a:off x="251517" y="908050"/>
          <a:ext cx="8784978" cy="4353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71"/>
                <a:gridCol w="3672407"/>
              </a:tblGrid>
              <a:tr h="37084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Внутренняя среда</a:t>
                      </a:r>
                    </a:p>
                  </a:txBody>
                  <a:tcPr marT="45725" marB="45725"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Сильные стороны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Слабые стороны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Материально-техническая база:</a:t>
                      </a: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ru-RU" alt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Оборудованная территория ДОУ</a:t>
                      </a: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ru-RU" alt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Фонд произведений художественной литературы</a:t>
                      </a:r>
                      <a:endParaRPr kumimoji="0" lang="ru-RU" altLang="ru-RU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Отсутствие 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проектно- сметной документации на строительство многофункциональных зон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Внешняя среда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Возможности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Ограничения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</a:tr>
              <a:tr h="37084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1.Углубление связей с социумом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5F174A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1.Отсутствие интереса и желания родителей участвовать в работе ДОУ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844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\Desktop\nenashe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743" y="116632"/>
            <a:ext cx="3132348" cy="3240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20000"/>
                <a:lumOff val="8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Горизонтальный свиток 2"/>
          <p:cNvSpPr/>
          <p:nvPr/>
        </p:nvSpPr>
        <p:spPr>
          <a:xfrm>
            <a:off x="539552" y="2537520"/>
            <a:ext cx="8280920" cy="4320480"/>
          </a:xfrm>
          <a:prstGeom prst="horizont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solidFill>
                  <a:srgbClr val="111111"/>
                </a:solidFill>
                <a:latin typeface="Times New Roman"/>
                <a:ea typeface="Times New Roman"/>
              </a:rPr>
              <a:t>Если люди перестанут читать, они перестанут думать. За свою продолжительную историю общество не придумало механизма более совершенного, чем чтение, чтобы формировать сознание, духовный мир </a:t>
            </a:r>
            <a:r>
              <a:rPr lang="ru-RU" sz="2800" dirty="0" smtClean="0">
                <a:solidFill>
                  <a:srgbClr val="111111"/>
                </a:solidFill>
                <a:latin typeface="Times New Roman"/>
                <a:ea typeface="Times New Roman"/>
              </a:rPr>
              <a:t>человека.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solidFill>
                  <a:srgbClr val="111111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ru-RU" sz="2800" dirty="0" smtClean="0">
                <a:solidFill>
                  <a:srgbClr val="111111"/>
                </a:solidFill>
                <a:effectLst/>
                <a:latin typeface="Times New Roman"/>
                <a:ea typeface="Times New Roman"/>
              </a:rPr>
              <a:t>                                                      </a:t>
            </a:r>
            <a:endParaRPr lang="ru-RU" sz="2800" dirty="0">
              <a:effectLst/>
              <a:latin typeface="Times New Roman"/>
              <a:ea typeface="Times New Roman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sz="2400" b="1" i="1" dirty="0" smtClean="0">
                <a:solidFill>
                  <a:schemeClr val="tx2"/>
                </a:solidFill>
              </a:rPr>
              <a:t>                                                                 М.Ф. Ненашев, </a:t>
            </a:r>
            <a:br>
              <a:rPr lang="ru-RU" sz="2400" b="1" i="1" dirty="0" smtClean="0">
                <a:solidFill>
                  <a:schemeClr val="tx2"/>
                </a:solidFill>
              </a:rPr>
            </a:br>
            <a:r>
              <a:rPr lang="ru-RU" sz="2400" b="1" i="1" dirty="0" smtClean="0">
                <a:solidFill>
                  <a:schemeClr val="tx2"/>
                </a:solidFill>
              </a:rPr>
              <a:t>                                               президент государственного издательства </a:t>
            </a:r>
            <a:br>
              <a:rPr lang="ru-RU" sz="2400" b="1" i="1" dirty="0" smtClean="0">
                <a:solidFill>
                  <a:schemeClr val="tx2"/>
                </a:solidFill>
              </a:rPr>
            </a:br>
            <a:r>
              <a:rPr lang="ru-RU" sz="2400" b="1" i="1" dirty="0" smtClean="0">
                <a:solidFill>
                  <a:schemeClr val="tx2"/>
                </a:solidFill>
              </a:rPr>
              <a:t>                                             «Русская книга»</a:t>
            </a:r>
            <a:endParaRPr lang="ru-RU" sz="2400" b="1" i="1" dirty="0">
              <a:solidFill>
                <a:schemeClr val="tx2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0526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 idx="4294967295"/>
          </p:nvPr>
        </p:nvSpPr>
        <p:spPr>
          <a:xfrm>
            <a:off x="0" y="273050"/>
            <a:ext cx="5508104" cy="41910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Актуальность, проблема   </a:t>
            </a:r>
            <a:endParaRPr lang="ru-RU" sz="3600" dirty="0">
              <a:solidFill>
                <a:srgbClr val="FF0000"/>
              </a:solidFill>
            </a:endParaRPr>
          </a:p>
        </p:txBody>
      </p:sp>
      <p:graphicFrame>
        <p:nvGraphicFramePr>
          <p:cNvPr id="14" name="Объект 1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401350317"/>
              </p:ext>
            </p:extLst>
          </p:nvPr>
        </p:nvGraphicFramePr>
        <p:xfrm>
          <a:off x="179512" y="764704"/>
          <a:ext cx="4437342" cy="33276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6" name="Схема 15"/>
          <p:cNvGraphicFramePr/>
          <p:nvPr>
            <p:extLst>
              <p:ext uri="{D42A27DB-BD31-4B8C-83A1-F6EECF244321}">
                <p14:modId xmlns:p14="http://schemas.microsoft.com/office/powerpoint/2010/main" val="2326000815"/>
              </p:ext>
            </p:extLst>
          </p:nvPr>
        </p:nvGraphicFramePr>
        <p:xfrm>
          <a:off x="755576" y="4190132"/>
          <a:ext cx="7992888" cy="2556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607515137"/>
              </p:ext>
            </p:extLst>
          </p:nvPr>
        </p:nvGraphicFramePr>
        <p:xfrm>
          <a:off x="4283968" y="548680"/>
          <a:ext cx="4536504" cy="324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val="1333408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Graphic spid="14" grpId="0">
        <p:bldAsOne/>
      </p:bldGraphic>
      <p:bldGraphic spid="16" grpId="0">
        <p:bldAsOne/>
      </p:bldGraphic>
      <p:bldGraphic spid="2" grpId="0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\Desktop\knig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496949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89783" y="141277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1"/>
                </a:solidFill>
              </a:rPr>
              <a:t>С П А С И Б О    З А   В Н И М А Н И Е!</a:t>
            </a:r>
            <a:endParaRPr lang="ru-RU" b="1" i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999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Цель проекта</a:t>
            </a:r>
            <a:endParaRPr lang="ru-RU" b="1" i="1" dirty="0">
              <a:solidFill>
                <a:srgbClr val="FF0000"/>
              </a:solidFill>
            </a:endParaRPr>
          </a:p>
        </p:txBody>
      </p:sp>
      <p:graphicFrame>
        <p:nvGraphicFramePr>
          <p:cNvPr id="17" name="Объект 1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25164987"/>
              </p:ext>
            </p:extLst>
          </p:nvPr>
        </p:nvGraphicFramePr>
        <p:xfrm>
          <a:off x="467544" y="1268760"/>
          <a:ext cx="8280920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64478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Graphic spid="17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dirty="0" smtClean="0"/>
              <a:t>                          </a:t>
            </a:r>
            <a:r>
              <a:rPr lang="ru-RU" b="1" i="1" dirty="0" smtClean="0">
                <a:solidFill>
                  <a:srgbClr val="FF0000"/>
                </a:solidFill>
              </a:rPr>
              <a:t>З А Д А Ч И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76672"/>
            <a:ext cx="3048000" cy="20360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3275856" y="1124744"/>
            <a:ext cx="4968552" cy="1296144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Повысить эффективность работы по приобщению дошкольников к миру книг; создание предпосылок для развития функционального чтения.</a:t>
            </a:r>
            <a:endParaRPr lang="ru-RU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665" y="2636912"/>
            <a:ext cx="3075141" cy="2037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654" y="4805035"/>
            <a:ext cx="3037161" cy="20367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Прямоугольник с двумя скругленными соседними углами 2"/>
          <p:cNvSpPr/>
          <p:nvPr/>
        </p:nvSpPr>
        <p:spPr>
          <a:xfrm>
            <a:off x="3419872" y="2996952"/>
            <a:ext cx="4968552" cy="1224136"/>
          </a:xfrm>
          <a:prstGeom prst="round2Same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Сформировать педагогическую культуру родителей по проблеме приобщения дошкольников к чтению книг</a:t>
            </a:r>
            <a:endParaRPr lang="ru-RU" dirty="0"/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3419872" y="5013176"/>
            <a:ext cx="5112568" cy="1224136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Воспитывать уважительное отношение  к книге, как  культурному наследию человечества, как результату труда людей, способствовать зарождению  традиций семейного чтения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8817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У Ч А С Т Н И К И</a:t>
            </a:r>
            <a:endParaRPr lang="ru-RU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68760"/>
            <a:ext cx="3359150" cy="26336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108232"/>
            <a:ext cx="2713037" cy="207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1813" y="4725144"/>
            <a:ext cx="2646363" cy="190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181507"/>
            <a:ext cx="2444750" cy="1109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717032"/>
            <a:ext cx="2212975" cy="11096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5438200"/>
            <a:ext cx="2212975" cy="1109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8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8574">
            <a:off x="4206417" y="3046415"/>
            <a:ext cx="771326" cy="1296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858704">
            <a:off x="5023599" y="3172132"/>
            <a:ext cx="1358900" cy="151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7297">
            <a:off x="4299026" y="3682851"/>
            <a:ext cx="1358900" cy="151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4490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Ожидаемый  результат</a:t>
            </a:r>
            <a:endParaRPr lang="ru-RU" b="1" i="1" dirty="0">
              <a:solidFill>
                <a:srgbClr val="FF0000"/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4000153251"/>
              </p:ext>
            </p:extLst>
          </p:nvPr>
        </p:nvGraphicFramePr>
        <p:xfrm>
          <a:off x="683568" y="908720"/>
          <a:ext cx="8136904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79536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ADMIN\Desktop\С книгой в 21 век\фото\original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437112"/>
            <a:ext cx="2770341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Методические  продукты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996912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sz="3100" dirty="0" smtClean="0"/>
              <a:t>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 проект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книгой в 21 век»;</a:t>
            </a:r>
          </a:p>
          <a:p>
            <a:pPr algn="just"/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Изучена и внедрена технология «Сказки на окошках»;</a:t>
            </a:r>
          </a:p>
          <a:p>
            <a:pPr indent="270510" algn="just">
              <a:lnSpc>
                <a:spcPct val="115000"/>
              </a:lnSpc>
              <a:spcAft>
                <a:spcPts val="0"/>
              </a:spcAft>
            </a:pPr>
            <a:r>
              <a:rPr lang="ru-RU" sz="31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Разработан перспективный план взаимодействия с </a:t>
            </a:r>
            <a:r>
              <a:rPr lang="ru-RU" sz="31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родителями, социумом, с педагогами </a:t>
            </a:r>
            <a:r>
              <a:rPr lang="ru-RU" sz="31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 воспитанию грамотного читателя;</a:t>
            </a:r>
            <a:endParaRPr lang="ru-RU" sz="31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indent="270510" algn="just">
              <a:lnSpc>
                <a:spcPct val="115000"/>
              </a:lnSpc>
              <a:spcAft>
                <a:spcPts val="0"/>
              </a:spcAft>
            </a:pPr>
            <a:r>
              <a:rPr lang="ru-RU" sz="31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Разработан </a:t>
            </a:r>
            <a:r>
              <a:rPr lang="ru-RU" sz="31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перспективный план работы с детьми в </a:t>
            </a:r>
            <a:r>
              <a:rPr lang="ru-RU" sz="31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образовательной </a:t>
            </a:r>
            <a:r>
              <a:rPr lang="ru-RU" sz="31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деятельности и режимных моментах по приобщению детей к художественной </a:t>
            </a:r>
            <a:r>
              <a:rPr lang="ru-RU" sz="31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            </a:t>
            </a:r>
            <a:br>
              <a:rPr lang="ru-RU" sz="31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                      литературе;</a:t>
            </a:r>
          </a:p>
          <a:p>
            <a:pPr indent="270510" algn="just">
              <a:lnSpc>
                <a:spcPct val="115000"/>
              </a:lnSpc>
              <a:spcAft>
                <a:spcPts val="0"/>
              </a:spcAft>
            </a:pPr>
            <a:r>
              <a:rPr lang="ru-RU" sz="31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                </a:t>
            </a:r>
            <a:r>
              <a:rPr lang="ru-RU" sz="31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Обобщен опыт семейного воспитания по </a:t>
            </a:r>
            <a:r>
              <a:rPr lang="ru-RU" sz="31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</a:t>
            </a:r>
            <a:br>
              <a:rPr lang="ru-RU" sz="31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                   приобщению </a:t>
            </a:r>
            <a:r>
              <a:rPr lang="ru-RU" sz="31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детей к художественной </a:t>
            </a:r>
            <a:r>
              <a:rPr lang="ru-RU" sz="31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br>
              <a:rPr lang="ru-RU" sz="31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                   литературе</a:t>
            </a:r>
            <a:r>
              <a:rPr lang="ru-RU" sz="31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</a:p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9770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С книгой в 21 век\фото\original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37112"/>
            <a:ext cx="2770341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Информационно – практические продукты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 </a:t>
            </a:r>
            <a:r>
              <a:rPr lang="ru-RU" dirty="0"/>
              <a:t>Создан </a:t>
            </a:r>
            <a:r>
              <a:rPr lang="ru-RU" dirty="0" smtClean="0"/>
              <a:t>видеоролик: </a:t>
            </a:r>
            <a:r>
              <a:rPr lang="ru-RU" dirty="0"/>
              <a:t>«Ребенок. Книга. Читатель</a:t>
            </a:r>
            <a:r>
              <a:rPr lang="ru-RU" dirty="0" smtClean="0"/>
              <a:t>». </a:t>
            </a:r>
          </a:p>
          <a:p>
            <a:r>
              <a:rPr lang="ru-RU" dirty="0" smtClean="0"/>
              <a:t>Размещение </a:t>
            </a:r>
            <a:r>
              <a:rPr lang="ru-RU" dirty="0"/>
              <a:t>информации (фотоматериалы, видеоматериалы, отчеты) на Сайте детского сада в сети Интернет;</a:t>
            </a:r>
          </a:p>
          <a:p>
            <a:r>
              <a:rPr lang="ru-RU" dirty="0"/>
              <a:t> </a:t>
            </a:r>
            <a:r>
              <a:rPr lang="ru-RU" dirty="0" smtClean="0"/>
              <a:t>                        </a:t>
            </a:r>
            <a:r>
              <a:rPr lang="ru-RU" dirty="0"/>
              <a:t>Творческий отчет о внедрении </a:t>
            </a:r>
            <a:r>
              <a:rPr lang="ru-RU" dirty="0" smtClean="0"/>
              <a:t>                        </a:t>
            </a:r>
            <a:br>
              <a:rPr lang="ru-RU" dirty="0" smtClean="0"/>
            </a:br>
            <a:r>
              <a:rPr lang="ru-RU" dirty="0" smtClean="0"/>
              <a:t>                       проекта «С книгой в 21 век»               </a:t>
            </a:r>
            <a:br>
              <a:rPr lang="ru-RU" dirty="0" smtClean="0"/>
            </a:br>
            <a:r>
              <a:rPr lang="ru-RU" dirty="0" smtClean="0"/>
              <a:t>                        через СМИ, интернет – </a:t>
            </a:r>
            <a:br>
              <a:rPr lang="ru-RU" dirty="0" smtClean="0"/>
            </a:br>
            <a:r>
              <a:rPr lang="ru-RU" dirty="0" smtClean="0"/>
              <a:t>                        педсовет с коллегами </a:t>
            </a:r>
            <a:br>
              <a:rPr lang="ru-RU" dirty="0" smtClean="0"/>
            </a:br>
            <a:r>
              <a:rPr lang="ru-RU" dirty="0" smtClean="0"/>
              <a:t>                        Приморского края.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4299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Предметно – развивающий продукт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96752"/>
            <a:ext cx="3240000" cy="3240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212976"/>
            <a:ext cx="3932427" cy="3600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Прямоугольник с двумя вырезанными противолежащими углами 11"/>
          <p:cNvSpPr/>
          <p:nvPr/>
        </p:nvSpPr>
        <p:spPr>
          <a:xfrm>
            <a:off x="3851920" y="1484784"/>
            <a:ext cx="4752528" cy="1296144"/>
          </a:xfrm>
          <a:prstGeom prst="snip2Diag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11111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Многофункциональные  </a:t>
            </a:r>
            <a:r>
              <a:rPr lang="ru-RU" sz="2400" dirty="0">
                <a:solidFill>
                  <a:srgbClr val="11111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зоны чтения книг </a:t>
            </a:r>
            <a:r>
              <a:rPr lang="ru-RU" sz="2400" dirty="0" smtClean="0">
                <a:solidFill>
                  <a:srgbClr val="11111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 </a:t>
            </a:r>
            <a:r>
              <a:rPr lang="ru-RU" sz="2400" dirty="0">
                <a:solidFill>
                  <a:srgbClr val="11111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базе ДОУ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323528" y="5085184"/>
            <a:ext cx="4392488" cy="1008112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11111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Художественно </a:t>
            </a:r>
            <a:r>
              <a:rPr lang="ru-RU" sz="2400" dirty="0">
                <a:solidFill>
                  <a:srgbClr val="11111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– театральная  площадка на территории ДОУ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896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animBg="1"/>
      <p:bldP spid="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450</TotalTime>
  <Words>659</Words>
  <Application>Microsoft Office PowerPoint</Application>
  <PresentationFormat>Экран (4:3)</PresentationFormat>
  <Paragraphs>97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Муниципальное дошкольное образовательное бюджетное учреждение «Детский сад общеразвивающего вида №14 «Солнышко»  ПРОЕКТ  «С КНИГОЙ В ХХI  ВЕК»                                                                                   2019г.</vt:lpstr>
      <vt:lpstr>Актуальность, проблема   </vt:lpstr>
      <vt:lpstr>Цель проекта</vt:lpstr>
      <vt:lpstr>                          З А Д А Ч И</vt:lpstr>
      <vt:lpstr>У Ч А С Т Н И К И</vt:lpstr>
      <vt:lpstr>Ожидаемый  результат</vt:lpstr>
      <vt:lpstr>Методические  продукты</vt:lpstr>
      <vt:lpstr>Информационно – практические продукты</vt:lpstr>
      <vt:lpstr>Предметно – развивающий продукт</vt:lpstr>
      <vt:lpstr>Социальный эффект- родители</vt:lpstr>
      <vt:lpstr>Социальный эффект- воспитанники</vt:lpstr>
      <vt:lpstr>Н А П Р А В Л Е Н И Я</vt:lpstr>
      <vt:lpstr>Работа  с  педагогами</vt:lpstr>
      <vt:lpstr>              Совместная  деятельность                          с детьми</vt:lpstr>
      <vt:lpstr>Взаимодействие с родителями</vt:lpstr>
      <vt:lpstr>Взаимодействие  с социумом</vt:lpstr>
      <vt:lpstr>Swot- анализ</vt:lpstr>
      <vt:lpstr>Swot- анализ</vt:lpstr>
      <vt:lpstr>                                                                 М.Ф. Ненашев,                                                 президент государственного издательства                                               «Русская книга»</vt:lpstr>
      <vt:lpstr>С П А С И Б О    З А   В Н И М А Н И Е!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дошкольное образовательное бюджетное учреждение «Детский сад общеразвивающего вида №14 «Солнышко»  ПРОЕКТ «С КНИГОЙ В ХХ</dc:title>
  <dc:creator>ADMIN</dc:creator>
  <cp:lastModifiedBy>ADMIN</cp:lastModifiedBy>
  <cp:revision>67</cp:revision>
  <dcterms:created xsi:type="dcterms:W3CDTF">2018-08-22T04:35:42Z</dcterms:created>
  <dcterms:modified xsi:type="dcterms:W3CDTF">2020-09-29T01:30:08Z</dcterms:modified>
</cp:coreProperties>
</file>