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5"/>
  </p:notesMasterIdLst>
  <p:sldIdLst>
    <p:sldId id="275" r:id="rId3"/>
    <p:sldId id="264" r:id="rId4"/>
    <p:sldId id="274" r:id="rId5"/>
    <p:sldId id="284" r:id="rId6"/>
    <p:sldId id="278" r:id="rId7"/>
    <p:sldId id="276" r:id="rId8"/>
    <p:sldId id="286" r:id="rId9"/>
    <p:sldId id="256" r:id="rId10"/>
    <p:sldId id="265" r:id="rId11"/>
    <p:sldId id="266" r:id="rId12"/>
    <p:sldId id="257" r:id="rId13"/>
    <p:sldId id="258" r:id="rId14"/>
    <p:sldId id="259" r:id="rId15"/>
    <p:sldId id="280" r:id="rId16"/>
    <p:sldId id="267" r:id="rId17"/>
    <p:sldId id="268" r:id="rId18"/>
    <p:sldId id="260" r:id="rId19"/>
    <p:sldId id="261" r:id="rId20"/>
    <p:sldId id="270" r:id="rId21"/>
    <p:sldId id="269" r:id="rId22"/>
    <p:sldId id="281" r:id="rId23"/>
    <p:sldId id="27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7" autoAdjust="0"/>
    <p:restoredTop sz="94660"/>
  </p:normalViewPr>
  <p:slideViewPr>
    <p:cSldViewPr snapToGrid="0">
      <p:cViewPr varScale="1">
        <p:scale>
          <a:sx n="83" d="100"/>
          <a:sy n="83" d="100"/>
        </p:scale>
        <p:origin x="590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133ED3-FD5E-413D-9B46-4E80B92D01A2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354AD-4B9D-4522-8DC8-9E5A364653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661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354AD-4B9D-4522-8DC8-9E5A36465343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000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349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330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114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946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235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031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389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192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561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599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0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40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94E7650-92B4-4ED6-9ABE-7921D354FF2B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BF4CBF-1299-4E38-8918-BCE5C7343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627" y="365125"/>
            <a:ext cx="12053132" cy="65900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ln w="0"/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ХVI ВСЕРОССИЙСКИЙ КОНКУРС </a:t>
            </a:r>
            <a:r>
              <a:rPr lang="ru-RU" sz="2000" dirty="0" smtClean="0">
                <a:ln w="0"/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ПРОФЕССИОНАЛЬНОГО МАСТЕРСТВА ПЕДАГОГОВ</a:t>
            </a:r>
            <a:br>
              <a:rPr lang="ru-RU" sz="2000" dirty="0" smtClean="0">
                <a:ln w="0"/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n w="0"/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n w="0"/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«МОЙ ЛУЧШИЙ УРОК»</a:t>
            </a:r>
            <a:endParaRPr lang="ru-RU" sz="2000" dirty="0">
              <a:ln w="0"/>
              <a:solidFill>
                <a:schemeClr val="tx1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627" y="1468612"/>
            <a:ext cx="44037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err="1" smtClean="0"/>
              <a:t>Показанова</a:t>
            </a:r>
            <a:r>
              <a:rPr lang="ru-RU" sz="2000" b="1" dirty="0" smtClean="0"/>
              <a:t> Ольга Александровна</a:t>
            </a:r>
            <a:endParaRPr lang="ru-RU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881" y="2115836"/>
            <a:ext cx="2341263" cy="3517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5952" y="5788152"/>
            <a:ext cx="32031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Учитель русского языка</a:t>
            </a:r>
          </a:p>
          <a:p>
            <a:pPr algn="ctr"/>
            <a:r>
              <a:rPr lang="ru-RU" sz="2000" b="1" dirty="0" smtClean="0"/>
              <a:t> и литературы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067376" y="1468612"/>
            <a:ext cx="50513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Севостьянова Анастасия Вячеславовна</a:t>
            </a:r>
            <a:endParaRPr lang="ru-RU" sz="2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7890" y="2115836"/>
            <a:ext cx="2342070" cy="3517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40016" y="5797296"/>
            <a:ext cx="2217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Учитель музыки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29584" y="2115836"/>
            <a:ext cx="5157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2D2F32"/>
                </a:solidFill>
                <a:latin typeface="Times New Roman" pitchFamily="18" charset="0"/>
                <a:cs typeface="Times New Roman" pitchFamily="18" charset="0"/>
              </a:rPr>
              <a:t>Муниципальное казённое общеобразовательное учреждение Куйбышевского </a:t>
            </a:r>
            <a:r>
              <a:rPr lang="ru-RU" sz="1600" smtClean="0">
                <a:solidFill>
                  <a:srgbClr val="2D2F32"/>
                </a:solidFill>
                <a:latin typeface="Times New Roman" pitchFamily="18" charset="0"/>
                <a:cs typeface="Times New Roman" pitchFamily="18" charset="0"/>
              </a:rPr>
              <a:t>района </a:t>
            </a:r>
          </a:p>
          <a:p>
            <a:pPr algn="ctr"/>
            <a:r>
              <a:rPr lang="ru-RU" sz="1600" smtClean="0">
                <a:solidFill>
                  <a:srgbClr val="2D2F32"/>
                </a:solidFill>
                <a:latin typeface="Times New Roman" pitchFamily="18" charset="0"/>
                <a:cs typeface="Times New Roman" pitchFamily="18" charset="0"/>
              </a:rPr>
              <a:t>Новосибирской области</a:t>
            </a:r>
            <a:endParaRPr lang="ru-RU" sz="1600" dirty="0" smtClean="0">
              <a:solidFill>
                <a:srgbClr val="2D2F3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2D2F3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2D2F32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600" dirty="0" err="1">
                <a:solidFill>
                  <a:srgbClr val="2D2F32"/>
                </a:solidFill>
                <a:latin typeface="Times New Roman" pitchFamily="18" charset="0"/>
                <a:cs typeface="Times New Roman" pitchFamily="18" charset="0"/>
              </a:rPr>
              <a:t>Абрамовская</a:t>
            </a:r>
            <a:r>
              <a:rPr lang="ru-RU" sz="1600" dirty="0">
                <a:solidFill>
                  <a:srgbClr val="2D2F32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школа"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830" y="3246120"/>
            <a:ext cx="3510724" cy="2387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288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1664" y="274321"/>
            <a:ext cx="10719816" cy="170897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	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Задание «Составьте пары и соответствия» 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 этом задании каждое музыкальное произведение (в виде картинки или аудиозаписи) должно найти своего литературного автора.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Правильно найденные соответствия будут исчезать, после чего появится окошко «ОК», и вы переходите по стрелке в левом верхнем углу к следующему заданию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246" t="-553" r="86921"/>
          <a:stretch/>
        </p:blipFill>
        <p:spPr>
          <a:xfrm>
            <a:off x="0" y="0"/>
            <a:ext cx="1048512" cy="6847294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120" y="1741549"/>
            <a:ext cx="8783356" cy="4367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383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7384" y="155448"/>
            <a:ext cx="10783824" cy="180136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	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Задание «Классификация»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Здесь необходимо распределить по группам фамилии классиков. Каждый элемент нужно отправить в соответствующее поле. Чтобы проверить задание, необходимо нажать на галочку в нижнем правом углу. Правильные ответы окрасятся в зеленый цвет, а неправильные - загорятся красным. После чего появится окошко «ОК», и вы переходите по стрелке в левом верхнем углу к следующему заданию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599"/>
            <a:ext cx="1048603" cy="6846401"/>
          </a:xfrm>
          <a:prstGeom prst="rect">
            <a:avLst/>
          </a:prstGeom>
        </p:spPr>
      </p:pic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958" y="2002536"/>
            <a:ext cx="8900002" cy="4129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578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7008" y="182880"/>
            <a:ext cx="10543032" cy="186537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	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Задание «Хронологическая линейка» 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 этом задании, расставьте в хронологическом порядке портреты композиторов и писателей по годам их жизни. При помощи галочки в нижнем правом углу вы можете проверить правильность ответа. Если рамка портрета окрашена в зеленый цвет, ответ правильный, в красный-нет. После чего появится окошко «ОК», и вы переходите по стрелке в левом верхнем углу к следующему заданию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48603" cy="6846401"/>
          </a:xfrm>
          <a:prstGeom prst="rect">
            <a:avLst/>
          </a:prstGeom>
        </p:spPr>
      </p:pic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552" y="2063942"/>
            <a:ext cx="8933688" cy="4004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2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2540" y="155448"/>
            <a:ext cx="10689336" cy="137160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	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Задание «Найди пару» 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 этом задании надо соотнести музыкальное произведение и художественное, в котором оно звучит. Правильные соответствия будут исчезать, а не правильные окрасятся в красный цвет. Переходим к следующему заданию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664" y="11599"/>
            <a:ext cx="1048603" cy="6846401"/>
          </a:xfrm>
          <a:prstGeom prst="rect">
            <a:avLst/>
          </a:prstGeom>
        </p:spPr>
      </p:pic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680" y="1626914"/>
            <a:ext cx="9171432" cy="4292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421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 для глаз «Бабочка»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88655" y="1682288"/>
            <a:ext cx="9902519" cy="2673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Спал цветок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(закрыть глаза, расслабиться, помассировать веки)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-И вдруг проснулся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(поморгать глазами)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-Больше спать не захотел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(руки поднять вверх, вдох, посмотреть на руки)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-Встрепенулся, потянулся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(руки согнуты в стороны, выдох)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-Взвился вверх и улетел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(потрясти кистями, посмотреть вправо-влево).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018" y="4620490"/>
            <a:ext cx="45720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18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432" y="210312"/>
            <a:ext cx="10826496" cy="1142999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Задание-игра «Парочки»</a:t>
            </a:r>
            <a:br>
              <a:rPr lang="ru-RU" sz="2000" b="1" dirty="0" smtClean="0"/>
            </a:br>
            <a:r>
              <a:rPr lang="ru-RU" sz="2000" b="1" dirty="0" smtClean="0"/>
              <a:t> Это задание рассчитано на зрительную память. Нажимая на окошко, будут открываться произведения и авторы, нужно составить пару. Верно составленные пары меняют цвет и остаются на экране, остальные переворачиваются обратно. Выполнив задание, переходим к следующему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599"/>
            <a:ext cx="1048603" cy="6846401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968" y="1470275"/>
            <a:ext cx="9061704" cy="4436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813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599"/>
            <a:ext cx="1048603" cy="68464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53312" y="219456"/>
            <a:ext cx="1026993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	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Задание «Викторина с выбором правильного ответа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Здесь надо выполнить предложенные задания. Ассоциации, связанные с классиком. Чтобы начать задание, нужно нажать на стрелку в нижнем правом углу. Затем выбрать автора по ассоциации галочкой, правильный ответ окрасится в зеленый цвет и вам улыбнется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смайлик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180" y="1777520"/>
            <a:ext cx="8713772" cy="4245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878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728" y="201169"/>
            <a:ext cx="10625328" cy="118872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	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Задание «Ввод текста»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Прочитать определение и записать его в поле для ответа. Слово должно быть в начальной форме, с маленькой буквы. Правильные определения окрасятся в зеленый цвет, неправильные-в красный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48603" cy="6846401"/>
          </a:xfrm>
          <a:prstGeom prst="rect">
            <a:avLst/>
          </a:prstGeom>
        </p:spPr>
      </p:pic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703" y="1394177"/>
            <a:ext cx="8790559" cy="4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049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4" y="292609"/>
            <a:ext cx="10625328" cy="9601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 «Кроссворд»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Реши кроссворд по пройденному материалу и ты найдешь слово,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которому посвящен наш урок-игра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048603" cy="6846401"/>
          </a:xfrm>
          <a:prstGeom prst="rect">
            <a:avLst/>
          </a:prstGeom>
        </p:spPr>
      </p:pic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808" y="1362456"/>
            <a:ext cx="9244584" cy="4407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131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48603" cy="684640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527" y="1574480"/>
            <a:ext cx="5106924" cy="3933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50547" y="3079697"/>
            <a:ext cx="44038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</a:t>
            </a:r>
            <a:endParaRPr lang="ru-RU" sz="5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96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1494" y="-49070"/>
            <a:ext cx="12364312" cy="6984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345" y="2414015"/>
            <a:ext cx="9143999" cy="3010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017" y="612648"/>
            <a:ext cx="9802368" cy="2002536"/>
          </a:xfrm>
        </p:spPr>
        <p:txBody>
          <a:bodyPr>
            <a:normAutofit fontScale="90000"/>
          </a:bodyPr>
          <a:lstStyle/>
          <a:p>
            <a:pPr algn="ctr" fontAlgn="base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Открытый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интегрированный урок-игра по литературе  </a:t>
            </a:r>
            <a:b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«Связь двух видов искусств»</a:t>
            </a:r>
            <a:b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endParaRPr lang="ru-RU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61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7968" y="365125"/>
            <a:ext cx="10085832" cy="85407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r>
              <a:rPr lang="ru-RU" sz="2000" b="1" dirty="0" smtClean="0"/>
              <a:t> (ФОТО)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599"/>
            <a:ext cx="1048603" cy="68464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47272" y="1219200"/>
            <a:ext cx="8761566" cy="3434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–На берегу </a:t>
            </a:r>
            <a:r>
              <a:rPr lang="ru-RU" sz="2400" i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отбивается </a:t>
            </a:r>
            <a:r>
              <a:rPr lang="ru-RU" sz="2400" i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ритмический </a:t>
            </a:r>
            <a:r>
              <a:rPr lang="ru-RU" sz="2400" i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рисунок, </a:t>
            </a:r>
            <a:r>
              <a:rPr lang="ru-RU" sz="2400" i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хлопая в ладоши)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–Большой реки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–Пчела ужалила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-Медведя прямо в нос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–Ой, ой, ой, ой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–Вскричал медведь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–Сел на пчелу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–И начал 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петь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065" y="2139278"/>
            <a:ext cx="6116317" cy="350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9724" y="471054"/>
            <a:ext cx="59112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Закрепление пройденного материала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Оценивани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</a:p>
          <a:p>
            <a:pPr marL="8001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Подведение итогов </a:t>
            </a:r>
          </a:p>
          <a:p>
            <a:pPr marL="8001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Домашнее задание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599"/>
            <a:ext cx="1048603" cy="68464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24990" r="12276" b="15679"/>
          <a:stretch/>
        </p:blipFill>
        <p:spPr>
          <a:xfrm>
            <a:off x="6160655" y="1513950"/>
            <a:ext cx="5698835" cy="51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09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6618" y="117620"/>
            <a:ext cx="10972800" cy="114300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ефлексия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58203" y="1136073"/>
            <a:ext cx="3640227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узнал…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интересно…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трудно…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выполнял задания…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понял, что…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я могу…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почувствовал, что…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приобрел…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научился…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получилось 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смог…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попробую…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 удивило…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дал мне для жизни…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захотелось…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599"/>
            <a:ext cx="1048603" cy="68464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345" y="1136073"/>
            <a:ext cx="4184073" cy="541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8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48603" cy="68464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67844" y="0"/>
            <a:ext cx="10073463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Цель: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Формировать учебно-познавательные навыки для более углубленного изучения литературы через сопоставление двух видов искусств, умение устанавливать причинно-следственные связи между двумя предметами и воспитание духовно-нравственных качеств.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Задачи: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2000" b="1" u="sng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образовательные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Актуализировать знания ранее изученного материала.</a:t>
            </a:r>
            <a:endParaRPr lang="ru-RU" sz="20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Формировать </a:t>
            </a: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умения, сопоставлять литературные произведения с музыкальными</a:t>
            </a: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</a:t>
            </a:r>
            <a:r>
              <a:rPr lang="ru-RU" sz="2000" b="1" u="sng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</a:t>
            </a:r>
            <a:r>
              <a:rPr lang="ru-RU" sz="2000" b="1" u="sng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азвивающие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Формировать </a:t>
            </a: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читательский интерес обучающихся на уроке литературы через слияния слова и музыки.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Формировать образное мышление через интеграцию двух </a:t>
            </a: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предметов.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8034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воспитательные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Формировать эстетический вкус, посредствам изучения музыкального и художественного произведения через групповую и индивидуальную работу.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Формировать </a:t>
            </a: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духовно-нравственные ценности на основе изученных произведений.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Воспитывать чувство </a:t>
            </a: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национальной гордости при изучении русского языка и литературы</a:t>
            </a: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8581" y="0"/>
            <a:ext cx="10552821" cy="1357745"/>
          </a:xfrm>
        </p:spPr>
        <p:txBody>
          <a:bodyPr>
            <a:normAutofit fontScale="90000"/>
          </a:bodyPr>
          <a:lstStyle/>
          <a:p>
            <a:pPr marL="630555">
              <a:spcAft>
                <a:spcPts val="0"/>
              </a:spcAft>
            </a:pPr>
            <a:r>
              <a:rPr lang="ru-RU" b="1" u="sng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u="sng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b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универсальных учебных 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68580" y="1357745"/>
            <a:ext cx="8709893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u="sng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личностные: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Умение формировать художественный вкус и способность к эстетической оценке произведений 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устойчивый познавательный 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готовность к самообразованию, самовоспитанию, самовыражению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u="sng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регулятивные: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Устанавливать причинно-следственных 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связей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пределять 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деятельности на уроке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ысказывать 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 предположение на основе работы с материалом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ценивать 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учебные действия в соответствии с поставленной 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задачей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u="sng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познавательные: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Поиск и обработка информации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Структурирование знаний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u="sng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коммуникативные: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работать в группе, умение слушать и вступать в диалог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с достаточной полнотой и точностью выражать свои мысли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договариваться и приходить к общему мнению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48603" cy="68464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7673" y="3007980"/>
            <a:ext cx="3163729" cy="352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0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164" y="341745"/>
            <a:ext cx="4082472" cy="74338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работы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13164" y="1191858"/>
            <a:ext cx="5929315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Словесный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Наглядный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проблемного обучения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развития критического мышления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самоконтроля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48603" cy="68464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7821" y="4664363"/>
            <a:ext cx="2834176" cy="20250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59418" y="341745"/>
            <a:ext cx="51723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технологии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28490" y="1665184"/>
            <a:ext cx="4863510" cy="334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Здоровьесберегающая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Информационно-коммуникативная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Личностно-ориентированная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Критического мышления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38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урока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0420" y="1858880"/>
            <a:ext cx="7082388" cy="4191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момент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работе на основном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этапе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Целеполагание, постановка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темы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с использованием полученных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изученного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урока. Рефлексия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48603" cy="68464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1837" y="4147127"/>
            <a:ext cx="4100163" cy="269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5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4910" y="133786"/>
            <a:ext cx="4765963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бальзам от боли и тоски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души человека 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многолика, в ней особенно мне близки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и литература.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из них мне более дорого?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 дать ответа.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будь одного или другого,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Душевного бы лишилась света.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Музыка...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много смысла в этом для меня.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счастливый миг и в час печальный,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Баха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исполняю я,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Растворяясь в прелюдии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хоральной.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 не перейти на страницы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 другой, в захватывающий миг?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Прекрасно мысли на бумаге изложить,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героя, как свои пережить.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знаю, что когда пройдут года,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также будет значима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верной Вам останусь навсегда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и литература!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82182" y="6400800"/>
            <a:ext cx="1674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С.М.Васильева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-683" r="50947"/>
          <a:stretch/>
        </p:blipFill>
        <p:spPr>
          <a:xfrm>
            <a:off x="7242279" y="117693"/>
            <a:ext cx="4135951" cy="61264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048603" cy="684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40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/>
          <a:srcRect l="2022" t="-551"/>
          <a:stretch/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672" y="109729"/>
            <a:ext cx="10214680" cy="125272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Вступление к игре</a:t>
            </a:r>
            <a:b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Знакомство с темой квест-игры, количеством заданий и правилами</a:t>
            </a:r>
            <a:b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Выбор задания обучающимися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784" y="1380745"/>
            <a:ext cx="10173217" cy="489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32067" y="1707964"/>
            <a:ext cx="9870711" cy="258532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Здравствуйте, перед вами онлайн квест игра «Связь двух видов искусств». Вы погрузитесь в мир музыки и художественной литературы.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вам нужно пройти 8 туров с заданиями. Правильные ответы окрасятся в зеленый цвет, а не правильные в красный. Игра поможет вам найти связь между литературными и музыкальными жанрами.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120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2282" t="-13" b="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133" y="164592"/>
            <a:ext cx="10483659" cy="591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243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14721</TotalTime>
  <Words>659</Words>
  <Application>Microsoft Office PowerPoint</Application>
  <PresentationFormat>Широкоэкранный</PresentationFormat>
  <Paragraphs>138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Arial</vt:lpstr>
      <vt:lpstr>Arial Black</vt:lpstr>
      <vt:lpstr>Calibri</vt:lpstr>
      <vt:lpstr>Georgia</vt:lpstr>
      <vt:lpstr>Symbol</vt:lpstr>
      <vt:lpstr>Times New Roman</vt:lpstr>
      <vt:lpstr>Trebuchet MS</vt:lpstr>
      <vt:lpstr>Wingdings</vt:lpstr>
      <vt:lpstr>Тема Office</vt:lpstr>
      <vt:lpstr>Воздушный поток</vt:lpstr>
      <vt:lpstr>ХVI ВСЕРОССИЙСКИЙ КОНКУРС ПРОФЕССИОНАЛЬНОГО МАСТЕРСТВА ПЕДАГОГОВ  «МОЙ ЛУЧШИЙ УРОК»</vt:lpstr>
      <vt:lpstr>    Открытый интегрированный урок-игра по литературе   «Связь двух видов искусств»  </vt:lpstr>
      <vt:lpstr>Презентация PowerPoint</vt:lpstr>
      <vt:lpstr> Формирование  универсальных учебных действий </vt:lpstr>
      <vt:lpstr>Методы работы</vt:lpstr>
      <vt:lpstr>Структура урока</vt:lpstr>
      <vt:lpstr>Презентация PowerPoint</vt:lpstr>
      <vt:lpstr>Вступление к игре Знакомство с темой квест-игры, количеством заданий и правилами Выбор задания обучающимися</vt:lpstr>
      <vt:lpstr>Презентация PowerPoint</vt:lpstr>
      <vt:lpstr> Задание «Составьте пары и соответствия»  В этом задании каждое музыкальное произведение (в виде картинки или аудиозаписи) должно найти своего литературного автора. Правильно найденные соответствия будут исчезать, после чего появится окошко «ОК», и вы переходите по стрелке в левом верхнем углу к следующему заданию </vt:lpstr>
      <vt:lpstr> Задание «Классификация» Здесь необходимо распределить по группам фамилии классиков. Каждый элемент нужно отправить в соответствующее поле. Чтобы проверить задание, необходимо нажать на галочку в нижнем правом углу. Правильные ответы окрасятся в зеленый цвет, а неправильные - загорятся красным. После чего появится окошко «ОК», и вы переходите по стрелке в левом верхнем углу к следующему заданию</vt:lpstr>
      <vt:lpstr> Задание «Хронологическая линейка»  В этом задании, расставьте в хронологическом порядке портреты композиторов и писателей по годам их жизни. При помощи галочки в нижнем правом углу вы можете проверить правильность ответа. Если рамка портрета окрашена в зеленый цвет, ответ правильный, в красный-нет. После чего появится окошко «ОК», и вы переходите по стрелке в левом верхнем углу к следующему заданию</vt:lpstr>
      <vt:lpstr> Задание «Найди пару»  В этом задании надо соотнести музыкальное произведение и художественное, в котором оно звучит. Правильные соответствия будут исчезать, а не правильные окрасятся в красный цвет. Переходим к следующему заданию</vt:lpstr>
      <vt:lpstr>Гимнастика для глаз «Бабочка»</vt:lpstr>
      <vt:lpstr>Задание-игра «Парочки»  Это задание рассчитано на зрительную память. Нажимая на окошко, будут открываться произведения и авторы, нужно составить пару. Верно составленные пары меняют цвет и остаются на экране, остальные переворачиваются обратно. Выполнив задание, переходим к следующему</vt:lpstr>
      <vt:lpstr>Презентация PowerPoint</vt:lpstr>
      <vt:lpstr> Задание «Ввод текста» Прочитать определение и записать его в поле для ответа. Слово должно быть в начальной форме, с маленькой буквы. Правильные определения окрасятся в зеленый цвет, неправильные-в красный</vt:lpstr>
      <vt:lpstr>Задание «Кроссворд»  Реши кроссворд по пройденному материалу и ты найдешь слово,  которому посвящен наш урок-игра</vt:lpstr>
      <vt:lpstr>Презентация PowerPoint</vt:lpstr>
      <vt:lpstr>Физкультминутка (ФОТО)</vt:lpstr>
      <vt:lpstr>Презентация PowerPoint</vt:lpstr>
      <vt:lpstr>Рефлексия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Вступление к игре. Знакомство с темой квест-игры, количеством заданий и правилами. Выбор задания обучающимися.</dc:title>
  <dc:creator>Библиотека</dc:creator>
  <cp:lastModifiedBy>User</cp:lastModifiedBy>
  <cp:revision>92</cp:revision>
  <dcterms:created xsi:type="dcterms:W3CDTF">2024-03-25T04:24:05Z</dcterms:created>
  <dcterms:modified xsi:type="dcterms:W3CDTF">2024-12-12T08:08:49Z</dcterms:modified>
</cp:coreProperties>
</file>