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72" r:id="rId4"/>
    <p:sldId id="273" r:id="rId5"/>
    <p:sldId id="275" r:id="rId6"/>
    <p:sldId id="274" r:id="rId7"/>
    <p:sldId id="276" r:id="rId8"/>
    <p:sldId id="278" r:id="rId9"/>
    <p:sldId id="281" r:id="rId10"/>
    <p:sldId id="279" r:id="rId11"/>
    <p:sldId id="280" r:id="rId12"/>
    <p:sldId id="277" r:id="rId13"/>
    <p:sldId id="298" r:id="rId14"/>
    <p:sldId id="282" r:id="rId15"/>
    <p:sldId id="283" r:id="rId16"/>
    <p:sldId id="285" r:id="rId17"/>
    <p:sldId id="289" r:id="rId18"/>
    <p:sldId id="290" r:id="rId19"/>
    <p:sldId id="286" r:id="rId20"/>
    <p:sldId id="291" r:id="rId21"/>
    <p:sldId id="297" r:id="rId22"/>
    <p:sldId id="292" r:id="rId23"/>
    <p:sldId id="284" r:id="rId24"/>
    <p:sldId id="293" r:id="rId25"/>
    <p:sldId id="294" r:id="rId26"/>
    <p:sldId id="295" r:id="rId27"/>
    <p:sldId id="296" r:id="rId28"/>
    <p:sldId id="299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FFEC48C-BD77-4953-97F8-D5A1B55B6FED}">
          <p14:sldIdLst>
            <p14:sldId id="270"/>
            <p14:sldId id="271"/>
            <p14:sldId id="272"/>
            <p14:sldId id="273"/>
            <p14:sldId id="275"/>
            <p14:sldId id="274"/>
            <p14:sldId id="276"/>
            <p14:sldId id="278"/>
            <p14:sldId id="281"/>
            <p14:sldId id="279"/>
            <p14:sldId id="280"/>
            <p14:sldId id="277"/>
            <p14:sldId id="298"/>
            <p14:sldId id="282"/>
            <p14:sldId id="283"/>
            <p14:sldId id="285"/>
            <p14:sldId id="289"/>
            <p14:sldId id="290"/>
            <p14:sldId id="286"/>
            <p14:sldId id="291"/>
            <p14:sldId id="297"/>
            <p14:sldId id="292"/>
            <p14:sldId id="284"/>
            <p14:sldId id="293"/>
            <p14:sldId id="294"/>
            <p14:sldId id="295"/>
            <p14:sldId id="296"/>
            <p14:sldId id="29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4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591795"/>
      </p:ext>
    </p:extLst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648488"/>
      </p:ext>
    </p:extLst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2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300726"/>
      </p:ext>
    </p:extLst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69464"/>
      </p:ext>
    </p:extLst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7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47009"/>
      </p:ext>
    </p:extLst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986391"/>
      </p:ext>
    </p:extLst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4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4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326940"/>
      </p:ext>
    </p:extLst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898419"/>
      </p:ext>
    </p:extLst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71762"/>
      </p:ext>
    </p:extLst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8" y="273054"/>
            <a:ext cx="6815668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6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142119"/>
      </p:ext>
    </p:extLst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293721"/>
      </p:ext>
    </p:extLst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64B5-B974-4D0D-AAC6-0DF21797EE12}" type="datetimeFigureOut">
              <a:rPr lang="ru-RU" smtClean="0"/>
              <a:pPr/>
              <a:t>16.12.2021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4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EEADE-63EF-44A5-916C-5B106C15B1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42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from=tabbar&amp;text=%D1%81%D0%BD%D0%B5%D0%B3%D1%83%D1%80%D0%BE%D1%87%D0%BA%D0%B0%20%D0%B2%D0%B0%D1%81%D0%BD%D0%B5%D1%86%D0%BE%D0%B2" TargetMode="External"/><Relationship Id="rId2" Type="http://schemas.openxmlformats.org/officeDocument/2006/relationships/hyperlink" Target="https://moj-klass.ru/sochinenie-po-kartine-vasnecova-snegurochka-3-klass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tretyakovgallery.ru/" TargetMode="External"/><Relationship Id="rId5" Type="http://schemas.openxmlformats.org/officeDocument/2006/relationships/hyperlink" Target="https://testsoch.ru/sochineniya-po-kartinam-3-klass/sochinenie-po-kartine-v-vasneczova-snegurochka-3-klass-tri-varianta-sochineniya.html" TargetMode="External"/><Relationship Id="rId4" Type="http://schemas.openxmlformats.org/officeDocument/2006/relationships/hyperlink" Target="https://sochinimka.ru/sochinenie/po-kartine/vasnecov/snegurochka-3-klas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5332" y="885533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Урок развития речи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 3 классе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F48A3E-6CF7-4C8D-AA5C-ADB08F74BD54}"/>
              </a:ext>
            </a:extLst>
          </p:cNvPr>
          <p:cNvSpPr txBox="1">
            <a:spLocks/>
          </p:cNvSpPr>
          <p:nvPr/>
        </p:nvSpPr>
        <p:spPr>
          <a:xfrm>
            <a:off x="5217687" y="4393608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i="1" dirty="0">
                <a:solidFill>
                  <a:srgbClr val="002060"/>
                </a:solidFill>
              </a:rPr>
              <a:t>Богданова Надежда Геннадьевна,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учитель начальных классов </a:t>
            </a:r>
          </a:p>
          <a:p>
            <a:r>
              <a:rPr lang="ru-RU" sz="2400" i="1" dirty="0">
                <a:solidFill>
                  <a:srgbClr val="002060"/>
                </a:solidFill>
              </a:rPr>
              <a:t>ГБОУ СОШ «ОЦ» </a:t>
            </a:r>
            <a:r>
              <a:rPr lang="ru-RU" sz="2400" i="1" dirty="0" err="1">
                <a:solidFill>
                  <a:srgbClr val="002060"/>
                </a:solidFill>
              </a:rPr>
              <a:t>п.г.т.Рощинский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</a:p>
        </p:txBody>
      </p:sp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Тип текста</a:t>
            </a:r>
          </a:p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1555811" y="3456811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Повествование</a:t>
            </a:r>
          </a:p>
          <a:p>
            <a:r>
              <a:rPr lang="ru-RU" sz="8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Рассуждение</a:t>
            </a:r>
          </a:p>
          <a:p>
            <a:r>
              <a:rPr lang="ru-RU" sz="8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Описание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7324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33165" y="4142386"/>
            <a:ext cx="12331084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ru-RU" sz="7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Повествование</a:t>
            </a:r>
          </a:p>
          <a:p>
            <a:pPr>
              <a:lnSpc>
                <a:spcPct val="170000"/>
              </a:lnSpc>
            </a:pPr>
            <a:r>
              <a:rPr lang="ru-RU" sz="7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      элементами описания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202459"/>
      </p:ext>
    </p:extLst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3291765" y="3295834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Вступление.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5051175" y="4340363"/>
            <a:ext cx="6498825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картина В.М. Васнецова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«Снегурочка»</a:t>
            </a:r>
          </a:p>
          <a:p>
            <a:pPr algn="l"/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репродукция картины </a:t>
            </a: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В.М. Васнецова «Снегурочка»</a:t>
            </a: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FB8D3C0-355E-4010-8C40-BF94AEFFF5B5}"/>
              </a:ext>
            </a:extLst>
          </p:cNvPr>
          <p:cNvCxnSpPr/>
          <p:nvPr/>
        </p:nvCxnSpPr>
        <p:spPr>
          <a:xfrm>
            <a:off x="4928199" y="1121462"/>
            <a:ext cx="0" cy="5399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2BFE6A3-81E7-4ECF-9ACF-CD47D5B91785}"/>
              </a:ext>
            </a:extLst>
          </p:cNvPr>
          <p:cNvSpPr txBox="1">
            <a:spLocks/>
          </p:cNvSpPr>
          <p:nvPr/>
        </p:nvSpPr>
        <p:spPr>
          <a:xfrm>
            <a:off x="1555811" y="4862627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нами …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01416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3291765" y="3295834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812349" y="388219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полотне (талантливый, известный, способный) художник изобразил…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6294820" y="4411419"/>
            <a:ext cx="4953372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предновогоднюю ночь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зимнюю ночь в лесу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зимнюю ночь на      окраине леса</a:t>
            </a: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4FB8D3C0-355E-4010-8C40-BF94AEFFF5B5}"/>
              </a:ext>
            </a:extLst>
          </p:cNvPr>
          <p:cNvCxnSpPr/>
          <p:nvPr/>
        </p:nvCxnSpPr>
        <p:spPr>
          <a:xfrm>
            <a:off x="6161380" y="1113073"/>
            <a:ext cx="0" cy="5399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74135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3291765" y="3295834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1555811" y="4818368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мы видим…</a:t>
            </a:r>
          </a:p>
          <a:p>
            <a:pPr algn="l"/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8159503" y="4513068"/>
            <a:ext cx="4953372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Снегурочку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</a:t>
            </a: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BBBE5E85-5A5A-43E1-84B9-4EC7A7D23EBF}"/>
              </a:ext>
            </a:extLst>
          </p:cNvPr>
          <p:cNvCxnSpPr/>
          <p:nvPr/>
        </p:nvCxnSpPr>
        <p:spPr>
          <a:xfrm>
            <a:off x="6937828" y="1295294"/>
            <a:ext cx="0" cy="5399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09813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3291765" y="3295834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1623961" y="4513069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 …</a:t>
            </a:r>
          </a:p>
          <a:p>
            <a:pPr algn="l"/>
            <a:endParaRPr lang="ru-RU" sz="3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 …</a:t>
            </a: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4758149" y="4613936"/>
            <a:ext cx="674758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гуляет по зимнему лесу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вышла    из    леса</a:t>
            </a:r>
          </a:p>
          <a:p>
            <a:pPr algn="l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стоит в дремучем лесу на поляне</a:t>
            </a:r>
          </a:p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FE7EF552-C40F-4FA9-9B2B-C6CBC5102FE8}"/>
              </a:ext>
            </a:extLst>
          </p:cNvPr>
          <p:cNvCxnSpPr/>
          <p:nvPr/>
        </p:nvCxnSpPr>
        <p:spPr>
          <a:xfrm>
            <a:off x="4165600" y="1190172"/>
            <a:ext cx="0" cy="53993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817804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2772792" y="3318239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5353235" y="4599422"/>
            <a:ext cx="674758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048961F-B5C1-4C4D-80CE-BB43DDDB19A5}"/>
              </a:ext>
            </a:extLst>
          </p:cNvPr>
          <p:cNvSpPr/>
          <p:nvPr/>
        </p:nvSpPr>
        <p:spPr>
          <a:xfrm>
            <a:off x="677170" y="1115971"/>
            <a:ext cx="10837660" cy="124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свет, лесную, лунный, Холодный, высвечивает, опушку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6E846A-F31F-4B11-8F80-C7DF6B4C9506}"/>
              </a:ext>
            </a:extLst>
          </p:cNvPr>
          <p:cNvSpPr/>
          <p:nvPr/>
        </p:nvSpPr>
        <p:spPr>
          <a:xfrm>
            <a:off x="677170" y="2724935"/>
            <a:ext cx="1083766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40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Снегурочке, На, красивая, шубка, парчовая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EF4AACD-4841-4C64-A6BB-09D18A3A992C}"/>
              </a:ext>
            </a:extLst>
          </p:cNvPr>
          <p:cNvSpPr/>
          <p:nvPr/>
        </p:nvSpPr>
        <p:spPr>
          <a:xfrm>
            <a:off x="677170" y="4141926"/>
            <a:ext cx="1083766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40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Шапочка украшена       _____________ .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91349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2772792" y="3318239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5353235" y="4599422"/>
            <a:ext cx="674758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048961F-B5C1-4C4D-80CE-BB43DDDB19A5}"/>
              </a:ext>
            </a:extLst>
          </p:cNvPr>
          <p:cNvSpPr/>
          <p:nvPr/>
        </p:nvSpPr>
        <p:spPr>
          <a:xfrm>
            <a:off x="807798" y="1199494"/>
            <a:ext cx="1083766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руках      ________    __________.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6E846A-F31F-4B11-8F80-C7DF6B4C9506}"/>
              </a:ext>
            </a:extLst>
          </p:cNvPr>
          <p:cNvSpPr/>
          <p:nvPr/>
        </p:nvSpPr>
        <p:spPr>
          <a:xfrm>
            <a:off x="517512" y="2628140"/>
            <a:ext cx="10837660" cy="71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40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Позади Снегурочки видны высокие ________.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EF4AACD-4841-4C64-A6BB-09D18A3A992C}"/>
              </a:ext>
            </a:extLst>
          </p:cNvPr>
          <p:cNvSpPr/>
          <p:nvPr/>
        </p:nvSpPr>
        <p:spPr>
          <a:xfrm>
            <a:off x="677170" y="4281398"/>
            <a:ext cx="10837660" cy="13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40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__________ берёзки, как </a:t>
            </a:r>
            <a:r>
              <a:rPr lang="ru-RU" sz="4000" b="1" dirty="0" err="1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воротики</a:t>
            </a:r>
            <a:r>
              <a:rPr lang="ru-RU" sz="40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из которых вышла ________________ .</a:t>
            </a:r>
            <a:endParaRPr lang="ru-RU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751401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2772792" y="3318239"/>
            <a:ext cx="9419208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5353235" y="4599422"/>
            <a:ext cx="674758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048961F-B5C1-4C4D-80CE-BB43DDDB19A5}"/>
              </a:ext>
            </a:extLst>
          </p:cNvPr>
          <p:cNvSpPr/>
          <p:nvPr/>
        </p:nvSpPr>
        <p:spPr>
          <a:xfrm>
            <a:off x="677170" y="1115971"/>
            <a:ext cx="10837660" cy="124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глубокого снега (торчат, выглядывают, зеленеют)  маленькие пушистые ёлочки.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26E846A-F31F-4B11-8F80-C7DF6B4C9506}"/>
              </a:ext>
            </a:extLst>
          </p:cNvPr>
          <p:cNvSpPr/>
          <p:nvPr/>
        </p:nvSpPr>
        <p:spPr>
          <a:xfrm>
            <a:off x="677170" y="3043459"/>
            <a:ext cx="10837660" cy="1248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заднем плане (мерцают, виднеются, светятся) огоньки. Это ___________.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EF4AACD-4841-4C64-A6BB-09D18A3A992C}"/>
              </a:ext>
            </a:extLst>
          </p:cNvPr>
          <p:cNvSpPr/>
          <p:nvPr/>
        </p:nvSpPr>
        <p:spPr>
          <a:xfrm>
            <a:off x="677170" y="5045316"/>
            <a:ext cx="10837660" cy="655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6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туда, Может, направляется, Снегурочка ?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62100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268448" y="3376295"/>
            <a:ext cx="11832373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Концовка (заключение, вывод).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87B5567E-864F-40BB-8BD6-0961EFBF9051}"/>
              </a:ext>
            </a:extLst>
          </p:cNvPr>
          <p:cNvSpPr txBox="1">
            <a:spLocks/>
          </p:cNvSpPr>
          <p:nvPr/>
        </p:nvSpPr>
        <p:spPr>
          <a:xfrm>
            <a:off x="5353235" y="4599422"/>
            <a:ext cx="674758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048961F-B5C1-4C4D-80CE-BB43DDDB19A5}"/>
              </a:ext>
            </a:extLst>
          </p:cNvPr>
          <p:cNvSpPr/>
          <p:nvPr/>
        </p:nvSpPr>
        <p:spPr>
          <a:xfrm>
            <a:off x="923914" y="1335960"/>
            <a:ext cx="10837660" cy="593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картина «Снегурочка» ...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69EC4C7-4E56-4D09-BD70-5845030EF0C0}"/>
              </a:ext>
            </a:extLst>
          </p:cNvPr>
          <p:cNvSpPr/>
          <p:nvPr/>
        </p:nvSpPr>
        <p:spPr>
          <a:xfrm>
            <a:off x="909399" y="2491958"/>
            <a:ext cx="10837660" cy="5933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Картина «Снегурочка» помогает ...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0ED0C7F-818C-4D95-80B9-D59BACD98BCC}"/>
              </a:ext>
            </a:extLst>
          </p:cNvPr>
          <p:cNvSpPr/>
          <p:nvPr/>
        </p:nvSpPr>
        <p:spPr>
          <a:xfrm>
            <a:off x="865856" y="3643391"/>
            <a:ext cx="108376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1500"/>
              </a:spcBef>
              <a:spcAft>
                <a:spcPts val="1500"/>
              </a:spcAft>
            </a:pPr>
            <a:r>
              <a:rPr lang="ru-RU" sz="3200" b="1" dirty="0">
                <a:solidFill>
                  <a:srgbClr val="191308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знакомства с репродукцией картины «Снегурочка»  мне захотелось ...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04306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Тема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1555811" y="3456811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46623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-253497" y="1255508"/>
            <a:ext cx="12231232" cy="2376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70000"/>
              </a:lnSpc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составить текст по        …</a:t>
            </a:r>
          </a:p>
          <a:p>
            <a:pPr algn="l">
              <a:lnSpc>
                <a:spcPct val="170000"/>
              </a:lnSpc>
            </a:pP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algn="l">
              <a:lnSpc>
                <a:spcPct val="170000"/>
              </a:lnSpc>
            </a:pP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и записать           …       в тетрадь. </a:t>
            </a:r>
          </a:p>
          <a:p>
            <a:pPr>
              <a:lnSpc>
                <a:spcPct val="170000"/>
              </a:lnSpc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F6B197C-838F-49EC-9D10-0F8A3F28A2F2}"/>
              </a:ext>
            </a:extLst>
          </p:cNvPr>
          <p:cNvSpPr txBox="1">
            <a:spLocks/>
          </p:cNvSpPr>
          <p:nvPr/>
        </p:nvSpPr>
        <p:spPr>
          <a:xfrm>
            <a:off x="5498977" y="192265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картине</a:t>
            </a: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671BEF4-8A83-4622-8D18-6E35D348850D}"/>
              </a:ext>
            </a:extLst>
          </p:cNvPr>
          <p:cNvSpPr txBox="1">
            <a:spLocks/>
          </p:cNvSpPr>
          <p:nvPr/>
        </p:nvSpPr>
        <p:spPr>
          <a:xfrm>
            <a:off x="1759974" y="1977434"/>
            <a:ext cx="9944101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В.М. Васнецова «Снегурочка»</a:t>
            </a:r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2FC9C7F-E422-4A13-9B0A-1B3B3F762C21}"/>
              </a:ext>
            </a:extLst>
          </p:cNvPr>
          <p:cNvSpPr txBox="1">
            <a:spLocks/>
          </p:cNvSpPr>
          <p:nvPr/>
        </p:nvSpPr>
        <p:spPr>
          <a:xfrm>
            <a:off x="2363958" y="2680026"/>
            <a:ext cx="9613777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66618"/>
      </p:ext>
    </p:extLst>
  </p:cSld>
  <p:clrMapOvr>
    <a:masterClrMapping/>
  </p:clrMapOvr>
  <p:transition spd="med"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9D51AC3-B6E1-496D-9829-E7355540BB79}"/>
              </a:ext>
            </a:extLst>
          </p:cNvPr>
          <p:cNvGrpSpPr/>
          <p:nvPr/>
        </p:nvGrpSpPr>
        <p:grpSpPr>
          <a:xfrm>
            <a:off x="1255636" y="188937"/>
            <a:ext cx="7065675" cy="3292940"/>
            <a:chOff x="1669142" y="1447799"/>
            <a:chExt cx="8853715" cy="3962401"/>
          </a:xfrm>
        </p:grpSpPr>
        <p:pic>
          <p:nvPicPr>
            <p:cNvPr id="5124" name="Picture 4" descr="https://static.auction.ru/offer_images/cmn8/2019/08/06/11/big/A/ay25CGC85Bd/vkhodnoj_bilet_ermitazh_spb_sankt_peterburg_2019_g.jpg">
              <a:extLst>
                <a:ext uri="{FF2B5EF4-FFF2-40B4-BE49-F238E27FC236}">
                  <a16:creationId xmlns:a16="http://schemas.microsoft.com/office/drawing/2014/main" id="{E46C509C-F1FA-4A30-A5AA-2EC53B69D81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3" t="8991" r="4613" b="9440"/>
            <a:stretch/>
          </p:blipFill>
          <p:spPr bwMode="auto">
            <a:xfrm>
              <a:off x="1669142" y="1447799"/>
              <a:ext cx="8853715" cy="3962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A5E29933-7993-41DB-84FA-5AF8783E34F7}"/>
                </a:ext>
              </a:extLst>
            </p:cNvPr>
            <p:cNvSpPr/>
            <p:nvPr/>
          </p:nvSpPr>
          <p:spPr>
            <a:xfrm>
              <a:off x="4412343" y="3077029"/>
              <a:ext cx="1480457" cy="232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5126" name="Picture 6" descr="https://xn----etbpheqfbgd9a.xn--p1ai/wp-content/uploads/2017/11/%D0%B1%D0%B8%D0%BB%D0%B5%D1%82-1024x758.jpg">
            <a:extLst>
              <a:ext uri="{FF2B5EF4-FFF2-40B4-BE49-F238E27FC236}">
                <a16:creationId xmlns:a16="http://schemas.microsoft.com/office/drawing/2014/main" id="{E4376FF8-2C82-4EE8-8D56-E775DB42A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792" y="3700842"/>
            <a:ext cx="8567037" cy="315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9867CDE7-AD1E-482E-89AF-B4403099BB7F}"/>
              </a:ext>
            </a:extLst>
          </p:cNvPr>
          <p:cNvCxnSpPr>
            <a:cxnSpLocks/>
          </p:cNvCxnSpPr>
          <p:nvPr/>
        </p:nvCxnSpPr>
        <p:spPr>
          <a:xfrm flipH="1">
            <a:off x="1385998" y="784765"/>
            <a:ext cx="380274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E3B7A649-D19A-4A48-A1ED-2BA7D129CEED}"/>
              </a:ext>
            </a:extLst>
          </p:cNvPr>
          <p:cNvCxnSpPr>
            <a:cxnSpLocks/>
          </p:cNvCxnSpPr>
          <p:nvPr/>
        </p:nvCxnSpPr>
        <p:spPr>
          <a:xfrm>
            <a:off x="2596525" y="4606815"/>
            <a:ext cx="471714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9902078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6352DE10-1703-4FEA-AAC0-EC0FD668F4E1}"/>
              </a:ext>
            </a:extLst>
          </p:cNvPr>
          <p:cNvGrpSpPr/>
          <p:nvPr/>
        </p:nvGrpSpPr>
        <p:grpSpPr>
          <a:xfrm>
            <a:off x="1758530" y="928913"/>
            <a:ext cx="8674939" cy="3106057"/>
            <a:chOff x="0" y="0"/>
            <a:chExt cx="4839970" cy="1714500"/>
          </a:xfrm>
        </p:grpSpPr>
        <p:pic>
          <p:nvPicPr>
            <p:cNvPr id="8" name="Рисунок 7" descr="https://st3.depositphotos.com/1776297/14958/i/1600/depositphotos_149585220-stock-photo-ticket-to-moscow-state-tretyakov.jpg">
              <a:extLst>
                <a:ext uri="{FF2B5EF4-FFF2-40B4-BE49-F238E27FC236}">
                  <a16:creationId xmlns:a16="http://schemas.microsoft.com/office/drawing/2014/main" id="{4A1E7029-4D91-4DAC-8F99-EDEECA1BDD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5" t="15575" r="363" b="19231"/>
            <a:stretch/>
          </p:blipFill>
          <p:spPr bwMode="auto">
            <a:xfrm>
              <a:off x="0" y="9525"/>
              <a:ext cx="4839970" cy="17049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" name="Рисунок 8" descr="https://s3.amazonaws.com/dynamic.wizer.me/uploads%2F737583048-1524944393338-%D1%81%D1%80%D0%B0%D0%B2%D0%BD%D0%B8.jpg">
              <a:extLst>
                <a:ext uri="{FF2B5EF4-FFF2-40B4-BE49-F238E27FC236}">
                  <a16:creationId xmlns:a16="http://schemas.microsoft.com/office/drawing/2014/main" id="{BC9A2FC6-3D67-4F8B-A2D7-55280816D1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819" t="33296" r="73564" b="51561"/>
            <a:stretch/>
          </p:blipFill>
          <p:spPr bwMode="auto">
            <a:xfrm>
              <a:off x="466725" y="0"/>
              <a:ext cx="1866900" cy="16192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id="{FB749E8F-DAB0-4A73-9EB6-2A265CBF4BBB}"/>
                </a:ext>
              </a:extLst>
            </p:cNvPr>
            <p:cNvSpPr/>
            <p:nvPr/>
          </p:nvSpPr>
          <p:spPr>
            <a:xfrm>
              <a:off x="2371725" y="19050"/>
              <a:ext cx="1162050" cy="67627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1100" b="1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В.М. Васнецов</a:t>
              </a:r>
              <a:endParaRPr lang="ru-RU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Снегурочка</a:t>
              </a: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1100" dirty="0">
                  <a:effectLst/>
                  <a:ea typeface="Calibri" panose="020F0502020204030204" pitchFamily="34" charset="0"/>
                  <a:cs typeface="Times New Roman" panose="02020603050405020304" pitchFamily="18" charset="0"/>
                </a:rPr>
                <a:t>1889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6668215"/>
      </p:ext>
    </p:extLst>
  </p:cSld>
  <p:clrMapOvr>
    <a:masterClrMapping/>
  </p:clrMapOvr>
  <p:transition spd="med"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437954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https://pbs.twimg.com/media/D7J_uN1XoAAZyrQ.jpg:large">
            <a:extLst>
              <a:ext uri="{FF2B5EF4-FFF2-40B4-BE49-F238E27FC236}">
                <a16:creationId xmlns:a16="http://schemas.microsoft.com/office/drawing/2014/main" id="{4817481D-BACA-40D9-AA37-D22A5D6989F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639" y="958072"/>
            <a:ext cx="9063705" cy="58999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6658B3-F88B-47B3-AC1A-3852F4A2B5EF}"/>
              </a:ext>
            </a:extLst>
          </p:cNvPr>
          <p:cNvSpPr/>
          <p:nvPr/>
        </p:nvSpPr>
        <p:spPr>
          <a:xfrm>
            <a:off x="3620808" y="223671"/>
            <a:ext cx="10111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Третьяковская галерея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4061457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a-a-ah-ru.s3.amazonaws.com/uploads/items/162123/335375/large_11032016_2_15.jpg">
            <a:extLst>
              <a:ext uri="{FF2B5EF4-FFF2-40B4-BE49-F238E27FC236}">
                <a16:creationId xmlns:a16="http://schemas.microsoft.com/office/drawing/2014/main" id="{093B80E7-39D0-41E5-B7E6-50D97CE8D75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611" y="548201"/>
            <a:ext cx="9080378" cy="5761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832979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inivanteevka.ru/upload/%D0%93%D0%A0%D0%95%D0%A5-%D0%91%D0%BE%D0%B3%D0%B0%D1%82%D1%8B%D1%80%D0%B8.jpg">
            <a:extLst>
              <a:ext uri="{FF2B5EF4-FFF2-40B4-BE49-F238E27FC236}">
                <a16:creationId xmlns:a16="http://schemas.microsoft.com/office/drawing/2014/main" id="{6E34CA1B-B60D-42AA-9362-617EFDAE3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656" y="244326"/>
            <a:ext cx="9589407" cy="6369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575566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3.bp.blogspot.com/-Fg6-CSERQq0/VpNKzbk2QkI/AAAAAAAA4RM/vKRbOJYc9sw/s1600/IMAG5096.jpg">
            <a:extLst>
              <a:ext uri="{FF2B5EF4-FFF2-40B4-BE49-F238E27FC236}">
                <a16:creationId xmlns:a16="http://schemas.microsoft.com/office/drawing/2014/main" id="{C6E632ED-8AF8-4454-94AD-9AE952C6E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8931" y="523759"/>
            <a:ext cx="9421874" cy="563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2599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www.mos.ru/upload/newsfeed/newsfeed/VVasnecovIvan-carevichnaSeromVolke1889god.jpg">
            <a:extLst>
              <a:ext uri="{FF2B5EF4-FFF2-40B4-BE49-F238E27FC236}">
                <a16:creationId xmlns:a16="http://schemas.microsoft.com/office/drawing/2014/main" id="{2F483EC1-130C-4B1C-BF72-CEA1FEFE24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7" t="246" r="30714" b="246"/>
          <a:stretch/>
        </p:blipFill>
        <p:spPr bwMode="auto">
          <a:xfrm>
            <a:off x="4397830" y="279896"/>
            <a:ext cx="4746172" cy="606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86581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D2CE7C5-8430-44A6-9529-AA11A077A2D5}"/>
              </a:ext>
            </a:extLst>
          </p:cNvPr>
          <p:cNvSpPr txBox="1">
            <a:spLocks/>
          </p:cNvSpPr>
          <p:nvPr/>
        </p:nvSpPr>
        <p:spPr>
          <a:xfrm>
            <a:off x="-240437" y="5039480"/>
            <a:ext cx="6268376" cy="69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5B25C74-01AE-4105-8941-E57023AAAAA3}"/>
              </a:ext>
            </a:extLst>
          </p:cNvPr>
          <p:cNvSpPr/>
          <p:nvPr/>
        </p:nvSpPr>
        <p:spPr>
          <a:xfrm>
            <a:off x="168229" y="715742"/>
            <a:ext cx="11719420" cy="4940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sz="2000" dirty="0">
                <a:solidFill>
                  <a:srgbClr val="12121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Источники, использованные при  разработке технологической карты и презентации к уроку: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800"/>
              </a:spcAft>
            </a:pPr>
            <a:r>
              <a:rPr lang="ru-RU" u="sng" dirty="0">
                <a:solidFill>
                  <a:srgbClr val="FD6F7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https://moj-klass.ru/sochinenie-po-kartine-vasnecova-snegurochka-3-klass/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037590" algn="l"/>
              </a:tabLst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https://yandex.ru/images/search?from=tabbar&amp;text=%D1%81%D0%BD%D0%B5%D0%B3%D1%83%D1%80%D0%BE%D1%87%D0%BA%D0%B0%20%D0%B2%D0%B0%D1%81%D0%BD%D0%B5%D1%86%D0%BE%D0%B2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03759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037590" algn="l"/>
              </a:tabLst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https://sochinimka.ru/sochinenie/po-kartine/vasnecov/snegurochka-3-klass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037590" algn="l"/>
              </a:tabLs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  <a:tabLst>
                <a:tab pos="1037590" algn="l"/>
              </a:tabLst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https://testsoch.ru/sochineniya-po-kartinam-3-klass/sochinenie-po-kartine-v-vasneczova-snegurochka-3-klass-tri-varianta-sochineniya.html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https://www.tretyakovgallery.ru/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67560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artinysistoriey.ru/wp-content/uploads/2021/02/vasnetsov_snegurochka-1-scaled.jpg">
            <a:extLst>
              <a:ext uri="{FF2B5EF4-FFF2-40B4-BE49-F238E27FC236}">
                <a16:creationId xmlns:a16="http://schemas.microsoft.com/office/drawing/2014/main" id="{889C4A57-8D75-4167-A574-4AD988A6C95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084" y="18678"/>
            <a:ext cx="4739923" cy="671411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225667F1-4347-4BF3-9112-191504E1277C}"/>
              </a:ext>
            </a:extLst>
          </p:cNvPr>
          <p:cNvSpPr txBox="1">
            <a:spLocks/>
          </p:cNvSpPr>
          <p:nvPr/>
        </p:nvSpPr>
        <p:spPr>
          <a:xfrm>
            <a:off x="632531" y="1612251"/>
            <a:ext cx="4125898" cy="28976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Упр.238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020601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0" y="396010"/>
            <a:ext cx="12192000" cy="6461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Сочинение </a:t>
            </a:r>
          </a:p>
          <a:p>
            <a:pPr>
              <a:lnSpc>
                <a:spcPct val="170000"/>
              </a:lnSpc>
            </a:pP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по картине </a:t>
            </a:r>
          </a:p>
          <a:p>
            <a:pPr>
              <a:lnSpc>
                <a:spcPct val="170000"/>
              </a:lnSpc>
            </a:pP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Виктора Михайловича Васнецова </a:t>
            </a:r>
          </a:p>
          <a:p>
            <a:pPr>
              <a:lnSpc>
                <a:spcPct val="170000"/>
              </a:lnSpc>
            </a:pPr>
            <a:r>
              <a:rPr lang="ru-RU" sz="8400" b="1" dirty="0">
                <a:latin typeface="Times New Roman" pitchFamily="18" charset="0"/>
                <a:cs typeface="Times New Roman" pitchFamily="18" charset="0"/>
              </a:rPr>
              <a:t>«Снегурочка»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45717"/>
      </p:ext>
    </p:extLst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Цель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1555811" y="3456811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79728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-253497" y="1255508"/>
            <a:ext cx="12231232" cy="2376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70000"/>
              </a:lnSpc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1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составить текст по        …</a:t>
            </a:r>
          </a:p>
          <a:p>
            <a:pPr algn="l">
              <a:lnSpc>
                <a:spcPct val="170000"/>
              </a:lnSpc>
            </a:pP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</a:p>
          <a:p>
            <a:pPr algn="l">
              <a:lnSpc>
                <a:spcPct val="170000"/>
              </a:lnSpc>
            </a:pPr>
            <a:r>
              <a:rPr lang="ru-RU" sz="19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и записать           …       в тетрадь. </a:t>
            </a:r>
          </a:p>
          <a:p>
            <a:pPr>
              <a:lnSpc>
                <a:spcPct val="170000"/>
              </a:lnSpc>
            </a:pP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0F6B197C-838F-49EC-9D10-0F8A3F28A2F2}"/>
              </a:ext>
            </a:extLst>
          </p:cNvPr>
          <p:cNvSpPr txBox="1">
            <a:spLocks/>
          </p:cNvSpPr>
          <p:nvPr/>
        </p:nvSpPr>
        <p:spPr>
          <a:xfrm>
            <a:off x="5498977" y="192265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картине</a:t>
            </a: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7671BEF4-8A83-4622-8D18-6E35D348850D}"/>
              </a:ext>
            </a:extLst>
          </p:cNvPr>
          <p:cNvSpPr txBox="1">
            <a:spLocks/>
          </p:cNvSpPr>
          <p:nvPr/>
        </p:nvSpPr>
        <p:spPr>
          <a:xfrm>
            <a:off x="1759974" y="1977434"/>
            <a:ext cx="9944101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В.М. Васнецова «Снегурочка»</a:t>
            </a:r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l"/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</a:t>
            </a:r>
          </a:p>
          <a:p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A2FC9C7F-E422-4A13-9B0A-1B3B3F762C21}"/>
              </a:ext>
            </a:extLst>
          </p:cNvPr>
          <p:cNvSpPr txBox="1">
            <a:spLocks/>
          </p:cNvSpPr>
          <p:nvPr/>
        </p:nvSpPr>
        <p:spPr>
          <a:xfrm>
            <a:off x="2363958" y="2680026"/>
            <a:ext cx="9613777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br>
              <a:rPr lang="ru-RU" sz="4800" dirty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2171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88686" y="644583"/>
            <a:ext cx="11669485" cy="6213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13 декабря</a:t>
            </a:r>
          </a:p>
          <a:p>
            <a:endParaRPr lang="ru-RU" sz="8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</a:p>
          <a:p>
            <a:r>
              <a:rPr lang="ru-RU" sz="8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8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картине В.М. Васнецова</a:t>
            </a:r>
          </a:p>
          <a:p>
            <a:endParaRPr lang="ru-RU" sz="80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«Снегурочка»</a:t>
            </a:r>
          </a:p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299376"/>
      </p:ext>
    </p:extLst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>
                <a:latin typeface="Times New Roman" pitchFamily="18" charset="0"/>
                <a:cs typeface="Times New Roman" pitchFamily="18" charset="0"/>
              </a:rPr>
              <a:t>Текст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1555811" y="3456811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229542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7C93D575-5224-436B-A406-621F420F5E42}"/>
              </a:ext>
            </a:extLst>
          </p:cNvPr>
          <p:cNvSpPr txBox="1">
            <a:spLocks/>
          </p:cNvSpPr>
          <p:nvPr/>
        </p:nvSpPr>
        <p:spPr>
          <a:xfrm>
            <a:off x="1555811" y="396010"/>
            <a:ext cx="8229600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58994FA-A3E3-4817-9DF3-55BDA8A09F26}"/>
              </a:ext>
            </a:extLst>
          </p:cNvPr>
          <p:cNvSpPr txBox="1">
            <a:spLocks/>
          </p:cNvSpPr>
          <p:nvPr/>
        </p:nvSpPr>
        <p:spPr>
          <a:xfrm>
            <a:off x="1633491" y="3251446"/>
            <a:ext cx="11407806" cy="464347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1. Вступление.</a:t>
            </a:r>
          </a:p>
          <a:p>
            <a:pPr algn="l"/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2. Основная часть.</a:t>
            </a:r>
          </a:p>
          <a:p>
            <a:pPr marL="1143000" indent="-1143000" algn="l">
              <a:buAutoNum type="arabicPeriod"/>
            </a:pPr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6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3. Концовка (заключение).</a:t>
            </a: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br>
              <a:rPr lang="ru-RU" sz="7200" dirty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506607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495</TotalTime>
  <Words>333</Words>
  <Application>Microsoft Office PowerPoint</Application>
  <PresentationFormat>Широкоэкранный</PresentationFormat>
  <Paragraphs>174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1_Тема Office</vt:lpstr>
      <vt:lpstr>Урок развития речи в 3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</dc:title>
  <dc:creator>ПК</dc:creator>
  <cp:lastModifiedBy>ПК</cp:lastModifiedBy>
  <cp:revision>44</cp:revision>
  <dcterms:created xsi:type="dcterms:W3CDTF">2021-12-12T08:23:31Z</dcterms:created>
  <dcterms:modified xsi:type="dcterms:W3CDTF">2021-12-16T20:24:05Z</dcterms:modified>
</cp:coreProperties>
</file>