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309" r:id="rId2"/>
    <p:sldId id="256" r:id="rId3"/>
    <p:sldId id="261" r:id="rId4"/>
    <p:sldId id="257" r:id="rId5"/>
    <p:sldId id="258" r:id="rId6"/>
    <p:sldId id="259" r:id="rId7"/>
    <p:sldId id="260" r:id="rId8"/>
    <p:sldId id="262" r:id="rId9"/>
    <p:sldId id="264" r:id="rId10"/>
    <p:sldId id="265" r:id="rId11"/>
    <p:sldId id="266" r:id="rId12"/>
    <p:sldId id="272" r:id="rId13"/>
    <p:sldId id="267" r:id="rId14"/>
    <p:sldId id="268" r:id="rId15"/>
    <p:sldId id="269" r:id="rId16"/>
    <p:sldId id="270" r:id="rId17"/>
    <p:sldId id="271" r:id="rId18"/>
    <p:sldId id="280" r:id="rId19"/>
    <p:sldId id="263" r:id="rId20"/>
    <p:sldId id="274" r:id="rId21"/>
    <p:sldId id="275" r:id="rId22"/>
    <p:sldId id="276" r:id="rId23"/>
    <p:sldId id="277" r:id="rId24"/>
    <p:sldId id="278" r:id="rId25"/>
    <p:sldId id="279" r:id="rId26"/>
    <p:sldId id="294" r:id="rId27"/>
    <p:sldId id="296" r:id="rId28"/>
    <p:sldId id="297" r:id="rId29"/>
    <p:sldId id="298" r:id="rId30"/>
    <p:sldId id="299" r:id="rId31"/>
    <p:sldId id="30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301" r:id="rId46"/>
    <p:sldId id="303" r:id="rId47"/>
    <p:sldId id="302" r:id="rId48"/>
    <p:sldId id="304" r:id="rId49"/>
    <p:sldId id="305" r:id="rId50"/>
    <p:sldId id="306" r:id="rId51"/>
    <p:sldId id="307" r:id="rId52"/>
    <p:sldId id="308" r:id="rId5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F5880-B267-48AE-9ACC-E7562999BE53}" type="datetimeFigureOut">
              <a:rPr lang="ru-RU" smtClean="0"/>
              <a:pPr/>
              <a:t>19.03.2021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E20487-3429-4168-8365-2B17C496A4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20487-3429-4168-8365-2B17C496A4E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20487-3429-4168-8365-2B17C496A4E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20487-3429-4168-8365-2B17C496A4E8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20487-3429-4168-8365-2B17C496A4E8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20487-3429-4168-8365-2B17C496A4E8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20487-3429-4168-8365-2B17C496A4E8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20487-3429-4168-8365-2B17C496A4E8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20487-3429-4168-8365-2B17C496A4E8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213\Desktop\&#1052;&#1047;&#1043;&#1041;\1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213\Desktop\&#1052;&#1047;&#1043;&#1041;\2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213\Desktop\&#1052;&#1047;&#1043;&#1041;\3.mp4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213\Desktop\&#1052;&#1047;&#1043;&#1041;\4.mp4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213\Desktop\&#1052;&#1047;&#1043;&#1041;\5.mp4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213\Desktop\&#1052;&#1047;&#1043;&#1041;\6.mp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213\Desktop\scale_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228600" y="4038600"/>
            <a:ext cx="6400800" cy="2514600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7030A0"/>
                </a:solidFill>
                <a:latin typeface="Constantia" pitchFamily="18" charset="0"/>
              </a:rPr>
              <a:t>Виртуальное путешествие в Италию</a:t>
            </a:r>
            <a:endParaRPr lang="ru-RU" sz="6000" dirty="0">
              <a:solidFill>
                <a:srgbClr val="7030A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213\Desktop\EMp26QfWkAUBgks.jpg"/>
          <p:cNvPicPr>
            <a:picLocks noChangeAspect="1" noChangeArrowheads="1"/>
          </p:cNvPicPr>
          <p:nvPr/>
        </p:nvPicPr>
        <p:blipFill>
          <a:blip r:embed="rId3" cstate="print"/>
          <a:srcRect l="2000" r="2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67000" y="381000"/>
            <a:ext cx="4114800" cy="1219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00200" y="2819400"/>
            <a:ext cx="5943600" cy="121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rgbClr val="C00000"/>
                </a:solidFill>
                <a:latin typeface="Constantia" pitchFamily="18" charset="0"/>
              </a:rPr>
              <a:t>«Полиглот»</a:t>
            </a:r>
            <a:endParaRPr lang="ru-RU" sz="80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0 вопрос</a:t>
            </a:r>
          </a:p>
          <a:p>
            <a:pPr algn="ctr" fontAlgn="base">
              <a:buNone/>
            </a:pPr>
            <a:r>
              <a:rPr lang="ru-RU" sz="3600" b="1" dirty="0" smtClean="0">
                <a:latin typeface="Constantia" pitchFamily="18" charset="0"/>
              </a:rPr>
              <a:t>«</a:t>
            </a:r>
            <a:r>
              <a:rPr lang="ru-RU" sz="3600" b="1" dirty="0" err="1" smtClean="0">
                <a:latin typeface="Constantia" pitchFamily="18" charset="0"/>
              </a:rPr>
              <a:t>Meglio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essere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il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primo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in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provincia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che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il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secondo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a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Roma</a:t>
            </a:r>
            <a:r>
              <a:rPr lang="ru-RU" sz="3600" b="1" dirty="0" smtClean="0">
                <a:latin typeface="Constantia" pitchFamily="18" charset="0"/>
              </a:rPr>
              <a:t>»</a:t>
            </a:r>
            <a:endParaRPr lang="ru-RU" sz="3600" dirty="0" smtClean="0">
              <a:latin typeface="Constantia" pitchFamily="18" charset="0"/>
            </a:endParaRPr>
          </a:p>
          <a:p>
            <a:pPr algn="ctr" fontAlgn="base">
              <a:buNone/>
            </a:pPr>
            <a:r>
              <a:rPr lang="ru-RU" sz="3600" dirty="0" smtClean="0">
                <a:latin typeface="Constantia" pitchFamily="18" charset="0"/>
              </a:rPr>
              <a:t>Лучше быть первым в провинции, чем вторым в Риме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5400" b="1" dirty="0" smtClean="0">
                <a:solidFill>
                  <a:srgbClr val="C00000"/>
                </a:solidFill>
                <a:latin typeface="Constantia" pitchFamily="18" charset="0"/>
              </a:rPr>
              <a:t>1</a:t>
            </a: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 вопрос</a:t>
            </a:r>
          </a:p>
          <a:p>
            <a:pPr algn="ctr">
              <a:buNone/>
            </a:pPr>
            <a:r>
              <a:rPr lang="it-IT" sz="3600" b="1" dirty="0" smtClean="0">
                <a:latin typeface="Constantia" pitchFamily="18" charset="0"/>
              </a:rPr>
              <a:t>«Chi ha la lingua va in Sardegna»</a:t>
            </a:r>
            <a:endParaRPr lang="it-IT" sz="3600" dirty="0" smtClean="0">
              <a:latin typeface="Constantia" pitchFamily="18" charset="0"/>
            </a:endParaRPr>
          </a:p>
          <a:p>
            <a:pPr algn="ctr">
              <a:buNone/>
            </a:pPr>
            <a:r>
              <a:rPr lang="it-IT" sz="3600" dirty="0" smtClean="0">
                <a:latin typeface="Constantia" pitchFamily="18" charset="0"/>
              </a:rPr>
              <a:t>Имеющий язык до Сардинии дойдёт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2 вопрос</a:t>
            </a:r>
          </a:p>
          <a:p>
            <a:pPr algn="ctr">
              <a:buNone/>
            </a:pPr>
            <a:r>
              <a:rPr lang="it-IT" sz="3600" b="1" dirty="0" smtClean="0">
                <a:latin typeface="Constantia" pitchFamily="18" charset="0"/>
              </a:rPr>
              <a:t>«Prendere due piccioni con una fava»</a:t>
            </a:r>
            <a:endParaRPr lang="ru-RU" sz="3600" dirty="0" smtClean="0">
              <a:latin typeface="Constantia" pitchFamily="18" charset="0"/>
            </a:endParaRPr>
          </a:p>
          <a:p>
            <a:pPr algn="ctr">
              <a:buNone/>
            </a:pPr>
            <a:r>
              <a:rPr lang="it-IT" sz="3600" dirty="0" smtClean="0">
                <a:latin typeface="Constantia" pitchFamily="18" charset="0"/>
              </a:rPr>
              <a:t>Получить двух голубей с одной фасолины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3 вопрос</a:t>
            </a:r>
          </a:p>
          <a:p>
            <a:pPr algn="ctr">
              <a:buNone/>
            </a:pPr>
            <a:r>
              <a:rPr lang="it-IT" sz="3600" b="1" dirty="0" smtClean="0">
                <a:latin typeface="Constantia" pitchFamily="18" charset="0"/>
              </a:rPr>
              <a:t>«Cacio è sano; se vien di scarsa mano»</a:t>
            </a:r>
            <a:endParaRPr lang="ru-RU" sz="3600" dirty="0" smtClean="0">
              <a:latin typeface="Constantia" pitchFamily="18" charset="0"/>
            </a:endParaRPr>
          </a:p>
          <a:p>
            <a:pPr algn="ctr">
              <a:buNone/>
            </a:pPr>
            <a:r>
              <a:rPr lang="it-IT" sz="3600" dirty="0" smtClean="0">
                <a:latin typeface="Constantia" pitchFamily="18" charset="0"/>
              </a:rPr>
              <a:t> Сыр хорош, если взять немного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4 вопрос</a:t>
            </a:r>
          </a:p>
          <a:p>
            <a:pPr algn="ctr">
              <a:buNone/>
            </a:pPr>
            <a:r>
              <a:rPr lang="it-IT" sz="3600" b="1" dirty="0" smtClean="0">
                <a:latin typeface="Constantia" pitchFamily="18" charset="0"/>
              </a:rPr>
              <a:t>«È meglio un uovo oggi di una gallina domani»</a:t>
            </a:r>
            <a:endParaRPr lang="ru-RU" sz="3600" dirty="0" smtClean="0">
              <a:latin typeface="Constantia" pitchFamily="18" charset="0"/>
            </a:endParaRPr>
          </a:p>
          <a:p>
            <a:pPr algn="ctr">
              <a:buNone/>
            </a:pPr>
            <a:r>
              <a:rPr lang="it-IT" sz="3600" dirty="0" smtClean="0">
                <a:latin typeface="Constantia" pitchFamily="18" charset="0"/>
              </a:rPr>
              <a:t>Лучше яйцо сегодня, чем курица завтра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5 вопрос</a:t>
            </a:r>
          </a:p>
          <a:p>
            <a:pPr algn="ctr">
              <a:buNone/>
            </a:pPr>
            <a:r>
              <a:rPr lang="ru-RU" sz="3600" b="1" dirty="0" smtClean="0">
                <a:latin typeface="Constantia" pitchFamily="18" charset="0"/>
              </a:rPr>
              <a:t>«</a:t>
            </a:r>
            <a:r>
              <a:rPr lang="ru-RU" sz="3600" b="1" dirty="0" err="1" smtClean="0">
                <a:latin typeface="Constantia" pitchFamily="18" charset="0"/>
              </a:rPr>
              <a:t>Chi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dorme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non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piglia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pesci</a:t>
            </a:r>
            <a:r>
              <a:rPr lang="ru-RU" sz="3600" b="1" dirty="0" smtClean="0">
                <a:latin typeface="Constantia" pitchFamily="18" charset="0"/>
              </a:rPr>
              <a:t>»</a:t>
            </a:r>
            <a:endParaRPr lang="ru-RU" sz="3600" dirty="0" smtClean="0">
              <a:latin typeface="Constantia" pitchFamily="18" charset="0"/>
            </a:endParaRPr>
          </a:p>
          <a:p>
            <a:pPr algn="ctr">
              <a:buNone/>
            </a:pPr>
            <a:r>
              <a:rPr lang="ru-RU" sz="3600" dirty="0" smtClean="0">
                <a:latin typeface="Constantia" pitchFamily="18" charset="0"/>
              </a:rPr>
              <a:t>Кто спал, тот рыбки не поймал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6 вопрос</a:t>
            </a:r>
          </a:p>
          <a:p>
            <a:pPr algn="ctr">
              <a:buNone/>
            </a:pPr>
            <a:r>
              <a:rPr lang="ru-RU" sz="3600" b="1" dirty="0" smtClean="0">
                <a:latin typeface="Constantia" pitchFamily="18" charset="0"/>
              </a:rPr>
              <a:t>«</a:t>
            </a:r>
            <a:r>
              <a:rPr lang="ru-RU" sz="3600" b="1" dirty="0" err="1" smtClean="0">
                <a:latin typeface="Constantia" pitchFamily="18" charset="0"/>
              </a:rPr>
              <a:t>Lupo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non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mangia</a:t>
            </a:r>
            <a:r>
              <a:rPr lang="ru-RU" sz="3600" b="1" dirty="0" smtClean="0">
                <a:latin typeface="Constantia" pitchFamily="18" charset="0"/>
              </a:rPr>
              <a:t> </a:t>
            </a:r>
            <a:r>
              <a:rPr lang="ru-RU" sz="3600" b="1" dirty="0" err="1" smtClean="0">
                <a:latin typeface="Constantia" pitchFamily="18" charset="0"/>
              </a:rPr>
              <a:t>lupo</a:t>
            </a:r>
            <a:r>
              <a:rPr lang="ru-RU" sz="3600" b="1" dirty="0" smtClean="0">
                <a:latin typeface="Constantia" pitchFamily="18" charset="0"/>
              </a:rPr>
              <a:t>»</a:t>
            </a:r>
            <a:endParaRPr lang="ru-RU" sz="3600" dirty="0" smtClean="0">
              <a:latin typeface="Constantia" pitchFamily="18" charset="0"/>
            </a:endParaRPr>
          </a:p>
          <a:p>
            <a:pPr algn="ctr">
              <a:buNone/>
            </a:pPr>
            <a:r>
              <a:rPr lang="ru-RU" sz="3600" dirty="0" smtClean="0">
                <a:latin typeface="Constantia" pitchFamily="18" charset="0"/>
              </a:rPr>
              <a:t>Волки не едят волков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213\Desktop\2415274-15685442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67000" y="381000"/>
            <a:ext cx="4114800" cy="1219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III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66900" y="2819400"/>
            <a:ext cx="5410200" cy="20574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rgbClr val="C00000"/>
                </a:solidFill>
                <a:latin typeface="Constantia" pitchFamily="18" charset="0"/>
              </a:rPr>
              <a:t>«Угадай мелодию»</a:t>
            </a:r>
            <a:endParaRPr lang="ru-RU" sz="80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67000" y="381000"/>
            <a:ext cx="4114800" cy="1219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III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0" y="2819400"/>
            <a:ext cx="3581400" cy="121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Constantia" pitchFamily="18" charset="0"/>
              </a:rPr>
              <a:t>1 мелодия</a:t>
            </a:r>
            <a:endParaRPr lang="ru-RU" sz="54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213\Desktop\img0.jpg"/>
          <p:cNvPicPr>
            <a:picLocks noChangeAspect="1" noChangeArrowheads="1"/>
          </p:cNvPicPr>
          <p:nvPr/>
        </p:nvPicPr>
        <p:blipFill>
          <a:blip r:embed="rId2" cstate="print"/>
          <a:srcRect l="12500" r="12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213\Desktop\81f8df75a375e61948d28ab4dafbaa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9015" y="3575214"/>
            <a:ext cx="2133600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67000" y="381000"/>
            <a:ext cx="4114800" cy="1219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III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0" y="2819400"/>
            <a:ext cx="3581400" cy="121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Constantia" pitchFamily="18" charset="0"/>
              </a:rPr>
              <a:t>2 мелодия</a:t>
            </a:r>
            <a:endParaRPr lang="ru-RU" sz="54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67000" y="381000"/>
            <a:ext cx="4114800" cy="1219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III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0" y="2819400"/>
            <a:ext cx="3581400" cy="121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Constantia" pitchFamily="18" charset="0"/>
              </a:rPr>
              <a:t>3 мелодия</a:t>
            </a:r>
            <a:endParaRPr lang="ru-RU" sz="54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4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67000" y="381000"/>
            <a:ext cx="4114800" cy="1219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III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0" y="2819400"/>
            <a:ext cx="3581400" cy="121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Constantia" pitchFamily="18" charset="0"/>
              </a:rPr>
              <a:t>4 мелодия</a:t>
            </a:r>
            <a:endParaRPr lang="ru-RU" sz="54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5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67000" y="381000"/>
            <a:ext cx="4114800" cy="1219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III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0" y="2819400"/>
            <a:ext cx="3581400" cy="121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Constantia" pitchFamily="18" charset="0"/>
              </a:rPr>
              <a:t>5 мелодия</a:t>
            </a:r>
            <a:endParaRPr lang="ru-RU" sz="54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6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67000" y="381000"/>
            <a:ext cx="4114800" cy="1219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III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0" y="2819400"/>
            <a:ext cx="3581400" cy="121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Constantia" pitchFamily="18" charset="0"/>
              </a:rPr>
              <a:t>6 мелодия</a:t>
            </a:r>
            <a:endParaRPr lang="ru-RU" sz="54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213\Desktop\blur-1283865_1920.jpg"/>
          <p:cNvPicPr>
            <a:picLocks noChangeAspect="1" noChangeArrowheads="1"/>
          </p:cNvPicPr>
          <p:nvPr/>
        </p:nvPicPr>
        <p:blipFill>
          <a:blip r:embed="rId3" cstate="print"/>
          <a:srcRect r="11156"/>
          <a:stretch>
            <a:fillRect/>
          </a:stretch>
        </p:blipFill>
        <p:spPr bwMode="auto">
          <a:xfrm>
            <a:off x="0" y="0"/>
            <a:ext cx="9144000" cy="6840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67000" y="381000"/>
            <a:ext cx="4114800" cy="1219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IV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rgbClr val="C00000"/>
                </a:solidFill>
                <a:latin typeface="Constantia" pitchFamily="18" charset="0"/>
              </a:rPr>
              <a:t>«Знатоки итальянской литературы»</a:t>
            </a:r>
            <a:endParaRPr lang="ru-RU" sz="80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7659" y="5058000"/>
            <a:ext cx="2946341" cy="180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IV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1 вопрос</a:t>
            </a:r>
          </a:p>
          <a:p>
            <a:pPr algn="ctr">
              <a:buNone/>
            </a:pPr>
            <a:r>
              <a:rPr lang="ru-RU" sz="3600" b="1" dirty="0" smtClean="0">
                <a:latin typeface="Constantia" pitchFamily="18" charset="0"/>
              </a:rPr>
              <a:t>Какие из этих детских</a:t>
            </a:r>
            <a:r>
              <a:rPr lang="en-US" sz="3600" dirty="0" smtClean="0">
                <a:latin typeface="Constantia" pitchFamily="18" charset="0"/>
              </a:rPr>
              <a:t> </a:t>
            </a:r>
            <a:r>
              <a:rPr lang="ru-RU" sz="3600" b="1" dirty="0" smtClean="0">
                <a:latin typeface="Constantia" pitchFamily="18" charset="0"/>
              </a:rPr>
              <a:t>писателей - итальянцы?</a:t>
            </a:r>
            <a:endParaRPr lang="ru-RU" sz="3600" dirty="0" smtClean="0">
              <a:latin typeface="Constantia" pitchFamily="18" charset="0"/>
            </a:endParaRPr>
          </a:p>
          <a:p>
            <a:pPr algn="ctr">
              <a:buNone/>
            </a:pPr>
            <a:r>
              <a:rPr lang="ru-RU" sz="3600" dirty="0" smtClean="0">
                <a:latin typeface="Constantia" pitchFamily="18" charset="0"/>
              </a:rPr>
              <a:t>Шарль Перро</a:t>
            </a:r>
          </a:p>
          <a:p>
            <a:pPr algn="ctr">
              <a:buNone/>
            </a:pPr>
            <a:r>
              <a:rPr lang="ru-RU" sz="3600" dirty="0" err="1" smtClean="0">
                <a:latin typeface="Constantia" pitchFamily="18" charset="0"/>
              </a:rPr>
              <a:t>Ганс</a:t>
            </a:r>
            <a:r>
              <a:rPr lang="ru-RU" sz="3600" dirty="0" smtClean="0">
                <a:latin typeface="Constantia" pitchFamily="18" charset="0"/>
              </a:rPr>
              <a:t> Христиан Андерсен</a:t>
            </a:r>
          </a:p>
          <a:p>
            <a:pPr algn="ctr">
              <a:buNone/>
            </a:pPr>
            <a:r>
              <a:rPr lang="ru-RU" sz="3600" dirty="0" err="1" smtClean="0">
                <a:latin typeface="Constantia" pitchFamily="18" charset="0"/>
              </a:rPr>
              <a:t>Джанни</a:t>
            </a:r>
            <a:r>
              <a:rPr lang="ru-RU" sz="3600" dirty="0" smtClean="0">
                <a:latin typeface="Constantia" pitchFamily="18" charset="0"/>
              </a:rPr>
              <a:t> </a:t>
            </a:r>
            <a:r>
              <a:rPr lang="ru-RU" sz="3600" dirty="0" err="1" smtClean="0">
                <a:latin typeface="Constantia" pitchFamily="18" charset="0"/>
              </a:rPr>
              <a:t>Родари</a:t>
            </a:r>
            <a:endParaRPr lang="ru-RU" sz="36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IV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2 вопрос</a:t>
            </a:r>
          </a:p>
          <a:p>
            <a:pPr algn="ctr">
              <a:buNone/>
            </a:pPr>
            <a:r>
              <a:rPr lang="ru-RU" sz="3600" b="1" dirty="0" smtClean="0">
                <a:latin typeface="Constantia" pitchFamily="18" charset="0"/>
              </a:rPr>
              <a:t>Персонаж сказки Карло </a:t>
            </a:r>
            <a:r>
              <a:rPr lang="ru-RU" sz="3600" b="1" dirty="0" err="1" smtClean="0">
                <a:latin typeface="Constantia" pitchFamily="18" charset="0"/>
              </a:rPr>
              <a:t>Колодди</a:t>
            </a:r>
            <a:r>
              <a:rPr lang="ru-RU" sz="3600" b="1" dirty="0" smtClean="0">
                <a:latin typeface="Constantia" pitchFamily="18" charset="0"/>
              </a:rPr>
              <a:t>. На тосканском диалекте имя персонажа означает «кедровый орешек»</a:t>
            </a:r>
            <a:endParaRPr lang="ru-RU" sz="36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46341" cy="180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IV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3 вопрос</a:t>
            </a:r>
          </a:p>
        </p:txBody>
      </p:sp>
      <p:pic>
        <p:nvPicPr>
          <p:cNvPr id="1026" name="Picture 2" descr="C:\Users\213\Desktop\519ae6fc0abab269a114b02e029fa90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981200"/>
            <a:ext cx="6148904" cy="4648200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1676400" y="2514600"/>
            <a:ext cx="1828800" cy="17526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400800" y="2819400"/>
            <a:ext cx="2438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onstantia" pitchFamily="18" charset="0"/>
              </a:rPr>
              <a:t>Какой сказочный персонаж спрятан на картинке?</a:t>
            </a:r>
            <a:endParaRPr lang="ru-RU" sz="3200" b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IV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4 вопрос</a:t>
            </a:r>
          </a:p>
          <a:p>
            <a:pPr algn="ctr">
              <a:buNone/>
            </a:pPr>
            <a:r>
              <a:rPr lang="ru-RU" sz="3600" b="1" dirty="0" smtClean="0">
                <a:latin typeface="Constantia" pitchFamily="18" charset="0"/>
              </a:rPr>
              <a:t>Какая особенность была у героя итальянской</a:t>
            </a:r>
            <a:r>
              <a:rPr lang="ru-RU" sz="3600" dirty="0" smtClean="0">
                <a:latin typeface="Constantia" pitchFamily="18" charset="0"/>
              </a:rPr>
              <a:t> </a:t>
            </a:r>
            <a:r>
              <a:rPr lang="ru-RU" sz="3600" b="1" dirty="0" smtClean="0">
                <a:latin typeface="Constantia" pitchFamily="18" charset="0"/>
              </a:rPr>
              <a:t>сказки </a:t>
            </a:r>
            <a:r>
              <a:rPr lang="ru-RU" sz="3600" b="1" dirty="0" err="1" smtClean="0">
                <a:latin typeface="Constantia" pitchFamily="18" charset="0"/>
              </a:rPr>
              <a:t>Пиноккио</a:t>
            </a:r>
            <a:r>
              <a:rPr lang="ru-RU" sz="3600" b="1" dirty="0" smtClean="0">
                <a:latin typeface="Constantia" pitchFamily="18" charset="0"/>
              </a:rPr>
              <a:t>, когда он врал?</a:t>
            </a:r>
            <a:endParaRPr lang="ru-RU" sz="36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213\Desktop\ddd2018736054dfdf039a6e62eaefa81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rgbClr val="C00000"/>
                </a:solidFill>
                <a:latin typeface="Constantia" pitchFamily="18" charset="0"/>
              </a:rPr>
              <a:t>«Мир, в котором мы живем»</a:t>
            </a:r>
            <a:endParaRPr lang="ru-RU" sz="8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IV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5 вопрос</a:t>
            </a:r>
          </a:p>
          <a:p>
            <a:pPr algn="ctr">
              <a:buNone/>
            </a:pPr>
            <a:r>
              <a:rPr lang="ru-RU" sz="3600" b="1" dirty="0" smtClean="0">
                <a:latin typeface="Constantia" pitchFamily="18" charset="0"/>
              </a:rPr>
              <a:t>Как звали правителя страны</a:t>
            </a:r>
            <a:r>
              <a:rPr lang="ru-RU" sz="3600" dirty="0" smtClean="0">
                <a:latin typeface="Constantia" pitchFamily="18" charset="0"/>
              </a:rPr>
              <a:t> </a:t>
            </a:r>
            <a:r>
              <a:rPr lang="ru-RU" sz="3600" b="1" dirty="0" smtClean="0">
                <a:latin typeface="Constantia" pitchFamily="18" charset="0"/>
              </a:rPr>
              <a:t>из сказки "Приключения </a:t>
            </a:r>
            <a:r>
              <a:rPr lang="ru-RU" sz="3600" b="1" dirty="0" err="1" smtClean="0">
                <a:latin typeface="Constantia" pitchFamily="18" charset="0"/>
              </a:rPr>
              <a:t>Чипполино</a:t>
            </a:r>
            <a:r>
              <a:rPr lang="ru-RU" sz="3600" b="1" dirty="0" smtClean="0">
                <a:latin typeface="Constantia" pitchFamily="18" charset="0"/>
              </a:rPr>
              <a:t>"?</a:t>
            </a:r>
            <a:endParaRPr lang="ru-RU" sz="36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IV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6 вопрос</a:t>
            </a:r>
          </a:p>
          <a:p>
            <a:pPr algn="ctr">
              <a:buNone/>
            </a:pPr>
            <a:r>
              <a:rPr lang="ru-RU" sz="4000" b="1" dirty="0" smtClean="0">
                <a:latin typeface="Constantia" pitchFamily="18" charset="0"/>
              </a:rPr>
              <a:t>Какого предмета не было у </a:t>
            </a:r>
            <a:r>
              <a:rPr lang="ru-RU" sz="4000" b="1" dirty="0" err="1" smtClean="0">
                <a:latin typeface="Constantia" pitchFamily="18" charset="0"/>
              </a:rPr>
              <a:t>Пиноккио</a:t>
            </a:r>
            <a:r>
              <a:rPr lang="ru-RU" sz="4000" b="1" dirty="0" smtClean="0">
                <a:latin typeface="Constantia" pitchFamily="18" charset="0"/>
              </a:rPr>
              <a:t> в отличии от Буратино ?</a:t>
            </a:r>
            <a:endParaRPr lang="ru-RU" sz="40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213\Desktop\scale_1200 (2).jpg"/>
          <p:cNvPicPr>
            <a:picLocks noChangeAspect="1" noChangeArrowheads="1"/>
          </p:cNvPicPr>
          <p:nvPr/>
        </p:nvPicPr>
        <p:blipFill>
          <a:blip r:embed="rId3" cstate="print"/>
          <a:srcRect l="10000" t="5056" r="10000" b="50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67000" y="381000"/>
            <a:ext cx="4114800" cy="1219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V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00200" y="2819400"/>
            <a:ext cx="5943600" cy="20574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rgbClr val="C00000"/>
                </a:solidFill>
                <a:latin typeface="Constantia" pitchFamily="18" charset="0"/>
              </a:rPr>
              <a:t>«Третий лишний»</a:t>
            </a:r>
            <a:endParaRPr lang="ru-RU" sz="80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V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7370" r="7370" b="10489"/>
          <a:stretch>
            <a:fillRect/>
          </a:stretch>
        </p:blipFill>
        <p:spPr bwMode="auto">
          <a:xfrm>
            <a:off x="0" y="1458000"/>
            <a:ext cx="9144000" cy="54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19400" y="1524000"/>
            <a:ext cx="3581400" cy="121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Constantia" pitchFamily="18" charset="0"/>
              </a:rPr>
              <a:t>1 вопрос</a:t>
            </a:r>
            <a:endParaRPr lang="ru-RU" sz="54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b="10798"/>
          <a:stretch>
            <a:fillRect/>
          </a:stretch>
        </p:blipFill>
        <p:spPr bwMode="auto">
          <a:xfrm>
            <a:off x="92000" y="1181100"/>
            <a:ext cx="8960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375" r="2375" b="11100"/>
          <a:stretch>
            <a:fillRect/>
          </a:stretch>
        </p:blipFill>
        <p:spPr bwMode="auto">
          <a:xfrm>
            <a:off x="0" y="2057400"/>
            <a:ext cx="914400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V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19400" y="1524000"/>
            <a:ext cx="3581400" cy="121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Constantia" pitchFamily="18" charset="0"/>
              </a:rPr>
              <a:t>2 вопрос</a:t>
            </a:r>
            <a:endParaRPr lang="ru-RU" sz="54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 b="10798"/>
          <a:stretch>
            <a:fillRect/>
          </a:stretch>
        </p:blipFill>
        <p:spPr bwMode="auto">
          <a:xfrm>
            <a:off x="92000" y="1181100"/>
            <a:ext cx="8960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V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2375" r="2375" b="11100"/>
          <a:stretch>
            <a:fillRect/>
          </a:stretch>
        </p:blipFill>
        <p:spPr bwMode="auto">
          <a:xfrm>
            <a:off x="0" y="2057400"/>
            <a:ext cx="914400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19400" y="1524000"/>
            <a:ext cx="3581400" cy="121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Constantia" pitchFamily="18" charset="0"/>
              </a:rPr>
              <a:t>3 вопрос</a:t>
            </a:r>
            <a:endParaRPr lang="ru-RU" sz="54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2375" r="2375" b="11900"/>
          <a:stretch>
            <a:fillRect/>
          </a:stretch>
        </p:blipFill>
        <p:spPr bwMode="auto">
          <a:xfrm>
            <a:off x="0" y="1050300"/>
            <a:ext cx="9144000" cy="47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2375" r="2375" b="11100"/>
          <a:stretch>
            <a:fillRect/>
          </a:stretch>
        </p:blipFill>
        <p:spPr bwMode="auto">
          <a:xfrm>
            <a:off x="0" y="2057400"/>
            <a:ext cx="9144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V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19400" y="1524000"/>
            <a:ext cx="3581400" cy="121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Constantia" pitchFamily="18" charset="0"/>
              </a:rPr>
              <a:t>4 вопрос</a:t>
            </a:r>
            <a:endParaRPr lang="ru-RU" sz="54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4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1 вопрос</a:t>
            </a:r>
          </a:p>
          <a:p>
            <a:pPr algn="just">
              <a:buNone/>
            </a:pPr>
            <a:r>
              <a:rPr lang="ru-RU" sz="5400" b="1" dirty="0" smtClean="0">
                <a:latin typeface="Constantia" pitchFamily="18" charset="0"/>
              </a:rPr>
              <a:t>На что похожа Италия</a:t>
            </a:r>
            <a:r>
              <a:rPr lang="ru-RU" sz="5400" dirty="0" smtClean="0">
                <a:latin typeface="Constantia" pitchFamily="18" charset="0"/>
              </a:rPr>
              <a:t> </a:t>
            </a:r>
            <a:r>
              <a:rPr lang="ru-RU" sz="5400" b="1" dirty="0" smtClean="0">
                <a:latin typeface="Constantia" pitchFamily="18" charset="0"/>
              </a:rPr>
              <a:t>при взгляде на карту мира?</a:t>
            </a:r>
            <a:endParaRPr lang="ru-RU" sz="5400" dirty="0" smtClean="0">
              <a:latin typeface="Constantia" pitchFamily="18" charset="0"/>
            </a:endParaRPr>
          </a:p>
          <a:p>
            <a:endParaRPr lang="ru-RU" dirty="0"/>
          </a:p>
        </p:txBody>
      </p:sp>
      <p:pic>
        <p:nvPicPr>
          <p:cNvPr id="2050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2375" r="2375" b="11100"/>
          <a:stretch>
            <a:fillRect/>
          </a:stretch>
        </p:blipFill>
        <p:spPr bwMode="auto">
          <a:xfrm>
            <a:off x="0" y="1028700"/>
            <a:ext cx="9144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10418" b="11365"/>
          <a:stretch>
            <a:fillRect/>
          </a:stretch>
        </p:blipFill>
        <p:spPr bwMode="auto">
          <a:xfrm>
            <a:off x="-29200" y="1752600"/>
            <a:ext cx="9173200" cy="510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V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19400" y="1524000"/>
            <a:ext cx="3581400" cy="121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Constantia" pitchFamily="18" charset="0"/>
              </a:rPr>
              <a:t>5 вопрос</a:t>
            </a:r>
            <a:endParaRPr lang="ru-RU" sz="54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2375" r="2375" b="11100"/>
          <a:stretch>
            <a:fillRect/>
          </a:stretch>
        </p:blipFill>
        <p:spPr bwMode="auto">
          <a:xfrm>
            <a:off x="0" y="1028700"/>
            <a:ext cx="9144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2232" r="8471" b="11365"/>
          <a:stretch>
            <a:fillRect/>
          </a:stretch>
        </p:blipFill>
        <p:spPr bwMode="auto">
          <a:xfrm>
            <a:off x="0" y="1752600"/>
            <a:ext cx="9144000" cy="510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V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19400" y="1524000"/>
            <a:ext cx="3581400" cy="121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Constantia" pitchFamily="18" charset="0"/>
              </a:rPr>
              <a:t>6 вопрос</a:t>
            </a:r>
            <a:endParaRPr lang="ru-RU" sz="54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2375" r="2375" b="11100"/>
          <a:stretch>
            <a:fillRect/>
          </a:stretch>
        </p:blipFill>
        <p:spPr bwMode="auto">
          <a:xfrm>
            <a:off x="0" y="1028700"/>
            <a:ext cx="9144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213\Desktop\1512545609_tury_v_italiiu-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600200" y="2819400"/>
            <a:ext cx="5943600" cy="121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rgbClr val="C00000"/>
                </a:solidFill>
                <a:latin typeface="Constantia" pitchFamily="18" charset="0"/>
              </a:rPr>
              <a:t>«Блиц»</a:t>
            </a:r>
            <a:endParaRPr lang="ru-RU" sz="80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VI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5400" b="1" dirty="0" smtClean="0">
                <a:solidFill>
                  <a:srgbClr val="C00000"/>
                </a:solidFill>
                <a:latin typeface="Constantia" pitchFamily="18" charset="0"/>
              </a:rPr>
              <a:t>1</a:t>
            </a: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 вопрос</a:t>
            </a:r>
          </a:p>
          <a:p>
            <a:pPr algn="ctr">
              <a:buNone/>
            </a:pPr>
            <a:r>
              <a:rPr lang="ru-RU" sz="3600" b="1" dirty="0" smtClean="0">
                <a:latin typeface="Constantia" pitchFamily="18" charset="0"/>
              </a:rPr>
              <a:t>Что надевают на знаменитые карнавалы в Венеции?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5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51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VI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2 вопрос</a:t>
            </a:r>
          </a:p>
          <a:p>
            <a:pPr algn="ctr">
              <a:buNone/>
            </a:pPr>
            <a:r>
              <a:rPr lang="ru-RU" sz="3600" b="1" dirty="0" smtClean="0">
                <a:latin typeface="Constantia" pitchFamily="18" charset="0"/>
              </a:rPr>
              <a:t>Из чего в Италии готовят Ризотто?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5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51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VI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3 вопрос</a:t>
            </a:r>
          </a:p>
          <a:p>
            <a:pPr algn="ctr">
              <a:buNone/>
            </a:pPr>
            <a:r>
              <a:rPr lang="ru-RU" sz="3600" b="1" dirty="0" smtClean="0">
                <a:latin typeface="Constantia" pitchFamily="18" charset="0"/>
              </a:rPr>
              <a:t>Как называются лодки в Венеции?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5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51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VI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4 вопрос</a:t>
            </a:r>
          </a:p>
          <a:p>
            <a:pPr algn="ctr">
              <a:buNone/>
            </a:pPr>
            <a:r>
              <a:rPr lang="ru-RU" sz="3600" b="1" dirty="0" smtClean="0">
                <a:latin typeface="Constantia" pitchFamily="18" charset="0"/>
              </a:rPr>
              <a:t>Назовите национальное блюдо Италии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5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51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2 вопрос</a:t>
            </a:r>
          </a:p>
          <a:p>
            <a:pPr algn="just">
              <a:buNone/>
            </a:pPr>
            <a:r>
              <a:rPr lang="ru-RU" sz="5400" b="1" dirty="0" smtClean="0">
                <a:latin typeface="Constantia" pitchFamily="18" charset="0"/>
              </a:rPr>
              <a:t>Какой город является</a:t>
            </a:r>
            <a:r>
              <a:rPr lang="ru-RU" sz="5400" dirty="0" smtClean="0">
                <a:latin typeface="Constantia" pitchFamily="18" charset="0"/>
              </a:rPr>
              <a:t> </a:t>
            </a:r>
            <a:r>
              <a:rPr lang="ru-RU" sz="5400" b="1" dirty="0" smtClean="0">
                <a:latin typeface="Constantia" pitchFamily="18" charset="0"/>
              </a:rPr>
              <a:t>столицей Италии?</a:t>
            </a:r>
            <a:endParaRPr lang="ru-RU" sz="5400" dirty="0" smtClean="0">
              <a:latin typeface="Constantia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VI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5 вопрос</a:t>
            </a:r>
          </a:p>
          <a:p>
            <a:pPr algn="ctr">
              <a:buNone/>
            </a:pPr>
            <a:r>
              <a:rPr lang="ru-RU" sz="3600" b="1" dirty="0" smtClean="0">
                <a:latin typeface="Constantia" pitchFamily="18" charset="0"/>
              </a:rPr>
              <a:t>Знаменитый шедевр Леонардо да Винчи,  на котором изображена женщина с загадочной улыбкой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7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51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VI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6 вопрос</a:t>
            </a:r>
          </a:p>
          <a:p>
            <a:pPr algn="ctr">
              <a:buNone/>
            </a:pPr>
            <a:r>
              <a:rPr lang="ru-RU" sz="4400" b="1" dirty="0" smtClean="0">
                <a:latin typeface="Constantia" pitchFamily="18" charset="0"/>
              </a:rPr>
              <a:t>Какие цветы получают итальянские женщины на 8 марта ?</a:t>
            </a:r>
            <a:endParaRPr lang="ru-RU" sz="4400" dirty="0">
              <a:latin typeface="Constantia" pitchFamily="18" charset="0"/>
            </a:endParaRPr>
          </a:p>
        </p:txBody>
      </p:sp>
      <p:pic>
        <p:nvPicPr>
          <p:cNvPr id="6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51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213\Desktop\img0.jpg"/>
          <p:cNvPicPr>
            <a:picLocks noChangeAspect="1" noChangeArrowheads="1"/>
          </p:cNvPicPr>
          <p:nvPr/>
        </p:nvPicPr>
        <p:blipFill>
          <a:blip r:embed="rId2" cstate="print"/>
          <a:srcRect l="12500" r="12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213\Desktop\81f8df75a375e61948d28ab4dafbaa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9015" y="3575214"/>
            <a:ext cx="2133600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3 вопрос</a:t>
            </a:r>
          </a:p>
          <a:p>
            <a:pPr algn="just">
              <a:buNone/>
            </a:pPr>
            <a:r>
              <a:rPr lang="ru-RU" sz="5400" b="1" dirty="0" smtClean="0">
                <a:latin typeface="Constantia" pitchFamily="18" charset="0"/>
              </a:rPr>
              <a:t>Какой город называют «городом на воде»?</a:t>
            </a:r>
            <a:endParaRPr lang="ru-RU" sz="5400" dirty="0" smtClean="0">
              <a:latin typeface="Constantia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4 вопрос</a:t>
            </a:r>
          </a:p>
          <a:p>
            <a:pPr algn="ctr">
              <a:buNone/>
            </a:pPr>
            <a:r>
              <a:rPr lang="ru-RU" sz="4400" b="1" dirty="0" smtClean="0">
                <a:latin typeface="Constantia" pitchFamily="18" charset="0"/>
              </a:rPr>
              <a:t>В каком итальянском городе находится знаменитая «падающая башня»?</a:t>
            </a:r>
            <a:endParaRPr lang="ru-RU" sz="4400" dirty="0" smtClean="0">
              <a:latin typeface="Constantia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5 вопрос</a:t>
            </a:r>
          </a:p>
          <a:p>
            <a:pPr algn="just">
              <a:buNone/>
            </a:pPr>
            <a:r>
              <a:rPr lang="ru-RU" sz="5400" b="1" dirty="0" smtClean="0">
                <a:latin typeface="Constantia" pitchFamily="18" charset="0"/>
              </a:rPr>
              <a:t>Какой город в Италии называется «столицей моды»?</a:t>
            </a:r>
            <a:endParaRPr lang="ru-RU" sz="5400" dirty="0" smtClean="0">
              <a:latin typeface="Constantia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7030A0"/>
                </a:solidFill>
                <a:latin typeface="Constantia" pitchFamily="18" charset="0"/>
              </a:rPr>
              <a:t>I</a:t>
            </a:r>
            <a:r>
              <a:rPr lang="ru-RU" sz="8000" dirty="0" smtClean="0">
                <a:solidFill>
                  <a:srgbClr val="7030A0"/>
                </a:solidFill>
                <a:latin typeface="Constantia" pitchFamily="18" charset="0"/>
              </a:rPr>
              <a:t> тур</a:t>
            </a:r>
            <a:endParaRPr lang="ru-RU" sz="8000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Constantia" pitchFamily="18" charset="0"/>
              </a:rPr>
              <a:t>6 вопрос</a:t>
            </a:r>
          </a:p>
          <a:p>
            <a:pPr algn="just">
              <a:buNone/>
            </a:pPr>
            <a:r>
              <a:rPr lang="ru-RU" sz="5400" b="1" dirty="0" smtClean="0">
                <a:latin typeface="Constantia" pitchFamily="18" charset="0"/>
              </a:rPr>
              <a:t>Какой итальянский остров дал приют Наполеону?</a:t>
            </a:r>
            <a:endParaRPr lang="ru-RU" sz="5400" dirty="0" smtClean="0">
              <a:latin typeface="Constantia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C:\Users\213\Desktop\B2ehSFeRp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8830" y="5058000"/>
            <a:ext cx="2946341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476</Words>
  <Application>Microsoft Office PowerPoint</Application>
  <PresentationFormat>Экран (4:3)</PresentationFormat>
  <Paragraphs>129</Paragraphs>
  <Slides>52</Slides>
  <Notes>8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Office Theme</vt:lpstr>
      <vt:lpstr>Слайд 1</vt:lpstr>
      <vt:lpstr>Слайд 2</vt:lpstr>
      <vt:lpstr>I тур</vt:lpstr>
      <vt:lpstr>I тур</vt:lpstr>
      <vt:lpstr>I тур</vt:lpstr>
      <vt:lpstr>I тур</vt:lpstr>
      <vt:lpstr>I тур</vt:lpstr>
      <vt:lpstr>I тур</vt:lpstr>
      <vt:lpstr>I тур</vt:lpstr>
      <vt:lpstr>Слайд 10</vt:lpstr>
      <vt:lpstr>II тур</vt:lpstr>
      <vt:lpstr>II тур</vt:lpstr>
      <vt:lpstr>II тур</vt:lpstr>
      <vt:lpstr>II тур</vt:lpstr>
      <vt:lpstr>II тур</vt:lpstr>
      <vt:lpstr>II тур</vt:lpstr>
      <vt:lpstr>II тур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IV тур</vt:lpstr>
      <vt:lpstr>IV тур</vt:lpstr>
      <vt:lpstr>IV тур</vt:lpstr>
      <vt:lpstr>IV тур</vt:lpstr>
      <vt:lpstr>IV тур</vt:lpstr>
      <vt:lpstr>IV тур</vt:lpstr>
      <vt:lpstr>Слайд 32</vt:lpstr>
      <vt:lpstr>V тур</vt:lpstr>
      <vt:lpstr>Слайд 34</vt:lpstr>
      <vt:lpstr>V тур</vt:lpstr>
      <vt:lpstr>Слайд 36</vt:lpstr>
      <vt:lpstr>V тур</vt:lpstr>
      <vt:lpstr>Слайд 38</vt:lpstr>
      <vt:lpstr>V тур</vt:lpstr>
      <vt:lpstr>Слайд 40</vt:lpstr>
      <vt:lpstr>V тур</vt:lpstr>
      <vt:lpstr>Слайд 42</vt:lpstr>
      <vt:lpstr>V тур</vt:lpstr>
      <vt:lpstr>Слайд 44</vt:lpstr>
      <vt:lpstr>Слайд 45</vt:lpstr>
      <vt:lpstr>VI тур</vt:lpstr>
      <vt:lpstr>VI тур</vt:lpstr>
      <vt:lpstr>VI тур</vt:lpstr>
      <vt:lpstr>VI тур</vt:lpstr>
      <vt:lpstr>VI тур</vt:lpstr>
      <vt:lpstr>VI тур</vt:lpstr>
      <vt:lpstr>Слайд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Александра</dc:creator>
  <cp:lastModifiedBy>213</cp:lastModifiedBy>
  <cp:revision>27</cp:revision>
  <dcterms:created xsi:type="dcterms:W3CDTF">2021-03-18T18:26:54Z</dcterms:created>
  <dcterms:modified xsi:type="dcterms:W3CDTF">2021-03-18T23:08:15Z</dcterms:modified>
</cp:coreProperties>
</file>