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legacyDiagramTex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94" r:id="rId2"/>
    <p:sldId id="299" r:id="rId3"/>
    <p:sldId id="295" r:id="rId4"/>
    <p:sldId id="284" r:id="rId5"/>
    <p:sldId id="300" r:id="rId6"/>
    <p:sldId id="298" r:id="rId7"/>
    <p:sldId id="296" r:id="rId8"/>
    <p:sldId id="297" r:id="rId9"/>
    <p:sldId id="257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27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0000"/>
    <a:srgbClr val="FF00FF"/>
    <a:srgbClr val="000000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620" autoAdjust="0"/>
  </p:normalViewPr>
  <p:slideViewPr>
    <p:cSldViewPr>
      <p:cViewPr varScale="1">
        <p:scale>
          <a:sx n="69" d="100"/>
          <a:sy n="69" d="100"/>
        </p:scale>
        <p:origin x="-342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06/relationships/legacyDocTextInfo" Target="legacyDocTextInfo.bin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Среда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А</c:v>
                </c:pt>
                <c:pt idx="1">
                  <c:v>Б</c:v>
                </c:pt>
                <c:pt idx="2">
                  <c:v>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3"/>
                <c:pt idx="0">
                  <c:v>35</c:v>
                </c:pt>
                <c:pt idx="1">
                  <c:v>15</c:v>
                </c:pt>
                <c:pt idx="2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74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17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18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99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720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205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06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20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20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209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210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211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9D5B18D-32DA-4EC1-81B4-44A4FEBD2B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CE7271-0C63-4B48-B53E-64570D68F0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ACEB4-0704-47EA-93EE-F254A3B5FD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4E12200-D938-4020-881F-BA19AD9DD7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2CDAD0F-C3F4-4F65-AA7A-41D2DA5F8D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5035251-F47F-41D4-B4A0-7D4F0C5390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8E3F330-1D61-4313-95E7-5C41A59772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05E645F-7F88-45CF-9F3F-C7678A5849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434D49B-8001-4C80-B814-4A0BA43577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F72C1AD-AB1C-4302-ACD3-12F069E047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0C80A4B-F0BC-46F8-AD7A-8F552B20F7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D20A54-7529-4E4C-A78B-9E98DDA31B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9089553-860C-4A20-9F3D-B1FD802C37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B148C0-C317-49E4-BFE6-82F02C6018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4D8FE-CA5F-4C08-9DFA-9778C0539C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E320EE-DBF6-4108-9228-759E2A2684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E9E876-8546-4605-AFB3-872926B1DF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8B64AC-F23A-4F26-A129-93312AE3EB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F44F59-AA9D-413E-A91A-04FD7F20BF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1DC3C3-2152-4984-8F79-40B842CEDC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614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150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615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6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6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6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6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16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7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7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617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617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8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18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8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8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8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18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18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91EF7C79-CB09-4725-B447-D29E68DE42D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18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1" r:id="rId20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type="subTitle" sz="quarter" idx="1"/>
          </p:nvPr>
        </p:nvSpPr>
        <p:spPr>
          <a:xfrm>
            <a:off x="1403648" y="4077072"/>
            <a:ext cx="6400800" cy="1752600"/>
          </a:xfrm>
        </p:spPr>
        <p:txBody>
          <a:bodyPr/>
          <a:lstStyle/>
          <a:p>
            <a:pPr algn="r"/>
            <a:r>
              <a:rPr lang="ru-RU" sz="2800" dirty="0" smtClean="0"/>
              <a:t>Обществознание 11 класс</a:t>
            </a:r>
            <a:endParaRPr lang="ru-RU" sz="2800" dirty="0"/>
          </a:p>
        </p:txBody>
      </p:sp>
      <p:sp>
        <p:nvSpPr>
          <p:cNvPr id="4" name="Содержимое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algn="ctr"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Экологическое</a:t>
            </a:r>
          </a:p>
          <a:p>
            <a:pPr algn="ctr"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 право</a:t>
            </a:r>
          </a:p>
          <a:p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Источники экологического права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8052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/>
              <a:t>Декларация по окружающей среде и развитию 1992 – (</a:t>
            </a:r>
            <a:r>
              <a:rPr lang="ru-RU" sz="2800" dirty="0" smtClean="0">
                <a:solidFill>
                  <a:srgbClr val="FF0000"/>
                </a:solidFill>
              </a:rPr>
              <a:t>забота о людях</a:t>
            </a:r>
            <a:r>
              <a:rPr lang="ru-RU" sz="2800" dirty="0" smtClean="0"/>
              <a:t>)</a:t>
            </a:r>
          </a:p>
          <a:p>
            <a:r>
              <a:rPr lang="ru-RU" sz="2800" dirty="0" smtClean="0"/>
              <a:t>Конституция РФ 1993, ст. 41,42 </a:t>
            </a:r>
          </a:p>
          <a:p>
            <a:r>
              <a:rPr lang="ru-RU" sz="2800" dirty="0" smtClean="0"/>
              <a:t>ФЗ «Об охране окружающей среды»</a:t>
            </a:r>
          </a:p>
          <a:p>
            <a:r>
              <a:rPr lang="ru-RU" sz="2800" dirty="0" smtClean="0"/>
              <a:t>ФЗ «О недрах»</a:t>
            </a:r>
          </a:p>
          <a:p>
            <a:r>
              <a:rPr lang="ru-RU" sz="2800" dirty="0" smtClean="0"/>
              <a:t>ФЗ «Об информации, информатизации и защите информации»</a:t>
            </a:r>
          </a:p>
          <a:p>
            <a:r>
              <a:rPr lang="ru-RU" sz="2800" dirty="0" smtClean="0"/>
              <a:t>Подзаконные акты: </a:t>
            </a:r>
            <a:r>
              <a:rPr lang="ru-RU" sz="2800" dirty="0" err="1" smtClean="0"/>
              <a:t>СанПиН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Конституция РФ,  статья 42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право на благоприятную среду</a:t>
            </a:r>
          </a:p>
          <a:p>
            <a:r>
              <a:rPr lang="ru-RU" b="1" dirty="0" smtClean="0"/>
              <a:t> право на достоверную информацию о состоянии среды</a:t>
            </a:r>
          </a:p>
          <a:p>
            <a:r>
              <a:rPr lang="ru-RU" b="1" dirty="0" smtClean="0"/>
              <a:t> право на возмещение в полном объеме ущерба, причиненного здоровью или имуществу экологическим правонарушением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Конституция РФ,  статья 58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Каждый гражданин обязан охранять природу, бережно использовать природные богатства.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Виды экологических правонарушений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626968" cy="5257800"/>
          </a:xfrm>
        </p:spPr>
        <p:txBody>
          <a:bodyPr/>
          <a:lstStyle/>
          <a:p>
            <a:r>
              <a:rPr lang="ru-RU" dirty="0" smtClean="0"/>
              <a:t>Несанкционированные свалки</a:t>
            </a:r>
          </a:p>
          <a:p>
            <a:r>
              <a:rPr lang="ru-RU" dirty="0" smtClean="0"/>
              <a:t>Истощение </a:t>
            </a:r>
          </a:p>
          <a:p>
            <a:r>
              <a:rPr lang="ru-RU" dirty="0" smtClean="0"/>
              <a:t>Порча </a:t>
            </a:r>
          </a:p>
          <a:p>
            <a:r>
              <a:rPr lang="ru-RU" dirty="0" smtClean="0"/>
              <a:t>Браконьерство </a:t>
            </a:r>
          </a:p>
          <a:p>
            <a:r>
              <a:rPr lang="ru-RU" dirty="0" smtClean="0"/>
              <a:t>Лесные пожары</a:t>
            </a:r>
          </a:p>
          <a:p>
            <a:r>
              <a:rPr lang="ru-RU" dirty="0" smtClean="0"/>
              <a:t>Загрязнение </a:t>
            </a:r>
          </a:p>
          <a:p>
            <a:r>
              <a:rPr lang="ru-RU" dirty="0" smtClean="0"/>
              <a:t>Незаконная порубка леса</a:t>
            </a:r>
          </a:p>
          <a:p>
            <a:r>
              <a:rPr lang="ru-RU" dirty="0" smtClean="0"/>
              <a:t>Строительство объектов в природоохранной зоне</a:t>
            </a:r>
          </a:p>
          <a:p>
            <a:endParaRPr lang="ru-RU" dirty="0"/>
          </a:p>
        </p:txBody>
      </p:sp>
      <p:pic>
        <p:nvPicPr>
          <p:cNvPr id="7" name="Picture 3" descr="C:\Program Files\Microsoft Office\MEDIA\CAGCAT10\j0199549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3529" y="1700808"/>
            <a:ext cx="327091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Признаки правонарушения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Нарушение норм законодательства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Виновное действие или бездействие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Причинение вреда окружающей среде или здоровью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Общественная опасность</a:t>
            </a:r>
          </a:p>
          <a:p>
            <a:pPr>
              <a:buNone/>
            </a:pP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Виды ответственности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FFC000"/>
                </a:solidFill>
              </a:rPr>
              <a:t>Имущественная (гражданско-правовая) (ГК РФ –гл.59)</a:t>
            </a:r>
          </a:p>
          <a:p>
            <a:r>
              <a:rPr lang="ru-RU" sz="2800" dirty="0" smtClean="0">
                <a:solidFill>
                  <a:srgbClr val="FFC000"/>
                </a:solidFill>
              </a:rPr>
              <a:t>Административная (</a:t>
            </a:r>
            <a:r>
              <a:rPr lang="ru-RU" sz="2800" dirty="0" err="1" smtClean="0">
                <a:solidFill>
                  <a:srgbClr val="FFC000"/>
                </a:solidFill>
              </a:rPr>
              <a:t>КоАП</a:t>
            </a:r>
            <a:r>
              <a:rPr lang="ru-RU" sz="2800" dirty="0" smtClean="0">
                <a:solidFill>
                  <a:srgbClr val="FFC000"/>
                </a:solidFill>
              </a:rPr>
              <a:t> РФ – гл.8) - штраф</a:t>
            </a:r>
          </a:p>
          <a:p>
            <a:r>
              <a:rPr lang="ru-RU" sz="2800" dirty="0" smtClean="0">
                <a:solidFill>
                  <a:srgbClr val="FFC000"/>
                </a:solidFill>
              </a:rPr>
              <a:t>Дисциплинарная (ТК РФ – гл.39) – возмещение ущерба</a:t>
            </a:r>
          </a:p>
          <a:p>
            <a:r>
              <a:rPr lang="ru-RU" sz="2800" dirty="0" smtClean="0">
                <a:solidFill>
                  <a:srgbClr val="FFC000"/>
                </a:solidFill>
              </a:rPr>
              <a:t>Уголовная  (УК РФ – гл.26)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Несовершеннолетние от 14 до 18 лет несут ответственность за причиненный вред на общих основаниях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Экологические правонарушения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rgbClr val="FFC000"/>
                </a:solidFill>
              </a:rPr>
              <a:t>Задание</a:t>
            </a:r>
            <a:r>
              <a:rPr lang="ru-RU" dirty="0" smtClean="0"/>
              <a:t>: </a:t>
            </a:r>
            <a:r>
              <a:rPr lang="ru-RU" sz="3600" b="1" dirty="0" smtClean="0"/>
              <a:t>заполните таблицу, основываясь на ФЗ «Об охране окружающей среды»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6" name="Rectangle 8"/>
          <p:cNvSpPr>
            <a:spLocks noGrp="1" noChangeArrowheads="1"/>
          </p:cNvSpPr>
          <p:nvPr>
            <p:ph type="title"/>
          </p:nvPr>
        </p:nvSpPr>
        <p:spPr>
          <a:xfrm flipV="1">
            <a:off x="457200" y="188913"/>
            <a:ext cx="8229600" cy="88900"/>
          </a:xfrm>
        </p:spPr>
        <p:txBody>
          <a:bodyPr/>
          <a:lstStyle/>
          <a:p>
            <a:endParaRPr lang="ru-RU" sz="4000"/>
          </a:p>
        </p:txBody>
      </p:sp>
      <p:pic>
        <p:nvPicPr>
          <p:cNvPr id="63495" name="Picture 7" descr="Yose1-8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bright="12000" contrast="12000"/>
          </a:blip>
          <a:srcRect/>
          <a:stretch>
            <a:fillRect/>
          </a:stretch>
        </p:blipFill>
        <p:spPr>
          <a:xfrm>
            <a:off x="179388" y="260350"/>
            <a:ext cx="4248150" cy="3186113"/>
          </a:xfrm>
          <a:noFill/>
          <a:ln/>
        </p:spPr>
      </p:pic>
      <p:sp>
        <p:nvSpPr>
          <p:cNvPr id="63498" name="Rectangle 10"/>
          <p:cNvSpPr>
            <a:spLocks noGrp="1" noChangeArrowheads="1"/>
          </p:cNvSpPr>
          <p:nvPr>
            <p:ph type="body" sz="half" idx="3"/>
          </p:nvPr>
        </p:nvSpPr>
        <p:spPr>
          <a:xfrm>
            <a:off x="4643438" y="260350"/>
            <a:ext cx="4254500" cy="633730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" charset="0"/>
              </a:rPr>
              <a:t>Домашнее задание (по выбору):</a:t>
            </a:r>
          </a:p>
          <a:p>
            <a:pPr>
              <a:buNone/>
            </a:pPr>
            <a:r>
              <a:rPr lang="ru-RU" sz="2000" dirty="0" smtClean="0">
                <a:latin typeface="Arial" charset="0"/>
              </a:rPr>
              <a:t> </a:t>
            </a:r>
            <a:r>
              <a:rPr lang="ru-RU" sz="2400" b="1" dirty="0" smtClean="0">
                <a:solidFill>
                  <a:srgbClr val="FFCC00"/>
                </a:solidFill>
              </a:rPr>
              <a:t>1) Составить правила экологического поведения школьника;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CC00"/>
                </a:solidFill>
              </a:rPr>
              <a:t>2) Составить презентацию на тему «Меры РФ по охране окружающей среды»;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CC00"/>
                </a:solidFill>
              </a:rPr>
              <a:t>3) Сочинение – эссе «Я – защитник природы».</a:t>
            </a:r>
          </a:p>
          <a:p>
            <a:pPr>
              <a:lnSpc>
                <a:spcPct val="90000"/>
              </a:lnSpc>
            </a:pPr>
            <a:endParaRPr lang="ru-RU" sz="2000" dirty="0">
              <a:latin typeface="Arial" charset="0"/>
            </a:endParaRPr>
          </a:p>
        </p:txBody>
      </p:sp>
      <p:pic>
        <p:nvPicPr>
          <p:cNvPr id="63501" name="Picture 13" descr="Img016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lum bright="6000" contrast="6000"/>
          </a:blip>
          <a:srcRect/>
          <a:stretch>
            <a:fillRect/>
          </a:stretch>
        </p:blipFill>
        <p:spPr>
          <a:xfrm>
            <a:off x="250825" y="3840163"/>
            <a:ext cx="4176713" cy="2786062"/>
          </a:xfrm>
          <a:noFill/>
          <a:ln/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Человек и природа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 smtClean="0">
                <a:latin typeface="Arial" charset="0"/>
              </a:rPr>
              <a:t>Природа менялась под воздействием человека с первых этапов развития цивилизации, но всепроникающий характер экологические проблемы приобрели в ХХ веке, когда человечество вступило в эпоху НТР. Изменения в </a:t>
            </a:r>
            <a:r>
              <a:rPr lang="ru-RU" sz="2400" dirty="0" err="1" smtClean="0">
                <a:latin typeface="Arial" charset="0"/>
              </a:rPr>
              <a:t>природ-ной</a:t>
            </a:r>
            <a:r>
              <a:rPr lang="ru-RU" sz="2400" dirty="0" smtClean="0">
                <a:latin typeface="Arial" charset="0"/>
              </a:rPr>
              <a:t> среде приобрели лавинообразный характер.</a:t>
            </a:r>
          </a:p>
          <a:p>
            <a:endParaRPr lang="ru-RU" sz="2400" dirty="0"/>
          </a:p>
        </p:txBody>
      </p:sp>
      <p:pic>
        <p:nvPicPr>
          <p:cNvPr id="11" name="Picture 12" descr="эко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60178" y="1628801"/>
            <a:ext cx="4028246" cy="2520279"/>
          </a:xfrm>
          <a:noFill/>
          <a:ln/>
        </p:spPr>
      </p:pic>
      <p:pic>
        <p:nvPicPr>
          <p:cNvPr id="12" name="Picture 11" descr="A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355976" y="4005064"/>
            <a:ext cx="4608636" cy="2852935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Экологическое право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</a:rPr>
              <a:t>Совокупность правовых норм</a:t>
            </a:r>
            <a:r>
              <a:rPr lang="ru-RU" sz="2800" dirty="0" smtClean="0"/>
              <a:t>, которые регулируют общественные отношения, возникающие в результате взаимодействия общества и окружающей среды</a:t>
            </a:r>
          </a:p>
          <a:p>
            <a:r>
              <a:rPr lang="ru-RU" sz="2800" dirty="0" smtClean="0"/>
              <a:t>Специфика экологических отношений выражается в </a:t>
            </a:r>
            <a:r>
              <a:rPr lang="ru-RU" sz="2800" dirty="0" smtClean="0">
                <a:solidFill>
                  <a:srgbClr val="FF0000"/>
                </a:solidFill>
              </a:rPr>
              <a:t>использовании</a:t>
            </a:r>
            <a:r>
              <a:rPr lang="ru-RU" sz="2800" dirty="0" smtClean="0"/>
              <a:t> и </a:t>
            </a:r>
            <a:r>
              <a:rPr lang="ru-RU" sz="2800" dirty="0" smtClean="0">
                <a:solidFill>
                  <a:srgbClr val="FF0000"/>
                </a:solidFill>
              </a:rPr>
              <a:t>охране окружающей среды</a:t>
            </a:r>
          </a:p>
          <a:p>
            <a:r>
              <a:rPr lang="ru-RU" sz="2800" dirty="0" smtClean="0"/>
              <a:t>Цель экологического права – </a:t>
            </a:r>
            <a:r>
              <a:rPr lang="ru-RU" sz="2800" dirty="0" smtClean="0">
                <a:solidFill>
                  <a:srgbClr val="FF0000"/>
                </a:solidFill>
              </a:rPr>
              <a:t>соблюдение права человека на благоприятную окружающую среду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91513" cy="1927225"/>
          </a:xfrm>
        </p:spPr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Давайте вспомним</a:t>
            </a:r>
            <a:r>
              <a:rPr lang="ru-RU" sz="6000" b="1" dirty="0" smtClean="0"/>
              <a:t>: </a:t>
            </a:r>
            <a:endParaRPr lang="ru-RU" sz="6000" b="1" dirty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832"/>
            <a:ext cx="8229600" cy="4680520"/>
          </a:xfrm>
        </p:spPr>
        <p:txBody>
          <a:bodyPr/>
          <a:lstStyle/>
          <a:p>
            <a:r>
              <a:rPr lang="ru-RU" sz="4000" dirty="0" smtClean="0"/>
              <a:t>Специфика экологических отношений;</a:t>
            </a:r>
          </a:p>
          <a:p>
            <a:r>
              <a:rPr lang="ru-RU" sz="4000" dirty="0" smtClean="0"/>
              <a:t>Субъект и объект экологического права;</a:t>
            </a:r>
          </a:p>
          <a:p>
            <a:r>
              <a:rPr lang="ru-RU" sz="4000" dirty="0" smtClean="0"/>
              <a:t>Что такое окружающая среда.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rganization Chart 2"/>
          <p:cNvGraphicFramePr>
            <a:graphicFrameLocks/>
          </p:cNvGraphicFramePr>
          <p:nvPr>
            <p:ph/>
          </p:nvPr>
        </p:nvGraphicFramePr>
        <p:xfrm>
          <a:off x="457200" y="277813"/>
          <a:ext cx="8229600" cy="5853112"/>
        </p:xfrm>
        <a:graphic>
          <a:graphicData uri="http://schemas.openxmlformats.org/drawingml/2006/compatibility">
            <com:legacyDrawing xmlns:com="http://schemas.openxmlformats.org/drawingml/2006/compatibility" spid="_x0000_s11264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Экологическое право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solidFill>
                  <a:srgbClr val="FFCC00"/>
                </a:solidFill>
              </a:rPr>
              <a:t>Субъект права</a:t>
            </a:r>
            <a:endParaRPr lang="ru-RU" sz="3200" dirty="0">
              <a:solidFill>
                <a:srgbClr val="FFCC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800" dirty="0" smtClean="0"/>
              <a:t>лица, которые обладают правами и обязанностями, предусмотренными экологическим законодательством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solidFill>
                  <a:srgbClr val="FFCC00"/>
                </a:solidFill>
              </a:rPr>
              <a:t>Объект права</a:t>
            </a:r>
            <a:endParaRPr lang="ru-RU" sz="3200" dirty="0">
              <a:solidFill>
                <a:srgbClr val="FFCC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2800" dirty="0" smtClean="0"/>
              <a:t>природные объекты. В их качестве могут выступать как отдельные природные объекты, так и естественная среда обитания в целом.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Окружающая среда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Природные объекты (земля, вода, недра, воздух, флора, фауна, космос) </a:t>
            </a:r>
          </a:p>
          <a:p>
            <a:r>
              <a:rPr lang="ru-RU" dirty="0" smtClean="0"/>
              <a:t>Природно-антропогенные объекты (парки, сады, лесополосы, пруды)</a:t>
            </a:r>
          </a:p>
          <a:p>
            <a:r>
              <a:rPr lang="ru-RU" dirty="0" smtClean="0"/>
              <a:t>Антропогенные объекты (здания, дороги, линии электропередач, мосты)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Окружающая среда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46334921"/>
              </p:ext>
            </p:extLst>
          </p:nvPr>
        </p:nvGraphicFramePr>
        <p:xfrm>
          <a:off x="457200" y="1600200"/>
          <a:ext cx="8229600" cy="453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 flipV="1">
            <a:off x="457200" y="188913"/>
            <a:ext cx="8229600" cy="88900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5435600" y="404813"/>
            <a:ext cx="3529013" cy="5726112"/>
          </a:xfrm>
        </p:spPr>
        <p:txBody>
          <a:bodyPr/>
          <a:lstStyle/>
          <a:p>
            <a:r>
              <a:rPr lang="ru-RU" sz="1600" b="1">
                <a:solidFill>
                  <a:srgbClr val="FFFF00"/>
                </a:solidFill>
                <a:latin typeface="Arial" charset="0"/>
              </a:rPr>
              <a:t>Никогда человек не имел такого влияния не окружающую его среду, как теперь, никогда это влияние не было так разнообразно и так сильно. Человек настоящего времени представляет из себя геологическую силу… </a:t>
            </a:r>
          </a:p>
          <a:p>
            <a:r>
              <a:rPr lang="ru-RU" sz="1600" b="1">
                <a:solidFill>
                  <a:srgbClr val="FFFF00"/>
                </a:solidFill>
                <a:latin typeface="Arial" charset="0"/>
              </a:rPr>
              <a:t>                 </a:t>
            </a:r>
            <a:r>
              <a:rPr lang="ru-RU" sz="1600" b="1" i="1">
                <a:solidFill>
                  <a:srgbClr val="FFFF00"/>
                </a:solidFill>
                <a:latin typeface="Arial" charset="0"/>
              </a:rPr>
              <a:t>В.И. Вернадский</a:t>
            </a:r>
          </a:p>
          <a:p>
            <a:endParaRPr lang="ru-RU" sz="1600" b="1" i="1">
              <a:solidFill>
                <a:srgbClr val="FFFF00"/>
              </a:solidFill>
              <a:latin typeface="Arial" charset="0"/>
            </a:endParaRPr>
          </a:p>
          <a:p>
            <a:endParaRPr lang="ru-RU" sz="1600" b="1" i="1">
              <a:solidFill>
                <a:srgbClr val="FFFF00"/>
              </a:solidFill>
              <a:latin typeface="Arial" charset="0"/>
            </a:endParaRPr>
          </a:p>
          <a:p>
            <a:r>
              <a:rPr lang="ru-RU" sz="2000">
                <a:latin typeface="Arial" charset="0"/>
              </a:rPr>
              <a:t>Сложности и противоречия</a:t>
            </a:r>
            <a:r>
              <a:rPr lang="ru-RU" sz="2000">
                <a:solidFill>
                  <a:srgbClr val="FFFF00"/>
                </a:solidFill>
                <a:latin typeface="Arial" charset="0"/>
              </a:rPr>
              <a:t> </a:t>
            </a:r>
            <a:r>
              <a:rPr lang="ru-RU" sz="2000">
                <a:latin typeface="Arial" charset="0"/>
              </a:rPr>
              <a:t>социального, экономического и культурного развития человечества породили современные экологические проблемы</a:t>
            </a:r>
          </a:p>
        </p:txBody>
      </p:sp>
      <p:pic>
        <p:nvPicPr>
          <p:cNvPr id="8200" name="Picture 8" descr="эко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476250"/>
            <a:ext cx="4897437" cy="2925763"/>
          </a:xfrm>
          <a:noFill/>
          <a:ln/>
        </p:spPr>
      </p:pic>
      <p:pic>
        <p:nvPicPr>
          <p:cNvPr id="8203" name="Picture 11" descr="эко 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3644900"/>
            <a:ext cx="4897437" cy="2809875"/>
          </a:xfrm>
          <a:noFill/>
          <a:ln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theme/theme1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645</TotalTime>
  <Words>509</Words>
  <Application>Microsoft Office PowerPoint</Application>
  <PresentationFormat>Экран (4:3)</PresentationFormat>
  <Paragraphs>77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Times New Roman</vt:lpstr>
      <vt:lpstr>Verdana</vt:lpstr>
      <vt:lpstr>Wingdings</vt:lpstr>
      <vt:lpstr>Глобус</vt:lpstr>
      <vt:lpstr>Экологическое  право </vt:lpstr>
      <vt:lpstr>Человек и природа</vt:lpstr>
      <vt:lpstr>Экологическое право</vt:lpstr>
      <vt:lpstr>Давайте вспомним: </vt:lpstr>
      <vt:lpstr>Слайд 5</vt:lpstr>
      <vt:lpstr>Экологическое право</vt:lpstr>
      <vt:lpstr>Окружающая среда</vt:lpstr>
      <vt:lpstr>Окружающая среда</vt:lpstr>
      <vt:lpstr>Слайд 9</vt:lpstr>
      <vt:lpstr>Источники экологического права</vt:lpstr>
      <vt:lpstr>Конституция РФ,  статья 42</vt:lpstr>
      <vt:lpstr>Конституция РФ,  статья 58</vt:lpstr>
      <vt:lpstr>Виды экологических правонарушений</vt:lpstr>
      <vt:lpstr>Признаки правонарушения</vt:lpstr>
      <vt:lpstr>Виды ответственности</vt:lpstr>
      <vt:lpstr>Экологические правонарушения</vt:lpstr>
      <vt:lpstr>Слайд 17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ГЛОБАЛЬНЫЕ ЭКОЛОГИЧЕСКИЕ ПРОБЛЕМЫ</dc:title>
  <dc:creator>ПАПА</dc:creator>
  <cp:lastModifiedBy>BOSS</cp:lastModifiedBy>
  <cp:revision>21</cp:revision>
  <dcterms:created xsi:type="dcterms:W3CDTF">2005-11-07T14:22:31Z</dcterms:created>
  <dcterms:modified xsi:type="dcterms:W3CDTF">2014-11-05T06:38:44Z</dcterms:modified>
</cp:coreProperties>
</file>