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BE64A8-A6DC-4CB1-8437-76C12758F2A4}" type="datetimeFigureOut">
              <a:rPr lang="ru-RU" smtClean="0"/>
              <a:t>31.10.2021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9FA2FE-FD0B-4FE4-8614-6302FB04C84D}"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19FA2FE-FD0B-4FE4-8614-6302FB04C84D}" type="slidenum">
              <a:rPr lang="ru-RU" smtClean="0"/>
              <a:t>11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19FA2FE-FD0B-4FE4-8614-6302FB04C84D}" type="slidenum">
              <a:rPr lang="ru-RU" smtClean="0"/>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747804A-2CA7-4D4E-B73E-97F4E4CE6C8C}" type="datetimeFigureOut">
              <a:rPr lang="ru-RU" smtClean="0"/>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47804A-2CA7-4D4E-B73E-97F4E4CE6C8C}" type="datetimeFigureOut">
              <a:rPr lang="ru-RU" smtClean="0"/>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47804A-2CA7-4D4E-B73E-97F4E4CE6C8C}" type="datetimeFigureOut">
              <a:rPr lang="ru-RU" smtClean="0"/>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47804A-2CA7-4D4E-B73E-97F4E4CE6C8C}" type="datetimeFigureOut">
              <a:rPr lang="ru-RU" smtClean="0"/>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747804A-2CA7-4D4E-B73E-97F4E4CE6C8C}" type="datetimeFigureOut">
              <a:rPr lang="ru-RU" smtClean="0"/>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747804A-2CA7-4D4E-B73E-97F4E4CE6C8C}" type="datetimeFigureOut">
              <a:rPr lang="ru-RU" smtClean="0"/>
              <a:t>31.10.2021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747804A-2CA7-4D4E-B73E-97F4E4CE6C8C}" type="datetimeFigureOut">
              <a:rPr lang="ru-RU" smtClean="0"/>
              <a:t>31.10.2021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747804A-2CA7-4D4E-B73E-97F4E4CE6C8C}" type="datetimeFigureOut">
              <a:rPr lang="ru-RU" smtClean="0"/>
              <a:t>31.10.2021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747804A-2CA7-4D4E-B73E-97F4E4CE6C8C}" type="datetimeFigureOut">
              <a:rPr lang="ru-RU" smtClean="0"/>
              <a:t>31.10.2021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747804A-2CA7-4D4E-B73E-97F4E4CE6C8C}" type="datetimeFigureOut">
              <a:rPr lang="ru-RU" smtClean="0"/>
              <a:t>31.10.2021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747804A-2CA7-4D4E-B73E-97F4E4CE6C8C}" type="datetimeFigureOut">
              <a:rPr lang="ru-RU" smtClean="0"/>
              <a:t>31.10.2021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7846FC-8C6D-42BA-9DB4-8CC9D0E3217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20000"/>
                <a:lumOff val="80000"/>
              </a:schemeClr>
            </a:gs>
            <a:gs pos="0">
              <a:schemeClr val="accent6">
                <a:lumMod val="20000"/>
                <a:lumOff val="8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47804A-2CA7-4D4E-B73E-97F4E4CE6C8C}" type="datetimeFigureOut">
              <a:rPr lang="ru-RU" smtClean="0"/>
              <a:t>31.10.2021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7846FC-8C6D-42BA-9DB4-8CC9D0E321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im0-tub-by.yandex.net/i?id=5c43c15424a921de55068c6f354ae251-l&amp;n=13"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im0-tub-by.yandex.net/i?id=8ede329f716aefd1046b4d80ab1aacf8-l&amp;n=13"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im0-tub-by.yandex.net/i?id=dcc32233885d777204ce497746000928-l&amp;n=13"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im0-tub-by.yandex.net/i?id=d8c6c54f90c54c59f8b9f33cb7d96d9f-l&amp;n=13" TargetMode="Externa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71613"/>
            <a:ext cx="7772400" cy="2028838"/>
          </a:xfrm>
        </p:spPr>
        <p:txBody>
          <a:bodyPr>
            <a:normAutofit fontScale="90000"/>
          </a:bodyPr>
          <a:lstStyle/>
          <a:p>
            <a:r>
              <a:rPr lang="ru-RU" sz="3200" b="1" i="1" dirty="0" smtClean="0">
                <a:solidFill>
                  <a:srgbClr val="002060"/>
                </a:solidFill>
                <a:latin typeface="Comic Sans MS" panose="030F0702030302020204" pitchFamily="66" charset="0"/>
              </a:rPr>
              <a:t>КОНСУЛЬТАЦИЯ ДЛЯ РОДИТЕЛЕЙ</a:t>
            </a:r>
            <a:br>
              <a:rPr lang="ru-RU" sz="3200" b="1" i="1" dirty="0" smtClean="0">
                <a:solidFill>
                  <a:srgbClr val="002060"/>
                </a:solidFill>
                <a:latin typeface="Comic Sans MS" panose="030F0702030302020204" pitchFamily="66" charset="0"/>
              </a:rPr>
            </a:br>
            <a:r>
              <a:rPr lang="ru-RU" sz="3200" b="1" i="1" dirty="0" smtClean="0">
                <a:solidFill>
                  <a:srgbClr val="002060"/>
                </a:solidFill>
                <a:latin typeface="Comic Sans MS" panose="030F0702030302020204" pitchFamily="66" charset="0"/>
              </a:rPr>
              <a:t/>
            </a:r>
            <a:br>
              <a:rPr lang="ru-RU" sz="3200" b="1" i="1" dirty="0" smtClean="0">
                <a:solidFill>
                  <a:srgbClr val="002060"/>
                </a:solidFill>
                <a:latin typeface="Comic Sans MS" panose="030F0702030302020204" pitchFamily="66" charset="0"/>
              </a:rPr>
            </a:br>
            <a:r>
              <a:rPr lang="ru-RU" b="1" i="1" dirty="0">
                <a:solidFill>
                  <a:srgbClr val="002060"/>
                </a:solidFill>
                <a:latin typeface="Comic Sans MS" panose="030F0702030302020204" pitchFamily="66" charset="0"/>
              </a:rPr>
              <a:t>«Сенсорное развитие детей 2-3 лет» </a:t>
            </a:r>
            <a:br>
              <a:rPr lang="ru-RU" b="1" i="1" dirty="0">
                <a:solidFill>
                  <a:srgbClr val="002060"/>
                </a:solidFill>
                <a:latin typeface="Comic Sans MS" panose="030F0702030302020204" pitchFamily="66" charset="0"/>
              </a:rPr>
            </a:br>
            <a:r>
              <a:rPr lang="ru-RU" b="1" i="1" dirty="0" smtClean="0">
                <a:solidFill>
                  <a:srgbClr val="002060"/>
                </a:solidFill>
                <a:latin typeface="Comic Sans MS" panose="030F0702030302020204" pitchFamily="66" charset="0"/>
              </a:rPr>
              <a:t/>
            </a:r>
            <a:br>
              <a:rPr lang="ru-RU" b="1" i="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4643438" y="3886200"/>
            <a:ext cx="3128962" cy="1752600"/>
          </a:xfrm>
        </p:spPr>
        <p:txBody>
          <a:bodyPr>
            <a:normAutofit/>
          </a:bodyPr>
          <a:lstStyle/>
          <a:p>
            <a:r>
              <a:rPr lang="ru-RU" sz="2400" b="1" i="1" dirty="0" smtClean="0">
                <a:solidFill>
                  <a:schemeClr val="tx2">
                    <a:lumMod val="60000"/>
                    <a:lumOff val="40000"/>
                  </a:schemeClr>
                </a:solidFill>
                <a:latin typeface="Comic Sans MS" panose="030F0702030302020204" pitchFamily="66" charset="0"/>
              </a:rPr>
              <a:t>Воспитатель : Асеева Е.И.</a:t>
            </a:r>
            <a:endParaRPr lang="ru-RU" sz="2400" dirty="0">
              <a:solidFill>
                <a:schemeClr val="tx2">
                  <a:lumMod val="60000"/>
                  <a:lumOff val="40000"/>
                </a:schemeClr>
              </a:solidFill>
            </a:endParaRPr>
          </a:p>
        </p:txBody>
      </p:sp>
      <p:pic>
        <p:nvPicPr>
          <p:cNvPr id="1026" name="Picture 2"/>
          <p:cNvPicPr>
            <a:picLocks noChangeAspect="1" noChangeArrowheads="1"/>
          </p:cNvPicPr>
          <p:nvPr/>
        </p:nvPicPr>
        <p:blipFill>
          <a:blip r:embed="rId2"/>
          <a:srcRect/>
          <a:stretch>
            <a:fillRect/>
          </a:stretch>
        </p:blipFill>
        <p:spPr bwMode="auto">
          <a:xfrm>
            <a:off x="928662" y="3500438"/>
            <a:ext cx="2857520" cy="29606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857255"/>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ФОРМА</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285720" y="1000108"/>
            <a:ext cx="8572560" cy="5572164"/>
          </a:xfrm>
        </p:spPr>
        <p:txBody>
          <a:bodyPr>
            <a:normAutofit fontScale="70000" lnSpcReduction="20000"/>
          </a:bodyPr>
          <a:lstStyle/>
          <a:p>
            <a:pPr algn="just"/>
            <a:r>
              <a:rPr lang="ru-RU" dirty="0" smtClean="0">
                <a:solidFill>
                  <a:srgbClr val="002060"/>
                </a:solidFill>
                <a:latin typeface="Times New Roman" pitchFamily="18" charset="0"/>
                <a:cs typeface="Times New Roman" pitchFamily="18" charset="0"/>
              </a:rPr>
              <a:t>В процессе знакомства с </a:t>
            </a:r>
            <a:r>
              <a:rPr lang="ru-RU" b="1" dirty="0" smtClean="0">
                <a:solidFill>
                  <a:srgbClr val="002060"/>
                </a:solidFill>
                <a:latin typeface="Times New Roman" pitchFamily="18" charset="0"/>
                <a:cs typeface="Times New Roman" pitchFamily="18" charset="0"/>
              </a:rPr>
              <a:t>формой</a:t>
            </a:r>
            <a:r>
              <a:rPr lang="ru-RU" dirty="0" smtClean="0">
                <a:solidFill>
                  <a:srgbClr val="002060"/>
                </a:solidFill>
                <a:latin typeface="Times New Roman" pitchFamily="18" charset="0"/>
                <a:cs typeface="Times New Roman" pitchFamily="18" charset="0"/>
              </a:rPr>
              <a:t> предметов выделяют следующие </a:t>
            </a:r>
            <a:r>
              <a:rPr lang="ru-RU" b="1" i="1" dirty="0" smtClean="0">
                <a:solidFill>
                  <a:srgbClr val="002060"/>
                </a:solidFill>
                <a:latin typeface="Times New Roman" pitchFamily="18" charset="0"/>
                <a:cs typeface="Times New Roman" pitchFamily="18" charset="0"/>
              </a:rPr>
              <a:t>этапы</a:t>
            </a:r>
            <a:r>
              <a:rPr lang="ru-RU" dirty="0" smtClean="0">
                <a:solidFill>
                  <a:srgbClr val="002060"/>
                </a:solidFill>
                <a:latin typeface="Times New Roman" pitchFamily="18" charset="0"/>
                <a:cs typeface="Times New Roman" pitchFamily="18" charset="0"/>
              </a:rPr>
              <a:t>:</a:t>
            </a:r>
          </a:p>
          <a:p>
            <a:pPr algn="just"/>
            <a:endParaRPr lang="ru-RU" sz="900" dirty="0" smtClean="0">
              <a:solidFill>
                <a:srgbClr val="002060"/>
              </a:solidFill>
              <a:latin typeface="Times New Roman" pitchFamily="18" charset="0"/>
              <a:cs typeface="Times New Roman" pitchFamily="18" charset="0"/>
            </a:endParaRPr>
          </a:p>
          <a:p>
            <a:pPr algn="just"/>
            <a:r>
              <a:rPr lang="ru-RU" dirty="0" smtClean="0">
                <a:solidFill>
                  <a:srgbClr val="002060"/>
                </a:solidFill>
                <a:latin typeface="Times New Roman" pitchFamily="18" charset="0"/>
                <a:cs typeface="Times New Roman" pitchFamily="18" charset="0"/>
              </a:rPr>
              <a:t>• практические действия. Для того, чтобы ребёнок мог практическим путём определить форму предмета, используют специальные дидактические игрушки, в ходе действия с которыми малыш начинает понимать, что от умения определять форму зависит результат игры (например, различные доски, рамки, коробки с отверстиями разной формы). На этом этапе ребёнок сравнивает предметы по форме («такой – не такой»), не называя её.</a:t>
            </a:r>
          </a:p>
          <a:p>
            <a:pPr algn="just"/>
            <a:r>
              <a:rPr lang="ru-RU" dirty="0" smtClean="0">
                <a:solidFill>
                  <a:srgbClr val="002060"/>
                </a:solidFill>
                <a:latin typeface="Times New Roman" pitchFamily="18" charset="0"/>
                <a:cs typeface="Times New Roman" pitchFamily="18" charset="0"/>
              </a:rPr>
              <a:t>• зрительное восприятие формы. На этом этапе ребёнка знакомят с эталонами плоских геометрических фигур (позже и с объёмными геометрическими телами) без практических действий с ними и запоминания их названий.</a:t>
            </a:r>
          </a:p>
          <a:p>
            <a:pPr algn="just"/>
            <a:r>
              <a:rPr lang="ru-RU" dirty="0" smtClean="0">
                <a:solidFill>
                  <a:srgbClr val="002060"/>
                </a:solidFill>
                <a:latin typeface="Times New Roman" pitchFamily="18" charset="0"/>
                <a:cs typeface="Times New Roman" pitchFamily="18" charset="0"/>
              </a:rPr>
              <a:t>• запоминание эталонов геометрических форм и их названий, использование этих знаний в различных ситуациях. Этот этап выходит за рамки раннего возраста и изучается после трёх лет, в дошкольном возрасте.</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00043"/>
            <a:ext cx="7772400" cy="857255"/>
          </a:xfrm>
        </p:spPr>
        <p:txBody>
          <a:bodyPr>
            <a:normAutofit fontScale="90000"/>
          </a:bodyPr>
          <a:lstStyle/>
          <a:p>
            <a:r>
              <a:rPr lang="ru-RU" b="1" dirty="0" smtClean="0">
                <a:solidFill>
                  <a:srgbClr val="002060"/>
                </a:solidFill>
                <a:latin typeface="Comic Sans MS" panose="030F0702030302020204" pitchFamily="66" charset="0"/>
              </a:rPr>
              <a:t>ФОРМА</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img8-3.jpg"/>
          <p:cNvPicPr>
            <a:picLocks noChangeAspect="1"/>
          </p:cNvPicPr>
          <p:nvPr/>
        </p:nvPicPr>
        <p:blipFill>
          <a:blip r:embed="rId3" cstate="email"/>
          <a:srcRect/>
          <a:stretch>
            <a:fillRect/>
          </a:stretch>
        </p:blipFill>
        <p:spPr>
          <a:xfrm>
            <a:off x="571472" y="1071546"/>
            <a:ext cx="4023360" cy="2552369"/>
          </a:xfrm>
          <a:prstGeom prst="rect">
            <a:avLst/>
          </a:prstGeom>
        </p:spPr>
      </p:pic>
      <p:pic>
        <p:nvPicPr>
          <p:cNvPr id="5" name="Рисунок 4" descr="sorter_i_m_toy_slon__102019_1.jpg"/>
          <p:cNvPicPr>
            <a:picLocks noChangeAspect="1"/>
          </p:cNvPicPr>
          <p:nvPr/>
        </p:nvPicPr>
        <p:blipFill>
          <a:blip r:embed="rId4" cstate="email"/>
          <a:stretch>
            <a:fillRect/>
          </a:stretch>
        </p:blipFill>
        <p:spPr>
          <a:xfrm>
            <a:off x="5467648" y="1071546"/>
            <a:ext cx="2965792" cy="2714644"/>
          </a:xfrm>
          <a:prstGeom prst="rect">
            <a:avLst/>
          </a:prstGeom>
        </p:spPr>
      </p:pic>
      <p:pic>
        <p:nvPicPr>
          <p:cNvPr id="6" name="Рисунок 5" descr="img2.jpg"/>
          <p:cNvPicPr>
            <a:picLocks noChangeAspect="1"/>
          </p:cNvPicPr>
          <p:nvPr/>
        </p:nvPicPr>
        <p:blipFill>
          <a:blip r:embed="rId5" cstate="email"/>
          <a:srcRect r="-1282"/>
          <a:stretch>
            <a:fillRect/>
          </a:stretch>
        </p:blipFill>
        <p:spPr>
          <a:xfrm>
            <a:off x="571472" y="4214818"/>
            <a:ext cx="3962933" cy="2242460"/>
          </a:xfrm>
          <a:prstGeom prst="rect">
            <a:avLst/>
          </a:prstGeom>
        </p:spPr>
      </p:pic>
      <p:pic>
        <p:nvPicPr>
          <p:cNvPr id="7" name="Рисунок 6" descr="f227ee658f38f1e519840bf1d9fd512c.jpg"/>
          <p:cNvPicPr>
            <a:picLocks noChangeAspect="1"/>
          </p:cNvPicPr>
          <p:nvPr/>
        </p:nvPicPr>
        <p:blipFill>
          <a:blip r:embed="rId6" cstate="email"/>
          <a:srcRect/>
          <a:stretch>
            <a:fillRect/>
          </a:stretch>
        </p:blipFill>
        <p:spPr>
          <a:xfrm>
            <a:off x="4714877" y="4143380"/>
            <a:ext cx="4001152" cy="229457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85728"/>
            <a:ext cx="7772400" cy="1214445"/>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КОЛИЧЕСТВО</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428596" y="1142984"/>
            <a:ext cx="8286808" cy="5357850"/>
          </a:xfrm>
        </p:spPr>
        <p:txBody>
          <a:bodyPr>
            <a:normAutofit fontScale="85000" lnSpcReduction="20000"/>
          </a:bodyPr>
          <a:lstStyle/>
          <a:p>
            <a:pPr algn="just"/>
            <a:r>
              <a:rPr lang="ru-RU" b="1" dirty="0" smtClean="0">
                <a:solidFill>
                  <a:srgbClr val="002060"/>
                </a:solidFill>
                <a:latin typeface="Times New Roman" pitchFamily="18" charset="0"/>
                <a:cs typeface="Times New Roman" pitchFamily="18" charset="0"/>
              </a:rPr>
              <a:t>Количество</a:t>
            </a:r>
            <a:r>
              <a:rPr lang="ru-RU" dirty="0" smtClean="0">
                <a:solidFill>
                  <a:srgbClr val="002060"/>
                </a:solidFill>
                <a:latin typeface="Times New Roman" pitchFamily="18" charset="0"/>
                <a:cs typeface="Times New Roman" pitchFamily="18" charset="0"/>
              </a:rPr>
              <a:t> - это категория, которая характеризует предметы и явления окружающего мира со стороны числа, объёма. </a:t>
            </a:r>
          </a:p>
          <a:p>
            <a:pPr algn="just"/>
            <a:r>
              <a:rPr lang="ru-RU" dirty="0" smtClean="0">
                <a:solidFill>
                  <a:srgbClr val="002060"/>
                </a:solidFill>
                <a:latin typeface="Times New Roman" pitchFamily="18" charset="0"/>
                <a:cs typeface="Times New Roman" pitchFamily="18" charset="0"/>
              </a:rPr>
              <a:t>   В рамки сенсорного развития данная категория входит только в раннем возрасте (1-3 года) и включает в себя понятия "один", "много", "мало", "поровну", "ни одного" (пусто). </a:t>
            </a:r>
          </a:p>
          <a:p>
            <a:pPr algn="just"/>
            <a:r>
              <a:rPr lang="ru-RU" dirty="0" smtClean="0">
                <a:solidFill>
                  <a:srgbClr val="002060"/>
                </a:solidFill>
                <a:latin typeface="Times New Roman" pitchFamily="18" charset="0"/>
                <a:cs typeface="Times New Roman" pitchFamily="18" charset="0"/>
              </a:rPr>
              <a:t>   В дальнейшем количество изучается на занятиях по формированию элементарных математических представлений. Обучение по различению количества следует начинать с практических действий с предметами и явлениями окружающей действительности, а также с игровым материалом. И лишь потом вводить картинки с их изображением. </a:t>
            </a:r>
            <a:endParaRPr lang="ru-RU" b="1" dirty="0" smtClean="0">
              <a:solidFill>
                <a:srgbClr val="002060"/>
              </a:solidFill>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fontScale="90000"/>
          </a:bodyPr>
          <a:lstStyle/>
          <a:p>
            <a:r>
              <a:rPr lang="ru-RU" b="1" dirty="0" smtClean="0">
                <a:solidFill>
                  <a:srgbClr val="002060"/>
                </a:solidFill>
                <a:latin typeface="Comic Sans MS" panose="030F0702030302020204" pitchFamily="66" charset="0"/>
              </a:rPr>
              <a:t>КОЛИЧЕСТВО</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https://im0-tub-by.yandex.net/i?id=5c43c15424a921de55068c6f354ae251-l&amp;n=13">
            <a:hlinkClick r:id="rId3"/>
          </p:cNvPr>
          <p:cNvPicPr/>
          <p:nvPr/>
        </p:nvPicPr>
        <p:blipFill>
          <a:blip r:embed="rId4" cstate="email"/>
          <a:srcRect/>
          <a:stretch>
            <a:fillRect/>
          </a:stretch>
        </p:blipFill>
        <p:spPr bwMode="auto">
          <a:xfrm>
            <a:off x="714348" y="1428736"/>
            <a:ext cx="3571900" cy="1928810"/>
          </a:xfrm>
          <a:prstGeom prst="rect">
            <a:avLst/>
          </a:prstGeom>
          <a:noFill/>
          <a:ln w="9525">
            <a:noFill/>
            <a:miter lim="800000"/>
            <a:headEnd/>
            <a:tailEnd/>
          </a:ln>
        </p:spPr>
      </p:pic>
      <p:pic>
        <p:nvPicPr>
          <p:cNvPr id="5" name="Рисунок 4" descr="e1b9f29f6dfbc305998bf7bfe476889c0559829c.jpg"/>
          <p:cNvPicPr>
            <a:picLocks noChangeAspect="1"/>
          </p:cNvPicPr>
          <p:nvPr/>
        </p:nvPicPr>
        <p:blipFill>
          <a:blip r:embed="rId5" cstate="email"/>
          <a:srcRect/>
          <a:stretch>
            <a:fillRect/>
          </a:stretch>
        </p:blipFill>
        <p:spPr>
          <a:xfrm>
            <a:off x="4570508" y="2428868"/>
            <a:ext cx="4221896" cy="2573437"/>
          </a:xfrm>
          <a:prstGeom prst="rect">
            <a:avLst/>
          </a:prstGeom>
        </p:spPr>
      </p:pic>
      <p:pic>
        <p:nvPicPr>
          <p:cNvPr id="6" name="Рисунок 5" descr="523ba270b71707d175003d44.jpg"/>
          <p:cNvPicPr>
            <a:picLocks noChangeAspect="1"/>
          </p:cNvPicPr>
          <p:nvPr/>
        </p:nvPicPr>
        <p:blipFill>
          <a:blip r:embed="rId6" cstate="email"/>
          <a:stretch>
            <a:fillRect/>
          </a:stretch>
        </p:blipFill>
        <p:spPr>
          <a:xfrm>
            <a:off x="785786" y="3786190"/>
            <a:ext cx="3429024" cy="243478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1143007"/>
          </a:xfrm>
        </p:spPr>
        <p:txBody>
          <a:bodyPr>
            <a:normAutofit fontScale="90000"/>
          </a:bodyPr>
          <a:lstStyle/>
          <a:p>
            <a:r>
              <a:rPr lang="ru-RU" b="1" dirty="0" smtClean="0">
                <a:solidFill>
                  <a:schemeClr val="accent1">
                    <a:lumMod val="75000"/>
                  </a:schemeClr>
                </a:solidFill>
                <a:latin typeface="Comic Sans MS" panose="030F0702030302020204" pitchFamily="66" charset="0"/>
              </a:rPr>
              <a:t>ИГРЫ СВОИМИ РУКАМИ</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428596" y="1357298"/>
            <a:ext cx="4143404" cy="5000660"/>
          </a:xfrm>
        </p:spPr>
        <p:txBody>
          <a:bodyPr>
            <a:normAutofit fontScale="70000" lnSpcReduction="20000"/>
          </a:bodyPr>
          <a:lstStyle/>
          <a:p>
            <a:pPr algn="just" fontAlgn="base"/>
            <a:r>
              <a:rPr lang="ru-RU" b="1" dirty="0" smtClean="0">
                <a:solidFill>
                  <a:srgbClr val="002060"/>
                </a:solidFill>
                <a:latin typeface="Times New Roman" pitchFamily="18" charset="0"/>
                <a:cs typeface="Times New Roman" pitchFamily="18" charset="0"/>
              </a:rPr>
              <a:t>Игры с прищепками</a:t>
            </a:r>
          </a:p>
          <a:p>
            <a:pPr algn="just" fontAlgn="base"/>
            <a:r>
              <a:rPr lang="ru-RU" dirty="0" smtClean="0">
                <a:solidFill>
                  <a:srgbClr val="002060"/>
                </a:solidFill>
                <a:latin typeface="Times New Roman" pitchFamily="18" charset="0"/>
                <a:cs typeface="Times New Roman" pitchFamily="18" charset="0"/>
              </a:rPr>
              <a:t>Прищепки — доступный материал для развития мелкой моторики. Чтобы прицепить или отцепить прищепку, ребенок задействует пальцы рук, отрабатывает захватывающие движения. Дети до 2 лет используют для захвата всю кисть, а игры с прищепками помогут скоординировать точную работу пальчиков. Благодаря цветовой гамме прищепок, можно изучать цвета и формировать математические представления.</a:t>
            </a:r>
            <a:endParaRPr lang="ru-RU" dirty="0">
              <a:solidFill>
                <a:srgbClr val="002060"/>
              </a:solidFill>
            </a:endParaRPr>
          </a:p>
        </p:txBody>
      </p:sp>
      <p:pic>
        <p:nvPicPr>
          <p:cNvPr id="4" name="Рисунок 3" descr="detsad-252594-1476810817.jpg"/>
          <p:cNvPicPr>
            <a:picLocks noChangeAspect="1"/>
          </p:cNvPicPr>
          <p:nvPr/>
        </p:nvPicPr>
        <p:blipFill>
          <a:blip r:embed="rId2" cstate="email"/>
          <a:stretch>
            <a:fillRect/>
          </a:stretch>
        </p:blipFill>
        <p:spPr>
          <a:xfrm>
            <a:off x="4857752" y="1928802"/>
            <a:ext cx="3903576" cy="364333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1214445"/>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ИГРЫ СВОИМИ РУКАМИ</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357158" y="1285860"/>
            <a:ext cx="4000528" cy="5072098"/>
          </a:xfrm>
        </p:spPr>
        <p:txBody>
          <a:bodyPr>
            <a:normAutofit fontScale="47500" lnSpcReduction="20000"/>
          </a:bodyPr>
          <a:lstStyle/>
          <a:p>
            <a:pPr algn="just" fontAlgn="base"/>
            <a:r>
              <a:rPr lang="ru-RU" sz="4400" b="1" dirty="0" smtClean="0">
                <a:solidFill>
                  <a:srgbClr val="002060"/>
                </a:solidFill>
                <a:latin typeface="Times New Roman" pitchFamily="18" charset="0"/>
                <a:cs typeface="Times New Roman" pitchFamily="18" charset="0"/>
              </a:rPr>
              <a:t>Игра бусы из соленого теста</a:t>
            </a:r>
          </a:p>
          <a:p>
            <a:pPr algn="just" fontAlgn="base"/>
            <a:r>
              <a:rPr lang="ru-RU" sz="4400" dirty="0" smtClean="0">
                <a:solidFill>
                  <a:srgbClr val="002060"/>
                </a:solidFill>
                <a:latin typeface="Times New Roman" pitchFamily="18" charset="0"/>
                <a:cs typeface="Times New Roman" pitchFamily="18" charset="0"/>
              </a:rPr>
              <a:t>Детям предлагается создать бусы в подарок маме из разноцветных колечек.  Тесто можно купить в магазине или сделать самим.</a:t>
            </a:r>
          </a:p>
          <a:p>
            <a:pPr algn="just" fontAlgn="base"/>
            <a:r>
              <a:rPr lang="ru-RU" sz="4400"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Для этого понадобится:</a:t>
            </a:r>
          </a:p>
          <a:p>
            <a:pPr algn="just" fontAlgn="base"/>
            <a:r>
              <a:rPr lang="ru-RU" dirty="0" smtClean="0">
                <a:solidFill>
                  <a:srgbClr val="002060"/>
                </a:solidFill>
                <a:latin typeface="Times New Roman" pitchFamily="18" charset="0"/>
                <a:cs typeface="Times New Roman" pitchFamily="18" charset="0"/>
              </a:rPr>
              <a:t>мука — 1 стакан;</a:t>
            </a:r>
          </a:p>
          <a:p>
            <a:pPr algn="just" fontAlgn="base"/>
            <a:r>
              <a:rPr lang="ru-RU" dirty="0" smtClean="0">
                <a:solidFill>
                  <a:srgbClr val="002060"/>
                </a:solidFill>
                <a:latin typeface="Times New Roman" pitchFamily="18" charset="0"/>
                <a:cs typeface="Times New Roman" pitchFamily="18" charset="0"/>
              </a:rPr>
              <a:t>соль — 1 стакан;</a:t>
            </a:r>
          </a:p>
          <a:p>
            <a:pPr algn="just" fontAlgn="base"/>
            <a:r>
              <a:rPr lang="ru-RU" dirty="0" smtClean="0">
                <a:solidFill>
                  <a:srgbClr val="002060"/>
                </a:solidFill>
                <a:latin typeface="Times New Roman" pitchFamily="18" charset="0"/>
                <a:cs typeface="Times New Roman" pitchFamily="18" charset="0"/>
              </a:rPr>
              <a:t>крахмал — 1 ст. л.;</a:t>
            </a:r>
          </a:p>
          <a:p>
            <a:pPr algn="just" fontAlgn="base"/>
            <a:r>
              <a:rPr lang="ru-RU" dirty="0" smtClean="0">
                <a:solidFill>
                  <a:srgbClr val="002060"/>
                </a:solidFill>
                <a:latin typeface="Times New Roman" pitchFamily="18" charset="0"/>
                <a:cs typeface="Times New Roman" pitchFamily="18" charset="0"/>
              </a:rPr>
              <a:t>вода — 1 ½ стакана;</a:t>
            </a:r>
          </a:p>
          <a:p>
            <a:pPr algn="just" fontAlgn="base"/>
            <a:r>
              <a:rPr lang="ru-RU" dirty="0" smtClean="0">
                <a:solidFill>
                  <a:srgbClr val="002060"/>
                </a:solidFill>
                <a:latin typeface="Times New Roman" pitchFamily="18" charset="0"/>
                <a:cs typeface="Times New Roman" pitchFamily="18" charset="0"/>
              </a:rPr>
              <a:t>цветная гуашь.</a:t>
            </a:r>
          </a:p>
          <a:p>
            <a:pPr algn="just" fontAlgn="base"/>
            <a:r>
              <a:rPr lang="ru-RU" dirty="0" smtClean="0">
                <a:solidFill>
                  <a:srgbClr val="002060"/>
                </a:solidFill>
                <a:latin typeface="Times New Roman" pitchFamily="18" charset="0"/>
                <a:cs typeface="Times New Roman" pitchFamily="18" charset="0"/>
              </a:rPr>
              <a:t>Крахмал развести в ½ стакане холодной воды, залить 1 стаканом кипятка.</a:t>
            </a:r>
            <a:r>
              <a:rPr lang="ru-RU" sz="4400"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Половину стакана получившегося раствора смешать с мукой и солью.</a:t>
            </a:r>
            <a:r>
              <a:rPr lang="ru-RU" sz="4400" dirty="0" smtClean="0">
                <a:solidFill>
                  <a:srgbClr val="002060"/>
                </a:solidFill>
                <a:latin typeface="Times New Roman" pitchFamily="18" charset="0"/>
                <a:cs typeface="Times New Roman" pitchFamily="18" charset="0"/>
              </a:rPr>
              <a:t> </a:t>
            </a:r>
          </a:p>
          <a:p>
            <a:pPr algn="just" fontAlgn="base"/>
            <a:r>
              <a:rPr lang="ru-RU" sz="4400" dirty="0" smtClean="0">
                <a:solidFill>
                  <a:srgbClr val="002060"/>
                </a:solidFill>
                <a:latin typeface="Times New Roman" pitchFamily="18" charset="0"/>
                <a:cs typeface="Times New Roman" pitchFamily="18" charset="0"/>
              </a:rPr>
              <a:t>Замесить тесто, покрасить в разные цвета. Сформировать колечки.</a:t>
            </a:r>
            <a:endParaRPr lang="ru-RU" sz="4400" b="1" dirty="0" smtClean="0">
              <a:solidFill>
                <a:srgbClr val="002060"/>
              </a:solidFill>
              <a:latin typeface="Times New Roman" pitchFamily="18" charset="0"/>
              <a:cs typeface="Times New Roman" pitchFamily="18" charset="0"/>
            </a:endParaRPr>
          </a:p>
          <a:p>
            <a:endParaRPr lang="ru-RU" dirty="0"/>
          </a:p>
        </p:txBody>
      </p:sp>
      <p:pic>
        <p:nvPicPr>
          <p:cNvPr id="4" name="Рисунок 3" descr="1379658155_busiki5-300x200.jpg"/>
          <p:cNvPicPr>
            <a:picLocks noChangeAspect="1"/>
          </p:cNvPicPr>
          <p:nvPr/>
        </p:nvPicPr>
        <p:blipFill>
          <a:blip r:embed="rId2" cstate="email"/>
          <a:stretch>
            <a:fillRect/>
          </a:stretch>
        </p:blipFill>
        <p:spPr>
          <a:xfrm>
            <a:off x="4500562" y="2000240"/>
            <a:ext cx="4286280" cy="3105173"/>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14357"/>
            <a:ext cx="7772400" cy="1000131"/>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ИГРЫ СВОИМИ РУКАМИ</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357158" y="1357298"/>
            <a:ext cx="4143404" cy="5000660"/>
          </a:xfrm>
        </p:spPr>
        <p:txBody>
          <a:bodyPr>
            <a:normAutofit fontScale="85000" lnSpcReduction="20000"/>
          </a:bodyPr>
          <a:lstStyle/>
          <a:p>
            <a:pPr algn="just" fontAlgn="base"/>
            <a:r>
              <a:rPr lang="ru-RU" b="1" dirty="0" smtClean="0">
                <a:solidFill>
                  <a:srgbClr val="002060"/>
                </a:solidFill>
              </a:rPr>
              <a:t>Пособие “разложи яички в свои домики”</a:t>
            </a:r>
          </a:p>
          <a:p>
            <a:pPr algn="just" fontAlgn="base"/>
            <a:r>
              <a:rPr lang="ru-RU" dirty="0" smtClean="0">
                <a:solidFill>
                  <a:srgbClr val="002060"/>
                </a:solidFill>
              </a:rPr>
              <a:t>Для этого нужно закрасить картонный контейнер для яиц в 4 цвета: красный, синий, зеленый, желтый. Коробочки от шоколадных яиц (киндер-сюрприза) оклеивает соответствующей цветной бумагой. Дети раскладывают разноцветные яйца в подходящие ячейки.</a:t>
            </a:r>
          </a:p>
          <a:p>
            <a:endParaRPr lang="ru-RU" dirty="0"/>
          </a:p>
        </p:txBody>
      </p:sp>
      <p:pic>
        <p:nvPicPr>
          <p:cNvPr id="4" name="Рисунок 3" descr="4675768815bbdc8002152bf23d89b243.jpg.jpg"/>
          <p:cNvPicPr>
            <a:picLocks noChangeAspect="1"/>
          </p:cNvPicPr>
          <p:nvPr/>
        </p:nvPicPr>
        <p:blipFill>
          <a:blip r:embed="rId2" cstate="email"/>
          <a:srcRect/>
          <a:stretch>
            <a:fillRect/>
          </a:stretch>
        </p:blipFill>
        <p:spPr>
          <a:xfrm>
            <a:off x="4714876" y="2143116"/>
            <a:ext cx="4087060" cy="329729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85729"/>
            <a:ext cx="7772400" cy="1143007"/>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ИГРЫ СВОИМИ РУКАМИ</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357158" y="1214422"/>
            <a:ext cx="4143404" cy="5357850"/>
          </a:xfrm>
        </p:spPr>
        <p:txBody>
          <a:bodyPr>
            <a:normAutofit fontScale="70000" lnSpcReduction="20000"/>
          </a:bodyPr>
          <a:lstStyle/>
          <a:p>
            <a:pPr algn="just" fontAlgn="base"/>
            <a:r>
              <a:rPr lang="ru-RU" b="1" dirty="0" smtClean="0">
                <a:solidFill>
                  <a:srgbClr val="002060"/>
                </a:solidFill>
              </a:rPr>
              <a:t>«</a:t>
            </a:r>
            <a:r>
              <a:rPr lang="ru-RU" b="1" dirty="0" smtClean="0">
                <a:solidFill>
                  <a:srgbClr val="002060"/>
                </a:solidFill>
                <a:latin typeface="Times New Roman" pitchFamily="18" charset="0"/>
                <a:cs typeface="Times New Roman" pitchFamily="18" charset="0"/>
              </a:rPr>
              <a:t>Паучок на полянке»</a:t>
            </a:r>
          </a:p>
          <a:p>
            <a:pPr algn="just" fontAlgn="base"/>
            <a:r>
              <a:rPr lang="ru-RU" dirty="0" smtClean="0">
                <a:solidFill>
                  <a:srgbClr val="002060"/>
                </a:solidFill>
                <a:latin typeface="Times New Roman" pitchFamily="18" charset="0"/>
                <a:cs typeface="Times New Roman" pitchFamily="18" charset="0"/>
              </a:rPr>
              <a:t>Для игры понадобится пластиковое прозрачное ведро с крышкой, в нем делают отверстия для шнуровки и крепления дополнительных деталей. На крышку из цветной бумаги наклеивается паучок. Глаза делают из крышек от пластиковых бутылок. К лапкам добавляют шнурки, которые вставляют в отверстия. Из них ребенок «плетет паутину».</a:t>
            </a:r>
          </a:p>
          <a:p>
            <a:pPr algn="just" fontAlgn="base"/>
            <a:r>
              <a:rPr lang="ru-RU" dirty="0" smtClean="0">
                <a:solidFill>
                  <a:srgbClr val="002060"/>
                </a:solidFill>
                <a:latin typeface="Times New Roman" pitchFamily="18" charset="0"/>
                <a:cs typeface="Times New Roman" pitchFamily="18" charset="0"/>
              </a:rPr>
              <a:t>В ведерко складывают мелкие предметы и ленты, которые можно проталкивать через отверстия разного диаметра. Вариантов манипуляций с пособием множество.</a:t>
            </a:r>
          </a:p>
          <a:p>
            <a:endParaRPr lang="ru-RU" dirty="0"/>
          </a:p>
        </p:txBody>
      </p:sp>
      <p:pic>
        <p:nvPicPr>
          <p:cNvPr id="4" name="Рисунок 3" descr="hello_html_m2cc17ed2.jpg"/>
          <p:cNvPicPr/>
          <p:nvPr/>
        </p:nvPicPr>
        <p:blipFill>
          <a:blip r:embed="rId2" cstate="email"/>
          <a:srcRect/>
          <a:stretch>
            <a:fillRect/>
          </a:stretch>
        </p:blipFill>
        <p:spPr bwMode="auto">
          <a:xfrm>
            <a:off x="5500694" y="1285860"/>
            <a:ext cx="2917347" cy="2571603"/>
          </a:xfrm>
          <a:prstGeom prst="rect">
            <a:avLst/>
          </a:prstGeom>
          <a:noFill/>
          <a:ln w="9525">
            <a:noFill/>
            <a:miter lim="800000"/>
            <a:headEnd/>
            <a:tailEnd/>
          </a:ln>
        </p:spPr>
      </p:pic>
      <p:pic>
        <p:nvPicPr>
          <p:cNvPr id="5" name="Рисунок 4" descr="hello_html_6fed24b3.jpg"/>
          <p:cNvPicPr/>
          <p:nvPr/>
        </p:nvPicPr>
        <p:blipFill>
          <a:blip r:embed="rId3" cstate="email"/>
          <a:srcRect/>
          <a:stretch>
            <a:fillRect/>
          </a:stretch>
        </p:blipFill>
        <p:spPr bwMode="auto">
          <a:xfrm>
            <a:off x="5429256" y="4000504"/>
            <a:ext cx="3043225" cy="22307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00175"/>
            <a:ext cx="7772400" cy="2100276"/>
          </a:xfrm>
        </p:spPr>
        <p:txBody>
          <a:bodyPr>
            <a:normAutofit fontScale="90000"/>
          </a:bodyPr>
          <a:lstStyle/>
          <a:p>
            <a:r>
              <a:rPr lang="ru-RU" sz="3100" b="1" dirty="0" smtClean="0">
                <a:solidFill>
                  <a:srgbClr val="002060"/>
                </a:solidFill>
                <a:latin typeface="Times New Roman" pitchFamily="18" charset="0"/>
                <a:cs typeface="Times New Roman" pitchFamily="18" charset="0"/>
              </a:rPr>
              <a:t>Уважаемые родители! Прилагайте все возможные усилия для достижения успехов вашего малыша!</a:t>
            </a:r>
            <a:br>
              <a:rPr lang="ru-RU" sz="3100" b="1" dirty="0" smtClean="0">
                <a:solidFill>
                  <a:srgbClr val="002060"/>
                </a:solidFill>
                <a:latin typeface="Times New Roman" pitchFamily="18" charset="0"/>
                <a:cs typeface="Times New Roman" pitchFamily="18" charset="0"/>
              </a:rPr>
            </a:br>
            <a:r>
              <a:rPr lang="ru-RU" sz="3100" dirty="0" smtClean="0">
                <a:solidFill>
                  <a:srgbClr val="002060"/>
                </a:solidFill>
                <a:latin typeface="Times New Roman" pitchFamily="18" charset="0"/>
                <a:cs typeface="Times New Roman" pitchFamily="18" charset="0"/>
              </a:rPr>
              <a:t/>
            </a:r>
            <a:br>
              <a:rPr lang="ru-RU" sz="3100" dirty="0" smtClean="0">
                <a:solidFill>
                  <a:srgbClr val="002060"/>
                </a:solidFill>
                <a:latin typeface="Times New Roman" pitchFamily="18" charset="0"/>
                <a:cs typeface="Times New Roman" pitchFamily="18" charset="0"/>
              </a:rPr>
            </a:br>
            <a:r>
              <a:rPr lang="ru-RU" sz="3100" dirty="0" smtClean="0">
                <a:solidFill>
                  <a:srgbClr val="002060"/>
                </a:solidFill>
                <a:latin typeface="Times New Roman" pitchFamily="18" charset="0"/>
                <a:cs typeface="Times New Roman" pitchFamily="18" charset="0"/>
              </a:rPr>
              <a:t>   И, конечно же, нужно доводить начатую игру до результата и обязательно хвалить малыша, чтобы он получил удовольствие от игры и полезный развивающий опыт.</a:t>
            </a:r>
            <a:r>
              <a:rPr lang="ru-RU" sz="4800" dirty="0" smtClean="0">
                <a:solidFill>
                  <a:srgbClr val="002060"/>
                </a:solidFill>
                <a:latin typeface="Times New Roman" pitchFamily="18" charset="0"/>
                <a:cs typeface="Times New Roman" pitchFamily="18" charset="0"/>
              </a:rPr>
              <a:t/>
            </a:r>
            <a:br>
              <a:rPr lang="ru-RU" sz="4800" dirty="0" smtClean="0">
                <a:solidFill>
                  <a:srgbClr val="002060"/>
                </a:solidFill>
                <a:latin typeface="Times New Roman" pitchFamily="18" charset="0"/>
                <a:cs typeface="Times New Roman" pitchFamily="18" charset="0"/>
              </a:rPr>
            </a:br>
            <a:endParaRPr lang="ru-RU" dirty="0">
              <a:solidFill>
                <a:srgbClr val="002060"/>
              </a:solidFill>
            </a:endParaRPr>
          </a:p>
        </p:txBody>
      </p:sp>
      <p:sp>
        <p:nvSpPr>
          <p:cNvPr id="3" name="Подзаголовок 2"/>
          <p:cNvSpPr>
            <a:spLocks noGrp="1"/>
          </p:cNvSpPr>
          <p:nvPr>
            <p:ph type="subTitle" idx="1"/>
          </p:nvPr>
        </p:nvSpPr>
        <p:spPr/>
        <p:txBody>
          <a:bodyPr/>
          <a:lstStyle/>
          <a:p>
            <a:endParaRPr lang="ru-RU" dirty="0"/>
          </a:p>
        </p:txBody>
      </p:sp>
      <p:pic>
        <p:nvPicPr>
          <p:cNvPr id="4" name="Picture 2" descr="D:\ДОКУМЕНТЫ ЛУСИНЕ\документы\2019-2020\НАШИ ИГРУШКИ\картинки\konstr010.png"/>
          <p:cNvPicPr>
            <a:picLocks noChangeAspect="1" noChangeArrowheads="1"/>
          </p:cNvPicPr>
          <p:nvPr/>
        </p:nvPicPr>
        <p:blipFill>
          <a:blip r:embed="rId2" cstate="email"/>
          <a:srcRect/>
          <a:stretch>
            <a:fillRect/>
          </a:stretch>
        </p:blipFill>
        <p:spPr bwMode="auto">
          <a:xfrm>
            <a:off x="3786182" y="4429132"/>
            <a:ext cx="1354577" cy="214818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85729"/>
            <a:ext cx="7772400" cy="1000132"/>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АКТУАЛЬНОСТЬ</a:t>
            </a:r>
            <a:br>
              <a:rPr lang="ru-RU" b="1" dirty="0" smtClean="0">
                <a:solidFill>
                  <a:schemeClr val="tx2">
                    <a:lumMod val="60000"/>
                    <a:lumOff val="40000"/>
                  </a:schemeClr>
                </a:solidFill>
                <a:latin typeface="Comic Sans MS" panose="030F0702030302020204" pitchFamily="66" charset="0"/>
              </a:rPr>
            </a:br>
            <a:endParaRPr lang="ru-RU" dirty="0">
              <a:solidFill>
                <a:schemeClr val="tx2">
                  <a:lumMod val="60000"/>
                  <a:lumOff val="40000"/>
                </a:schemeClr>
              </a:solidFill>
            </a:endParaRPr>
          </a:p>
        </p:txBody>
      </p:sp>
      <p:sp>
        <p:nvSpPr>
          <p:cNvPr id="3" name="Подзаголовок 2"/>
          <p:cNvSpPr>
            <a:spLocks noGrp="1"/>
          </p:cNvSpPr>
          <p:nvPr>
            <p:ph type="subTitle" idx="1"/>
          </p:nvPr>
        </p:nvSpPr>
        <p:spPr>
          <a:xfrm>
            <a:off x="500034" y="1214422"/>
            <a:ext cx="8143932" cy="5286412"/>
          </a:xfrm>
        </p:spPr>
        <p:txBody>
          <a:bodyPr>
            <a:normAutofit fontScale="55000" lnSpcReduction="20000"/>
          </a:bodyPr>
          <a:lstStyle/>
          <a:p>
            <a:pPr algn="just"/>
            <a:r>
              <a:rPr lang="ru-RU" sz="3500" b="1" dirty="0" smtClean="0">
                <a:solidFill>
                  <a:srgbClr val="002060"/>
                </a:solidFill>
              </a:rPr>
              <a:t>Под </a:t>
            </a:r>
            <a:r>
              <a:rPr lang="ru-RU" sz="3500" b="1" i="1" dirty="0" smtClean="0">
                <a:solidFill>
                  <a:srgbClr val="002060"/>
                </a:solidFill>
              </a:rPr>
              <a:t>сенсорным воспитанием</a:t>
            </a:r>
            <a:r>
              <a:rPr lang="ru-RU" sz="3500" dirty="0" smtClean="0">
                <a:solidFill>
                  <a:srgbClr val="002060"/>
                </a:solidFill>
              </a:rPr>
              <a:t> в настоящее время понимают целенаправленное совершенствование, развитие у детей сенсорных процессов (ощущений, восприятий, представлений).</a:t>
            </a:r>
          </a:p>
          <a:p>
            <a:pPr algn="just"/>
            <a:r>
              <a:rPr lang="ru-RU" sz="3500" dirty="0" smtClean="0">
                <a:solidFill>
                  <a:srgbClr val="002060"/>
                </a:solidFill>
              </a:rPr>
              <a:t>Ребёнок начинает изучать окружающий его мир при помощи восприятия тех или иных явлений, предметов, ощущений. За всё перечисленное отвечают органы чувств (уши, глаза, нос, язык, рецепторы кожи, они служат, как предпосылка для развития осознания окружающего мира с его разнообразием цвета, форм, величин. Но для гармоничного, полноценного, сенсорного развития детей дошкольного возраста необходимо заниматься с малышом с самого рождения.</a:t>
            </a:r>
            <a:r>
              <a:rPr lang="ru-RU" sz="3500" dirty="0" smtClean="0">
                <a:solidFill>
                  <a:srgbClr val="002060"/>
                </a:solidFill>
                <a:hlinkClick r:id="rId2"/>
              </a:rPr>
              <a:t> </a:t>
            </a:r>
            <a:endParaRPr lang="ru-RU" sz="3500" dirty="0" smtClean="0">
              <a:solidFill>
                <a:srgbClr val="002060"/>
              </a:solidFill>
            </a:endParaRPr>
          </a:p>
          <a:p>
            <a:pPr algn="just"/>
            <a:r>
              <a:rPr lang="ru-RU" sz="3500" dirty="0" smtClean="0">
                <a:solidFill>
                  <a:srgbClr val="002060"/>
                </a:solidFill>
              </a:rPr>
              <a:t>Чтобы сформировать правильное восприятие окружающего мира, необходимо знакомить ребенка со всем разнообразием сенсорных ощущений, но научить его обследовать предметы и различать их свойства ещё недостаточно для полноценного развития восприятия. Необходимо уметь определять отношение выявленных свойств данного предмета к свойствам других предметов. Для этого существуют мерки, с помощью которых можно сравнивать предметы – сенсорные эталоны.</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4291"/>
            <a:ext cx="7772400" cy="1214445"/>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АКТУАЛЬНОСТЬ</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4286248" y="1142984"/>
            <a:ext cx="4429156" cy="5357850"/>
          </a:xfrm>
        </p:spPr>
        <p:txBody>
          <a:bodyPr>
            <a:normAutofit fontScale="70000" lnSpcReduction="20000"/>
          </a:bodyPr>
          <a:lstStyle/>
          <a:p>
            <a:pPr algn="just"/>
            <a:r>
              <a:rPr lang="ru-RU" b="1" i="1" dirty="0" smtClean="0">
                <a:solidFill>
                  <a:srgbClr val="002060"/>
                </a:solidFill>
              </a:rPr>
              <a:t>Сенсорный эталон</a:t>
            </a:r>
            <a:r>
              <a:rPr lang="ru-RU" dirty="0" smtClean="0">
                <a:solidFill>
                  <a:srgbClr val="002060"/>
                </a:solidFill>
              </a:rPr>
              <a:t> - это общепринятые образцы внешних свойств предметов.</a:t>
            </a:r>
          </a:p>
          <a:p>
            <a:pPr algn="just"/>
            <a:r>
              <a:rPr lang="ru-RU" dirty="0" smtClean="0">
                <a:solidFill>
                  <a:srgbClr val="002060"/>
                </a:solidFill>
              </a:rPr>
              <a:t>Эталоны цвета - семь цветов спектра; эталоны формы - геометрические фигуры; эталоны величины - метрическая система мер; эталоны вкусового восприятия - четыре основных вкуса (солёный, сладкий, кислый, горький) и т. д.</a:t>
            </a:r>
          </a:p>
          <a:p>
            <a:pPr algn="just"/>
            <a:r>
              <a:rPr lang="ru-RU" dirty="0" smtClean="0">
                <a:solidFill>
                  <a:srgbClr val="002060"/>
                </a:solidFill>
              </a:rPr>
              <a:t> В процессе восприятия ребёнок накапливает зрительные, вкусовые, слуховые, двигательные, осязательные, обонятельные образы</a:t>
            </a:r>
            <a:endParaRPr lang="ru-RU" b="1" i="1" dirty="0" smtClean="0">
              <a:solidFill>
                <a:srgbClr val="002060"/>
              </a:solidFill>
              <a:latin typeface="Comic Sans MS" panose="030F0702030302020204" pitchFamily="66" charset="0"/>
            </a:endParaRPr>
          </a:p>
          <a:p>
            <a:endParaRPr lang="ru-RU" dirty="0"/>
          </a:p>
        </p:txBody>
      </p:sp>
      <p:pic>
        <p:nvPicPr>
          <p:cNvPr id="4" name="Рисунок 3" descr="https://im0-tub-by.yandex.net/i?id=dcc32233885d777204ce497746000928-l&amp;n=13">
            <a:hlinkClick r:id="rId2"/>
          </p:cNvPr>
          <p:cNvPicPr/>
          <p:nvPr/>
        </p:nvPicPr>
        <p:blipFill>
          <a:blip r:embed="rId3" cstate="email"/>
          <a:srcRect/>
          <a:stretch>
            <a:fillRect/>
          </a:stretch>
        </p:blipFill>
        <p:spPr bwMode="auto">
          <a:xfrm>
            <a:off x="285720" y="1785926"/>
            <a:ext cx="3786214" cy="2857519"/>
          </a:xfrm>
          <a:prstGeom prst="rect">
            <a:avLst/>
          </a:prstGeom>
          <a:noFill/>
          <a:ln w="38100">
            <a:solidFill>
              <a:schemeClr val="accent1"/>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85729"/>
            <a:ext cx="7772400" cy="1571635"/>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ЗНАЧЕНИЕ сенсорного воспитания</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357158" y="1643050"/>
            <a:ext cx="8241501" cy="4857784"/>
          </a:xfrm>
        </p:spPr>
        <p:txBody>
          <a:bodyPr>
            <a:normAutofit fontScale="55000" lnSpcReduction="20000"/>
          </a:bodyPr>
          <a:lstStyle/>
          <a:p>
            <a:pPr algn="just"/>
            <a:r>
              <a:rPr lang="ru-RU" dirty="0" smtClean="0">
                <a:solidFill>
                  <a:srgbClr val="002060"/>
                </a:solidFill>
              </a:rPr>
              <a:t>- является основой для интеллектуального развития;</a:t>
            </a:r>
          </a:p>
          <a:p>
            <a:pPr algn="just"/>
            <a:r>
              <a:rPr lang="ru-RU" dirty="0" smtClean="0">
                <a:solidFill>
                  <a:srgbClr val="002060"/>
                </a:solidFill>
              </a:rPr>
              <a:t>- упорядочивает хаотичные представления ребенка, полученные при взаимодействии с внешним миром;</a:t>
            </a:r>
          </a:p>
          <a:p>
            <a:pPr algn="just"/>
            <a:r>
              <a:rPr lang="ru-RU" dirty="0" smtClean="0">
                <a:solidFill>
                  <a:srgbClr val="002060"/>
                </a:solidFill>
              </a:rPr>
              <a:t>- развивает наблюдательность, внимание, позитивно влияет на эстетическое чувство;</a:t>
            </a:r>
          </a:p>
          <a:p>
            <a:pPr algn="just"/>
            <a:r>
              <a:rPr lang="ru-RU" dirty="0" smtClean="0">
                <a:solidFill>
                  <a:srgbClr val="002060"/>
                </a:solidFill>
              </a:rPr>
              <a:t>- готовит к реальной жизни; </a:t>
            </a:r>
          </a:p>
          <a:p>
            <a:pPr algn="just"/>
            <a:r>
              <a:rPr lang="ru-RU" dirty="0" smtClean="0">
                <a:solidFill>
                  <a:srgbClr val="002060"/>
                </a:solidFill>
              </a:rPr>
              <a:t>- является основой для развития воображения;</a:t>
            </a:r>
          </a:p>
          <a:p>
            <a:pPr algn="just"/>
            <a:r>
              <a:rPr lang="ru-RU" dirty="0" smtClean="0">
                <a:solidFill>
                  <a:srgbClr val="002060"/>
                </a:solidFill>
              </a:rPr>
              <a:t>- дает ребенку возможность овладеть новыми способами предметно-познавательной деятельности;</a:t>
            </a:r>
          </a:p>
          <a:p>
            <a:pPr algn="just">
              <a:buFontTx/>
              <a:buChar char="-"/>
            </a:pPr>
            <a:r>
              <a:rPr lang="ru-RU" dirty="0" smtClean="0">
                <a:solidFill>
                  <a:srgbClr val="002060"/>
                </a:solidFill>
              </a:rPr>
              <a:t>обеспечивает усвоение сенсорных эталонов;</a:t>
            </a:r>
          </a:p>
          <a:p>
            <a:pPr algn="just">
              <a:buFontTx/>
              <a:buChar char="-"/>
            </a:pPr>
            <a:r>
              <a:rPr lang="ru-RU" dirty="0" smtClean="0">
                <a:solidFill>
                  <a:srgbClr val="002060"/>
                </a:solidFill>
              </a:rPr>
              <a:t>- влияет на расширение словарного запаса ребенка;</a:t>
            </a:r>
          </a:p>
          <a:p>
            <a:pPr algn="just">
              <a:buFontTx/>
              <a:buChar char="-"/>
            </a:pPr>
            <a:r>
              <a:rPr lang="ru-RU" dirty="0" smtClean="0">
                <a:solidFill>
                  <a:srgbClr val="002060"/>
                </a:solidFill>
              </a:rPr>
              <a:t>влияет на развитие зрительной, слуховой, моторной, образной и др. видов памяти. </a:t>
            </a:r>
            <a:endParaRPr lang="ru-RU" sz="1000" dirty="0" smtClean="0">
              <a:solidFill>
                <a:srgbClr val="002060"/>
              </a:solidFill>
            </a:endParaRPr>
          </a:p>
          <a:p>
            <a:pPr algn="just">
              <a:buFontTx/>
              <a:buChar char="-"/>
            </a:pPr>
            <a:endParaRPr lang="ru-RU" sz="1000" dirty="0" smtClean="0">
              <a:solidFill>
                <a:srgbClr val="002060"/>
              </a:solidFill>
            </a:endParaRPr>
          </a:p>
          <a:p>
            <a:pPr algn="just"/>
            <a:r>
              <a:rPr lang="ru-RU" b="1" dirty="0" smtClean="0">
                <a:solidFill>
                  <a:srgbClr val="002060"/>
                </a:solidFill>
              </a:rPr>
              <a:t>    Сенсорное воспитание также способствует общему физическому и психическому развитию малыша. При недостатке впечатлений младенцы испытывают "сенсорный голод", который приводит к задержкам общего развития.</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1428759"/>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РАЗВИТИЕ ЗРИТЕЛЬНОГО ПРЕДСТАВЛЕНИЯ</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285720" y="1500174"/>
            <a:ext cx="8501122" cy="3214710"/>
          </a:xfrm>
        </p:spPr>
        <p:txBody>
          <a:bodyPr>
            <a:normAutofit fontScale="70000" lnSpcReduction="20000"/>
          </a:bodyPr>
          <a:lstStyle/>
          <a:p>
            <a:pPr algn="l"/>
            <a:r>
              <a:rPr lang="ru-RU" dirty="0" smtClean="0">
                <a:solidFill>
                  <a:srgbClr val="002060"/>
                </a:solidFill>
              </a:rPr>
              <a:t>Развитие зрительного восприятия необходимо человеку для того, чтобы правильно ориентироваться в пространстве, оценивать положение предметов относительно друг друга (выше - ниже, дальше - ближе, левее – правее), понимать форму объемных предметов. Человек, у которого недостаточно развит зрительный анализ, испытывает трудности при восприятии сюжетных картин, пейзажей.</a:t>
            </a:r>
          </a:p>
          <a:p>
            <a:pPr algn="l"/>
            <a:r>
              <a:rPr lang="ru-RU" dirty="0" smtClean="0">
                <a:solidFill>
                  <a:srgbClr val="002060"/>
                </a:solidFill>
              </a:rPr>
              <a:t>Если к школьному периоду не сформировались функции зрительного анализа, то в дальнейшем могут возникнуть трудности при письме. Именно поэтому важно помочь ребенку развить зрительное восприятие еще в дошкольном возрасте.</a:t>
            </a:r>
          </a:p>
          <a:p>
            <a:endParaRPr lang="ru-RU" dirty="0"/>
          </a:p>
        </p:txBody>
      </p:sp>
      <p:pic>
        <p:nvPicPr>
          <p:cNvPr id="4" name="Рисунок 3" descr="http://ic.pics.livejournal.com/r_o_b_i_n_s/52676289/240832/240832_900.png"/>
          <p:cNvPicPr/>
          <p:nvPr/>
        </p:nvPicPr>
        <p:blipFill>
          <a:blip r:embed="rId2" cstate="email"/>
          <a:srcRect/>
          <a:stretch>
            <a:fillRect/>
          </a:stretch>
        </p:blipFill>
        <p:spPr bwMode="auto">
          <a:xfrm>
            <a:off x="428596" y="4714884"/>
            <a:ext cx="4025382" cy="1935298"/>
          </a:xfrm>
          <a:prstGeom prst="rect">
            <a:avLst/>
          </a:prstGeom>
          <a:noFill/>
          <a:ln w="9525">
            <a:noFill/>
            <a:miter lim="800000"/>
            <a:headEnd/>
            <a:tailEnd/>
          </a:ln>
        </p:spPr>
      </p:pic>
      <p:pic>
        <p:nvPicPr>
          <p:cNvPr id="5" name="Рисунок 4" descr="http://ic.pics.livejournal.com/r_o_b_i_n_s/52676289/240832/240832_900.png"/>
          <p:cNvPicPr/>
          <p:nvPr/>
        </p:nvPicPr>
        <p:blipFill>
          <a:blip r:embed="rId3" cstate="email"/>
          <a:srcRect/>
          <a:stretch>
            <a:fillRect/>
          </a:stretch>
        </p:blipFill>
        <p:spPr bwMode="auto">
          <a:xfrm>
            <a:off x="4714876" y="4714884"/>
            <a:ext cx="4106488"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928693"/>
          </a:xfrm>
        </p:spPr>
        <p:txBody>
          <a:bodyPr>
            <a:normAutofit fontScale="90000"/>
          </a:bodyPr>
          <a:lstStyle/>
          <a:p>
            <a:r>
              <a:rPr lang="ru-RU" b="1" dirty="0" smtClean="0">
                <a:solidFill>
                  <a:schemeClr val="tx2">
                    <a:lumMod val="60000"/>
                    <a:lumOff val="40000"/>
                  </a:schemeClr>
                </a:solidFill>
                <a:latin typeface="Comic Sans MS" panose="030F0702030302020204" pitchFamily="66" charset="0"/>
              </a:rPr>
              <a:t>ЦВЕТ</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285720" y="1000108"/>
            <a:ext cx="8358246" cy="4638692"/>
          </a:xfrm>
        </p:spPr>
        <p:txBody>
          <a:bodyPr>
            <a:noAutofit/>
          </a:bodyPr>
          <a:lstStyle/>
          <a:p>
            <a:pPr algn="just"/>
            <a:r>
              <a:rPr lang="ru-RU" sz="2100" dirty="0" smtClean="0">
                <a:solidFill>
                  <a:srgbClr val="002060"/>
                </a:solidFill>
                <a:latin typeface="Times New Roman" pitchFamily="18" charset="0"/>
                <a:cs typeface="Times New Roman" pitchFamily="18" charset="0"/>
              </a:rPr>
              <a:t>Знакомство малыша с цветом надо начинать с четырёх основных цветов: красного, жёлтого, зелёного и синего.</a:t>
            </a:r>
          </a:p>
          <a:p>
            <a:pPr algn="just"/>
            <a:r>
              <a:rPr lang="ru-RU" sz="2100" b="1" i="1" dirty="0" smtClean="0">
                <a:solidFill>
                  <a:srgbClr val="002060"/>
                </a:solidFill>
                <a:latin typeface="Times New Roman" pitchFamily="18" charset="0"/>
                <a:cs typeface="Times New Roman" pitchFamily="18" charset="0"/>
              </a:rPr>
              <a:t>Этапы</a:t>
            </a:r>
            <a:r>
              <a:rPr lang="ru-RU" sz="2100" dirty="0" smtClean="0">
                <a:solidFill>
                  <a:srgbClr val="002060"/>
                </a:solidFill>
                <a:latin typeface="Times New Roman" pitchFamily="18" charset="0"/>
                <a:cs typeface="Times New Roman" pitchFamily="18" charset="0"/>
              </a:rPr>
              <a:t>:</a:t>
            </a:r>
          </a:p>
          <a:p>
            <a:pPr algn="just"/>
            <a:r>
              <a:rPr lang="ru-RU" sz="2100" dirty="0" smtClean="0">
                <a:solidFill>
                  <a:srgbClr val="002060"/>
                </a:solidFill>
                <a:latin typeface="Times New Roman" pitchFamily="18" charset="0"/>
                <a:cs typeface="Times New Roman" pitchFamily="18" charset="0"/>
              </a:rPr>
              <a:t>• различение цветов по принципу «такой – не такой». На этом этапе малыш сравнивает предметы по цвету, прикладывая их друг к другу;</a:t>
            </a:r>
          </a:p>
          <a:p>
            <a:pPr algn="just"/>
            <a:r>
              <a:rPr lang="ru-RU" sz="2100" dirty="0" smtClean="0">
                <a:solidFill>
                  <a:srgbClr val="002060"/>
                </a:solidFill>
                <a:latin typeface="Times New Roman" pitchFamily="18" charset="0"/>
                <a:cs typeface="Times New Roman" pitchFamily="18" charset="0"/>
              </a:rPr>
              <a:t>• зрительное соотнесение цветов – восприятие цвета на расстоянии, выбор цвета по образцу. После выполнения ребёнком задания назовите цвет;</a:t>
            </a:r>
          </a:p>
          <a:p>
            <a:pPr algn="just"/>
            <a:r>
              <a:rPr lang="ru-RU" sz="2100" dirty="0" smtClean="0">
                <a:solidFill>
                  <a:srgbClr val="002060"/>
                </a:solidFill>
                <a:latin typeface="Times New Roman" pitchFamily="18" charset="0"/>
                <a:cs typeface="Times New Roman" pitchFamily="18" charset="0"/>
              </a:rPr>
              <a:t>• закрепление представлений о цвете в слове. На этом этапе малыш различает цвета по названию, не прикладывая предметы друг к другу и не сравнивая их с образцом цвета, а также называют основные цвета.</a:t>
            </a:r>
          </a:p>
          <a:p>
            <a:pPr algn="just"/>
            <a:r>
              <a:rPr lang="ru-RU" sz="2100" dirty="0" smtClean="0">
                <a:solidFill>
                  <a:srgbClr val="002060"/>
                </a:solidFill>
                <a:latin typeface="Times New Roman" pitchFamily="18" charset="0"/>
                <a:cs typeface="Times New Roman" pitchFamily="18" charset="0"/>
              </a:rPr>
              <a:t>• Знакомство с цветом осуществляется во время игры, во время специально организованного занятия и в быту при рассматривании различных предметов (овощи, фрукты, одежда, игрушки и т. д.).</a:t>
            </a:r>
          </a:p>
          <a:p>
            <a:endParaRPr lang="ru-RU" sz="21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1214445"/>
          </a:xfrm>
        </p:spPr>
        <p:txBody>
          <a:bodyPr>
            <a:normAutofit fontScale="90000"/>
          </a:bodyPr>
          <a:lstStyle/>
          <a:p>
            <a:r>
              <a:rPr lang="ru-RU" b="1" dirty="0" smtClean="0">
                <a:solidFill>
                  <a:srgbClr val="002060"/>
                </a:solidFill>
                <a:latin typeface="Comic Sans MS" panose="030F0702030302020204" pitchFamily="66" charset="0"/>
              </a:rPr>
              <a:t>ЦВЕТ</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descr="https://im0-tub-by.yandex.net/i?id=d8c6c54f90c54c59f8b9f33cb7d96d9f-l&amp;n=13">
            <a:hlinkClick r:id="rId2" tgtFrame="&quot;_self&quot;"/>
          </p:cNvPr>
          <p:cNvPicPr/>
          <p:nvPr/>
        </p:nvPicPr>
        <p:blipFill>
          <a:blip r:embed="rId3" cstate="email"/>
          <a:srcRect/>
          <a:stretch>
            <a:fillRect/>
          </a:stretch>
        </p:blipFill>
        <p:spPr bwMode="auto">
          <a:xfrm>
            <a:off x="500034" y="2000240"/>
            <a:ext cx="4286280" cy="3071834"/>
          </a:xfrm>
          <a:prstGeom prst="rect">
            <a:avLst/>
          </a:prstGeom>
          <a:noFill/>
          <a:ln w="9525">
            <a:noFill/>
            <a:miter lim="800000"/>
            <a:headEnd/>
            <a:tailEnd/>
          </a:ln>
        </p:spPr>
      </p:pic>
      <p:pic>
        <p:nvPicPr>
          <p:cNvPr id="5" name="Рисунок 4" descr="detsad-335318-1441750219.jpg"/>
          <p:cNvPicPr>
            <a:picLocks noChangeAspect="1"/>
          </p:cNvPicPr>
          <p:nvPr/>
        </p:nvPicPr>
        <p:blipFill>
          <a:blip r:embed="rId4" cstate="email"/>
          <a:srcRect/>
          <a:stretch>
            <a:fillRect/>
          </a:stretch>
        </p:blipFill>
        <p:spPr>
          <a:xfrm>
            <a:off x="5072066" y="2000240"/>
            <a:ext cx="3640974" cy="310378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4291"/>
            <a:ext cx="7772400" cy="1357321"/>
          </a:xfrm>
        </p:spPr>
        <p:txBody>
          <a:bodyPr>
            <a:normAutofit fontScale="90000"/>
          </a:bodyPr>
          <a:lstStyle/>
          <a:p>
            <a:r>
              <a:rPr lang="ru-RU" b="1" dirty="0" smtClean="0">
                <a:solidFill>
                  <a:schemeClr val="accent1">
                    <a:lumMod val="75000"/>
                  </a:schemeClr>
                </a:solidFill>
                <a:latin typeface="Comic Sans MS" panose="030F0702030302020204" pitchFamily="66" charset="0"/>
              </a:rPr>
              <a:t>ВЕЛИЧИНА</a:t>
            </a:r>
            <a:r>
              <a:rPr lang="ru-RU" b="1" dirty="0" smtClean="0">
                <a:solidFill>
                  <a:srgbClr val="002060"/>
                </a:solidFill>
                <a:latin typeface="Comic Sans MS" panose="030F0702030302020204" pitchFamily="66" charset="0"/>
              </a:rPr>
              <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a:xfrm>
            <a:off x="428596" y="1071546"/>
            <a:ext cx="8215370" cy="5286412"/>
          </a:xfrm>
        </p:spPr>
        <p:txBody>
          <a:bodyPr>
            <a:normAutofit fontScale="70000" lnSpcReduction="20000"/>
          </a:bodyPr>
          <a:lstStyle/>
          <a:p>
            <a:pPr algn="just"/>
            <a:r>
              <a:rPr lang="ru-RU" b="1" dirty="0" smtClean="0">
                <a:solidFill>
                  <a:srgbClr val="002060"/>
                </a:solidFill>
                <a:latin typeface="Times New Roman" pitchFamily="18" charset="0"/>
                <a:cs typeface="Times New Roman" pitchFamily="18" charset="0"/>
              </a:rPr>
              <a:t>Величина</a:t>
            </a:r>
            <a:r>
              <a:rPr lang="ru-RU" dirty="0" smtClean="0">
                <a:solidFill>
                  <a:srgbClr val="002060"/>
                </a:solidFill>
                <a:latin typeface="Times New Roman" pitchFamily="18" charset="0"/>
                <a:cs typeface="Times New Roman" pitchFamily="18" charset="0"/>
              </a:rPr>
              <a:t> - это значимое свойство предмета (размер, объём, протяжённость), которое измеряется путём сравнения с другими объектами либо с помощью специальных инструментов. Признак величины является относительным при сравнении на глаз. Обучение данному свойству может проходить только в специально созданной среде: все задания должны быть направлены на сравнение предметов.</a:t>
            </a:r>
          </a:p>
          <a:p>
            <a:pPr algn="just"/>
            <a:r>
              <a:rPr lang="ru-RU" dirty="0" smtClean="0">
                <a:solidFill>
                  <a:srgbClr val="002060"/>
                </a:solidFill>
                <a:latin typeface="Times New Roman" pitchFamily="18" charset="0"/>
                <a:cs typeface="Times New Roman" pitchFamily="18" charset="0"/>
              </a:rPr>
              <a:t> </a:t>
            </a:r>
            <a:r>
              <a:rPr lang="ru-RU" b="1" i="1" dirty="0" smtClean="0">
                <a:solidFill>
                  <a:srgbClr val="002060"/>
                </a:solidFill>
                <a:latin typeface="Times New Roman" pitchFamily="18" charset="0"/>
                <a:cs typeface="Times New Roman" pitchFamily="18" charset="0"/>
              </a:rPr>
              <a:t>Правила при обучении величины</a:t>
            </a:r>
            <a:r>
              <a:rPr lang="ru-RU" b="1" dirty="0" smtClean="0">
                <a:solidFill>
                  <a:srgbClr val="002060"/>
                </a:solidFill>
                <a:latin typeface="Times New Roman" pitchFamily="18" charset="0"/>
                <a:cs typeface="Times New Roman" pitchFamily="18" charset="0"/>
              </a:rPr>
              <a:t>:</a:t>
            </a:r>
          </a:p>
          <a:p>
            <a:pPr algn="just"/>
            <a:r>
              <a:rPr lang="ru-RU" dirty="0" smtClean="0">
                <a:solidFill>
                  <a:srgbClr val="002060"/>
                </a:solidFill>
                <a:latin typeface="Times New Roman" pitchFamily="18" charset="0"/>
                <a:cs typeface="Times New Roman" pitchFamily="18" charset="0"/>
              </a:rPr>
              <a:t>• Предлагать предметы сравнивать только по одному параметру (только по величине или высоте).</a:t>
            </a:r>
          </a:p>
          <a:p>
            <a:pPr algn="just"/>
            <a:r>
              <a:rPr lang="ru-RU" dirty="0" smtClean="0">
                <a:solidFill>
                  <a:srgbClr val="002060"/>
                </a:solidFill>
                <a:latin typeface="Times New Roman" pitchFamily="18" charset="0"/>
                <a:cs typeface="Times New Roman" pitchFamily="18" charset="0"/>
              </a:rPr>
              <a:t>• Сравнивать предметы одинаковые по форме и цвету.</a:t>
            </a:r>
          </a:p>
          <a:p>
            <a:pPr algn="just"/>
            <a:r>
              <a:rPr lang="ru-RU" dirty="0" smtClean="0">
                <a:solidFill>
                  <a:srgbClr val="002060"/>
                </a:solidFill>
                <a:latin typeface="Times New Roman" pitchFamily="18" charset="0"/>
                <a:cs typeface="Times New Roman" pitchFamily="18" charset="0"/>
              </a:rPr>
              <a:t>• Сначала сравнивать предметы, которые резко отличаются по величине, затем добавляем третий объект - средний.</a:t>
            </a:r>
          </a:p>
          <a:p>
            <a:pPr algn="just"/>
            <a:r>
              <a:rPr lang="ru-RU" dirty="0" smtClean="0">
                <a:solidFill>
                  <a:srgbClr val="002060"/>
                </a:solidFill>
                <a:latin typeface="Times New Roman" pitchFamily="18" charset="0"/>
                <a:cs typeface="Times New Roman" pitchFamily="18" charset="0"/>
              </a:rPr>
              <a:t>• Параметры величины озвучивать словами и подкрепляющими жестами, от детей сразу не требовать повторения названий.</a:t>
            </a:r>
          </a:p>
          <a:p>
            <a:pPr algn="just"/>
            <a:r>
              <a:rPr lang="ru-RU" dirty="0" smtClean="0">
                <a:solidFill>
                  <a:srgbClr val="002060"/>
                </a:solidFill>
                <a:latin typeface="Times New Roman" pitchFamily="18" charset="0"/>
                <a:cs typeface="Times New Roman" pitchFamily="18" charset="0"/>
              </a:rPr>
              <a:t>• Сначала величину обозначают словами "такой - не такой", затем большой – маленький.</a:t>
            </a:r>
            <a:endParaRPr lang="ru-RU" b="1" dirty="0" smtClean="0">
              <a:solidFill>
                <a:srgbClr val="002060"/>
              </a:solidFill>
            </a:endParaRP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857255"/>
          </a:xfrm>
        </p:spPr>
        <p:txBody>
          <a:bodyPr>
            <a:normAutofit fontScale="90000"/>
          </a:bodyPr>
          <a:lstStyle/>
          <a:p>
            <a:r>
              <a:rPr lang="ru-RU" b="1" dirty="0" smtClean="0">
                <a:solidFill>
                  <a:srgbClr val="002060"/>
                </a:solidFill>
                <a:latin typeface="Comic Sans MS" panose="030F0702030302020204" pitchFamily="66" charset="0"/>
              </a:rPr>
              <a:t>ВЕЛИЧИНА</a:t>
            </a:r>
            <a:br>
              <a:rPr lang="ru-RU" b="1" dirty="0" smtClean="0">
                <a:solidFill>
                  <a:srgbClr val="002060"/>
                </a:solidFill>
                <a:latin typeface="Comic Sans MS" panose="030F0702030302020204" pitchFamily="66" charset="0"/>
              </a:rPr>
            </a:br>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46301956_bolshoi_srednii_malenkii_poznavatelnaya_igraloto_3.jpg"/>
          <p:cNvPicPr>
            <a:picLocks noChangeAspect="1"/>
          </p:cNvPicPr>
          <p:nvPr/>
        </p:nvPicPr>
        <p:blipFill>
          <a:blip r:embed="rId2" cstate="email"/>
          <a:srcRect/>
          <a:stretch>
            <a:fillRect/>
          </a:stretch>
        </p:blipFill>
        <p:spPr>
          <a:xfrm>
            <a:off x="642910" y="1214422"/>
            <a:ext cx="3617163" cy="2536625"/>
          </a:xfrm>
          <a:prstGeom prst="rect">
            <a:avLst/>
          </a:prstGeom>
        </p:spPr>
      </p:pic>
      <p:pic>
        <p:nvPicPr>
          <p:cNvPr id="5" name="Рисунок 4" descr="d6d0108a3326c593a636e01cc8e93e6f--beren-pre-school.jpg"/>
          <p:cNvPicPr>
            <a:picLocks noChangeAspect="1"/>
          </p:cNvPicPr>
          <p:nvPr/>
        </p:nvPicPr>
        <p:blipFill>
          <a:blip r:embed="rId3" cstate="email"/>
          <a:stretch>
            <a:fillRect/>
          </a:stretch>
        </p:blipFill>
        <p:spPr>
          <a:xfrm>
            <a:off x="4929190" y="1214422"/>
            <a:ext cx="3595415" cy="2544213"/>
          </a:xfrm>
          <a:prstGeom prst="rect">
            <a:avLst/>
          </a:prstGeom>
        </p:spPr>
      </p:pic>
      <p:pic>
        <p:nvPicPr>
          <p:cNvPr id="6" name="Рисунок 5" descr="da5d4483fadb2c51e4c2c.jpg"/>
          <p:cNvPicPr>
            <a:picLocks noChangeAspect="1"/>
          </p:cNvPicPr>
          <p:nvPr/>
        </p:nvPicPr>
        <p:blipFill>
          <a:blip r:embed="rId4" cstate="email"/>
          <a:stretch>
            <a:fillRect/>
          </a:stretch>
        </p:blipFill>
        <p:spPr>
          <a:xfrm>
            <a:off x="1214414" y="4041108"/>
            <a:ext cx="2643206" cy="2573821"/>
          </a:xfrm>
          <a:prstGeom prst="rect">
            <a:avLst/>
          </a:prstGeom>
        </p:spPr>
      </p:pic>
      <p:pic>
        <p:nvPicPr>
          <p:cNvPr id="7" name="Рисунок 6" descr="a62f77c6570f45c2bceb65bccd4e62f8.png"/>
          <p:cNvPicPr>
            <a:picLocks noChangeAspect="1"/>
          </p:cNvPicPr>
          <p:nvPr/>
        </p:nvPicPr>
        <p:blipFill>
          <a:blip r:embed="rId5" cstate="email"/>
          <a:stretch>
            <a:fillRect/>
          </a:stretch>
        </p:blipFill>
        <p:spPr>
          <a:xfrm>
            <a:off x="4929190" y="4071942"/>
            <a:ext cx="1457568" cy="2571744"/>
          </a:xfrm>
          <a:prstGeom prst="rect">
            <a:avLst/>
          </a:prstGeom>
        </p:spPr>
      </p:pic>
      <p:pic>
        <p:nvPicPr>
          <p:cNvPr id="8" name="Рисунок 7" descr="a62f77c6570f45c2bceb65bccd4e62f8.png"/>
          <p:cNvPicPr>
            <a:picLocks noChangeAspect="1"/>
          </p:cNvPicPr>
          <p:nvPr/>
        </p:nvPicPr>
        <p:blipFill>
          <a:blip r:embed="rId5" cstate="email"/>
          <a:stretch>
            <a:fillRect/>
          </a:stretch>
        </p:blipFill>
        <p:spPr>
          <a:xfrm>
            <a:off x="6500826" y="4643446"/>
            <a:ext cx="1070303" cy="1888451"/>
          </a:xfrm>
          <a:prstGeom prst="rect">
            <a:avLst/>
          </a:prstGeom>
        </p:spPr>
      </p:pic>
      <p:pic>
        <p:nvPicPr>
          <p:cNvPr id="9" name="Рисунок 8" descr="a62f77c6570f45c2bceb65bccd4e62f8.png"/>
          <p:cNvPicPr>
            <a:picLocks noChangeAspect="1"/>
          </p:cNvPicPr>
          <p:nvPr/>
        </p:nvPicPr>
        <p:blipFill>
          <a:blip r:embed="rId5" cstate="email"/>
          <a:stretch>
            <a:fillRect/>
          </a:stretch>
        </p:blipFill>
        <p:spPr>
          <a:xfrm>
            <a:off x="7715272" y="5143512"/>
            <a:ext cx="809754" cy="1428736"/>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6981E-6 -4.16185E-6 L 0.57014 -0.13803 " pathEditMode="relative" ptsTypes="AA">
                                      <p:cBhvr>
                                        <p:cTn id="6" dur="2000" fill="hold"/>
                                        <p:tgtEl>
                                          <p:spTgt spid="7"/>
                                        </p:tgtEl>
                                        <p:attrNameLst>
                                          <p:attrName>ppt_x</p:attrName>
                                          <p:attrName>ppt_y</p:attrName>
                                        </p:attrNameLst>
                                      </p:cBhvr>
                                    </p:animMotion>
                                  </p:childTnLst>
                                  <p:subTnLst>
                                    <p:set>
                                      <p:cBhvr override="childStyle">
                                        <p:cTn dur="1" fill="hold" display="0" masterRel="sameClick" afterEffect="1">
                                          <p:stCondLst>
                                            <p:cond evt="end" delay="0">
                                              <p:tn val="5"/>
                                            </p:cond>
                                          </p:stCondLst>
                                        </p:cTn>
                                        <p:tgtEl>
                                          <p:spTgt spid="7"/>
                                        </p:tgtEl>
                                        <p:attrNameLst>
                                          <p:attrName>style.visibility</p:attrName>
                                        </p:attrNameLst>
                                      </p:cBhvr>
                                      <p:to>
                                        <p:strVal val="hidden"/>
                                      </p:to>
                                    </p:set>
                                  </p:subTnLst>
                                </p:cTn>
                              </p:par>
                            </p:childTnLst>
                          </p:cTn>
                        </p:par>
                      </p:childTnLst>
                    </p:cTn>
                  </p:par>
                </p:childTnLst>
              </p:cTn>
              <p:nextCondLst>
                <p:cond evt="onClick" delay="0">
                  <p:tgtEl>
                    <p:spTgt spid="7"/>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nodeType="clickEffect">
                                  <p:stCondLst>
                                    <p:cond delay="0"/>
                                  </p:stCondLst>
                                  <p:childTnLst>
                                    <p:animMotion origin="layout" path="M 3.36981E-6 -4.16185E-6 L 0.57014 -0.13803 " pathEditMode="relative" ptsTypes="AA">
                                      <p:cBhvr>
                                        <p:cTn id="11" dur="2000" fill="hold"/>
                                        <p:tgtEl>
                                          <p:spTgt spid="8"/>
                                        </p:tgtEl>
                                        <p:attrNameLst>
                                          <p:attrName>ppt_x</p:attrName>
                                          <p:attrName>ppt_y</p:attrName>
                                        </p:attrNameLst>
                                      </p:cBhvr>
                                    </p:animMotion>
                                  </p:childTnLst>
                                  <p:subTnLst>
                                    <p:set>
                                      <p:cBhvr override="childStyle">
                                        <p:cTn dur="1" fill="hold" display="0" masterRel="sameClick" afterEffect="1">
                                          <p:stCondLst>
                                            <p:cond evt="end" delay="0">
                                              <p:tn val="10"/>
                                            </p:cond>
                                          </p:stCondLst>
                                        </p:cTn>
                                        <p:tgtEl>
                                          <p:spTgt spid="8"/>
                                        </p:tgtEl>
                                        <p:attrNameLst>
                                          <p:attrName>style.visibility</p:attrName>
                                        </p:attrNameLst>
                                      </p:cBhvr>
                                      <p:to>
                                        <p:strVal val="hidden"/>
                                      </p:to>
                                    </p:set>
                                  </p:subTnLst>
                                </p:cTn>
                              </p:par>
                            </p:childTnLst>
                          </p:cTn>
                        </p:par>
                      </p:childTnLst>
                    </p:cTn>
                  </p:par>
                </p:childTnLst>
              </p:cTn>
              <p:nextCondLst>
                <p:cond evt="onClick" delay="0">
                  <p:tgtEl>
                    <p:spTgt spid="8"/>
                  </p:tgtEl>
                </p:cond>
              </p:nextCondLst>
            </p:seq>
            <p:seq concurrent="1" nextAc="seek">
              <p:cTn id="12" restart="whenNotActive" fill="hold" evtFilter="cancelBubble" nodeType="interactiveSeq">
                <p:stCondLst>
                  <p:cond evt="onClick" delay="0">
                    <p:tgtEl>
                      <p:spTgt spid="9"/>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3.36981E-6 -4.16185E-6 L 0.57014 -0.13803 " pathEditMode="relative" ptsTypes="AA">
                                      <p:cBhvr>
                                        <p:cTn id="16" dur="2000" fill="hold"/>
                                        <p:tgtEl>
                                          <p:spTgt spid="9"/>
                                        </p:tgtEl>
                                        <p:attrNameLst>
                                          <p:attrName>ppt_x</p:attrName>
                                          <p:attrName>ppt_y</p:attrName>
                                        </p:attrNameLst>
                                      </p:cBhvr>
                                    </p:animMotion>
                                  </p:childTnLst>
                                  <p:subTnLst>
                                    <p:set>
                                      <p:cBhvr override="childStyle">
                                        <p:cTn dur="1" fill="hold" display="0" masterRel="sameClick" afterEffect="1">
                                          <p:stCondLst>
                                            <p:cond evt="end" delay="0">
                                              <p:tn val="15"/>
                                            </p:cond>
                                          </p:stCondLst>
                                        </p:cTn>
                                        <p:tgtEl>
                                          <p:spTgt spid="9"/>
                                        </p:tgtEl>
                                        <p:attrNameLst>
                                          <p:attrName>style.visibility</p:attrName>
                                        </p:attrNameLst>
                                      </p:cBhvr>
                                      <p:to>
                                        <p:strVal val="hidden"/>
                                      </p:to>
                                    </p:set>
                                  </p:subTnLst>
                                </p:cTn>
                              </p:par>
                            </p:childTnLst>
                          </p:cTn>
                        </p:par>
                      </p:childTnLst>
                    </p:cTn>
                  </p:par>
                </p:childTnLst>
              </p:cTn>
              <p:nextCondLst>
                <p:cond evt="onClick" delay="0">
                  <p:tgtEl>
                    <p:spTgt spid="9"/>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837</Words>
  <Application>Microsoft Office PowerPoint</Application>
  <PresentationFormat>Экран (4:3)</PresentationFormat>
  <Paragraphs>78</Paragraphs>
  <Slides>18</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КОНСУЛЬТАЦИЯ ДЛЯ РОДИТЕЛЕЙ  «Сенсорное развитие детей 2-3 лет»   </vt:lpstr>
      <vt:lpstr>АКТУАЛЬНОСТЬ </vt:lpstr>
      <vt:lpstr>АКТУАЛЬНОСТЬ </vt:lpstr>
      <vt:lpstr>ЗНАЧЕНИЕ сенсорного воспитания </vt:lpstr>
      <vt:lpstr>РАЗВИТИЕ ЗРИТЕЛЬНОГО ПРЕДСТАВЛЕНИЯ </vt:lpstr>
      <vt:lpstr>ЦВЕТ </vt:lpstr>
      <vt:lpstr>ЦВЕТ </vt:lpstr>
      <vt:lpstr>ВЕЛИЧИНА </vt:lpstr>
      <vt:lpstr>ВЕЛИЧИНА </vt:lpstr>
      <vt:lpstr>ФОРМА </vt:lpstr>
      <vt:lpstr>ФОРМА </vt:lpstr>
      <vt:lpstr>КОЛИЧЕСТВО </vt:lpstr>
      <vt:lpstr>КОЛИЧЕСТВО </vt:lpstr>
      <vt:lpstr>ИГРЫ СВОИМИ РУКАМИ </vt:lpstr>
      <vt:lpstr>ИГРЫ СВОИМИ РУКАМИ </vt:lpstr>
      <vt:lpstr>ИГРЫ СВОИМИ РУКАМИ </vt:lpstr>
      <vt:lpstr>ИГРЫ СВОИМИ РУКАМИ </vt:lpstr>
      <vt:lpstr>Уважаемые родители! Прилагайте все возможные усилия для достижения успехов вашего малыша!     И, конечно же, нужно доводить начатую игру до результата и обязательно хвалить малыша, чтобы он получил удовольствие от игры и полезный развивающий опыт.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РОДИТЕЛЕЙ  «Сенсорное развитие детей 2-3 лет»   </dc:title>
  <dc:creator>123</dc:creator>
  <cp:lastModifiedBy>123</cp:lastModifiedBy>
  <cp:revision>9</cp:revision>
  <dcterms:created xsi:type="dcterms:W3CDTF">2021-10-31T13:00:35Z</dcterms:created>
  <dcterms:modified xsi:type="dcterms:W3CDTF">2021-10-31T13:42:38Z</dcterms:modified>
</cp:coreProperties>
</file>