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13"/>
  </p:notesMasterIdLst>
  <p:sldIdLst>
    <p:sldId id="273" r:id="rId2"/>
    <p:sldId id="259" r:id="rId3"/>
    <p:sldId id="286" r:id="rId4"/>
    <p:sldId id="266" r:id="rId5"/>
    <p:sldId id="284" r:id="rId6"/>
    <p:sldId id="282" r:id="rId7"/>
    <p:sldId id="278" r:id="rId8"/>
    <p:sldId id="280" r:id="rId9"/>
    <p:sldId id="283" r:id="rId10"/>
    <p:sldId id="272" r:id="rId11"/>
    <p:sldId id="27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9A11"/>
    <a:srgbClr val="F8263F"/>
    <a:srgbClr val="0ACC3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-1166" y="-4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5298C6-35D2-4F1B-8116-8ED952DF7C2D}" type="datetimeFigureOut">
              <a:rPr lang="ru-RU" smtClean="0"/>
              <a:pPr/>
              <a:t>17.12.2023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4C47BB-02D1-4A7A-AE2E-1BE92F4279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AD45-F91B-41D1-8D65-2860C9BA78E9}" type="datetime1">
              <a:rPr lang="en-US" smtClean="0"/>
              <a:pPr/>
              <a:t>12/17/2023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518E8-7C45-44AF-91A8-1E4391B79B4E}" type="datetime1">
              <a:rPr lang="en-US" smtClean="0"/>
              <a:pPr/>
              <a:t>12/17/2023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6F0E9-6F2D-46EE-83DA-5CDB9A9CDEF0}" type="datetime1">
              <a:rPr lang="en-US" smtClean="0"/>
              <a:pPr/>
              <a:t>12/17/2023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 spd="slow"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0C20A-945F-41D2-BC23-18765C571BA3}" type="datetime1">
              <a:rPr lang="en-US" smtClean="0"/>
              <a:pPr/>
              <a:t>12/17/2023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CC20D-FCAB-40F4-8022-5061930E0DE9}" type="datetime1">
              <a:rPr lang="en-US" smtClean="0"/>
              <a:pPr/>
              <a:t>12/17/2023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 spd="slow"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29057-1192-406C-B409-7ECCF76FFCD0}" type="datetime1">
              <a:rPr lang="en-US" smtClean="0"/>
              <a:pPr/>
              <a:t>12/17/2023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F4837-B639-4581-972D-28F738A95A36}" type="datetime1">
              <a:rPr lang="en-US" smtClean="0"/>
              <a:pPr/>
              <a:t>12/17/2023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edg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B67A9-C6CC-4528-B2A1-1B06EB9CB4DC}" type="datetime1">
              <a:rPr lang="en-US" smtClean="0"/>
              <a:pPr/>
              <a:t>12/17/2023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F1047-CE8E-4F4E-9D74-F235656BF93C}" type="datetime1">
              <a:rPr lang="en-US" smtClean="0"/>
              <a:pPr/>
              <a:t>12/17/2023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F37F3-454B-4C72-AA8E-6A01C5D2EE15}" type="datetime1">
              <a:rPr lang="en-US" smtClean="0"/>
              <a:pPr/>
              <a:t>12/17/2023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D553B-503E-49EC-BC88-C69F34C0A808}" type="datetime1">
              <a:rPr lang="en-US" smtClean="0"/>
              <a:pPr/>
              <a:t>12/17/2023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C6E45-A0A6-40EA-B589-03EDB90174A0}" type="datetime1">
              <a:rPr lang="en-US" smtClean="0"/>
              <a:pPr/>
              <a:t>12/17/2023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4DB8-74A1-439D-A824-3194644DC582}" type="datetime1">
              <a:rPr lang="en-US" smtClean="0"/>
              <a:pPr/>
              <a:t>12/17/2023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A47E-9C61-44E9-84B0-8943FA6F1157}" type="datetime1">
              <a:rPr lang="en-US" smtClean="0"/>
              <a:pPr/>
              <a:t>12/17/2023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91236-DDB7-4D64-82F9-1DDCA52F89E1}" type="datetime1">
              <a:rPr lang="en-US" smtClean="0"/>
              <a:pPr/>
              <a:t>12/17/2023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64FB5-E848-4823-B329-6F2BF0176DEF}" type="datetime1">
              <a:rPr lang="en-US" smtClean="0"/>
              <a:pPr/>
              <a:t>12/17/2023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074DD-63D8-42E4-82E9-9D8EA0EA60FA}" type="datetime1">
              <a:rPr lang="en-US" smtClean="0"/>
              <a:pPr/>
              <a:t>12/17/2023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ransition spd="slow">
    <p:wedge/>
  </p:transition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4;&#1090;&#1082;&#1088;&#1099;&#1090;&#1099;&#1077;%20&#1091;&#1088;&#1086;&#1082;&#1080;\&#1070;&#1064;&#1050;&#1040;%202\&#1058;&#1088;&#1077;&#1081;&#1083;&#1077;&#1088;%20&#1092;&#1080;&#1083;&#1100;&#1084;&#1072;%20_&#1070;&#1096;&#1082;&#1072;_%20&#1087;&#1086;%20&#1040;&#1085;&#1076;&#1088;&#1077;&#1102;%20&#1055;&#1083;&#1072;&#1090;&#1086;&#1085;&#1086;&#1074;&#1091;.mp4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4;&#1090;&#1082;&#1088;&#1099;&#1090;&#1099;&#1077;%20&#1091;&#1088;&#1086;&#1082;&#1080;\&#1070;&#1064;&#1050;&#1040;%202\&#9829;%20&#9835;%20&#1044;&#1086;&#1088;&#1086;&#1075;&#1072;%20&#1076;&#1086;&#1073;&#1088;&#1072;%20-%20&#1051;&#1102;&#1073;&#1080;&#1084;&#1099;&#1077;%20&#1087;&#1077;&#1089;&#1085;&#1080;%20&#1080;&#1079;%20&#1076;&#1077;&#1090;&#1089;&#1082;&#1080;&#1093;%20&#1082;&#1080;&#1085;&#1086;&#1092;&#1080;&#1083;&#1100;&#1084;&#1086;&#1074;%20(with%20Lyrics)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6314" y="1393371"/>
            <a:ext cx="7750629" cy="3439886"/>
          </a:xfrm>
          <a:ln w="57150" cmpd="thickThin"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Урок-размышление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 по рассказу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 А. Платонова «Юшка»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endParaRPr lang="ru-RU" sz="4000" b="1" dirty="0" smtClean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12572" y="6181520"/>
            <a:ext cx="7043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д. </a:t>
            </a:r>
            <a:r>
              <a:rPr lang="ru-RU" dirty="0" err="1" smtClean="0">
                <a:latin typeface="Arial Black" pitchFamily="34" charset="0"/>
              </a:rPr>
              <a:t>Воегурт</a:t>
            </a:r>
            <a:r>
              <a:rPr lang="ru-RU" dirty="0" smtClean="0">
                <a:latin typeface="Arial Black" pitchFamily="34" charset="0"/>
              </a:rPr>
              <a:t>, 2023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8434" name="Picture 2" descr="Юш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34400" y="1088571"/>
            <a:ext cx="3124200" cy="451757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74619" y="235528"/>
            <a:ext cx="10044546" cy="135774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+mn-lt"/>
                <a:cs typeface="Arial" charset="0"/>
              </a:rPr>
              <a:t>Читайте книги </a:t>
            </a:r>
            <a:br>
              <a:rPr lang="ru-RU" sz="4400" b="1" dirty="0" smtClean="0">
                <a:solidFill>
                  <a:schemeClr val="tx1"/>
                </a:solidFill>
                <a:latin typeface="+mn-lt"/>
                <a:cs typeface="Arial" charset="0"/>
              </a:rPr>
            </a:br>
            <a:r>
              <a:rPr lang="ru-RU" sz="4400" b="1" dirty="0" smtClean="0">
                <a:solidFill>
                  <a:schemeClr val="tx1"/>
                </a:solidFill>
                <a:latin typeface="+mn-lt"/>
                <a:cs typeface="Arial" charset="0"/>
              </a:rPr>
              <a:t>Андрея Платоновича  Платонова</a:t>
            </a:r>
            <a:endParaRPr lang="ru-RU" sz="4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 r="159" b="141"/>
          <a:stretch>
            <a:fillRect/>
          </a:stretch>
        </p:blipFill>
        <p:spPr bwMode="auto">
          <a:xfrm rot="20945592">
            <a:off x="1211343" y="1581363"/>
            <a:ext cx="1954385" cy="2603300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2618" y="1665577"/>
            <a:ext cx="1939636" cy="2629332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22735">
            <a:off x="7530568" y="1715923"/>
            <a:ext cx="1958341" cy="2701343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655911">
            <a:off x="9317239" y="3740725"/>
            <a:ext cx="1918798" cy="2728479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lum contrast="30000"/>
          </a:blip>
          <a:srcRect/>
          <a:stretch>
            <a:fillRect/>
          </a:stretch>
        </p:blipFill>
        <p:spPr bwMode="auto">
          <a:xfrm rot="21172048">
            <a:off x="2602449" y="3720698"/>
            <a:ext cx="2045953" cy="275771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7">
            <a:lum bright="-20000" contrast="30000"/>
          </a:blip>
          <a:srcRect/>
          <a:stretch>
            <a:fillRect/>
          </a:stretch>
        </p:blipFill>
        <p:spPr bwMode="auto">
          <a:xfrm rot="779350">
            <a:off x="5623741" y="3988042"/>
            <a:ext cx="1909323" cy="2651344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1296537" y="6607742"/>
            <a:ext cx="9581414" cy="250258"/>
          </a:xfrm>
        </p:spPr>
        <p:txBody>
          <a:bodyPr/>
          <a:lstStyle/>
          <a:p>
            <a:r>
              <a:rPr lang="ru-RU" dirty="0" smtClean="0"/>
              <a:t>Петрова Марина Михайловна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0971" y="624110"/>
            <a:ext cx="10263641" cy="1280890"/>
          </a:xfrm>
        </p:spPr>
        <p:txBody>
          <a:bodyPr>
            <a:noAutofit/>
          </a:bodyPr>
          <a:lstStyle/>
          <a:p>
            <a:pPr algn="ctr"/>
            <a:r>
              <a:rPr lang="ru-RU" sz="8800" b="1" dirty="0" smtClean="0"/>
              <a:t/>
            </a:r>
            <a:br>
              <a:rPr lang="ru-RU" sz="8800" b="1" dirty="0" smtClean="0"/>
            </a:br>
            <a:r>
              <a:rPr lang="ru-RU" sz="8800" b="1" dirty="0" smtClean="0"/>
              <a:t>Спасибо за работу!</a:t>
            </a:r>
            <a:endParaRPr lang="ru-RU" sz="8800" b="1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186543" y="304801"/>
            <a:ext cx="10265228" cy="9144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Проверим себя</a:t>
            </a:r>
            <a:endParaRPr lang="ru-RU" sz="44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025525" y="1871661"/>
          <a:ext cx="10763250" cy="1908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2650"/>
                <a:gridCol w="2152650"/>
                <a:gridCol w="2152650"/>
                <a:gridCol w="2152650"/>
                <a:gridCol w="2152650"/>
              </a:tblGrid>
              <a:tr h="621168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268526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нет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нет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да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да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да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048000" y="4158343"/>
            <a:ext cx="6096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Все верно – «5»</a:t>
            </a:r>
          </a:p>
          <a:p>
            <a:pPr algn="ctr"/>
            <a:r>
              <a:rPr lang="ru-RU" sz="3600" dirty="0" smtClean="0"/>
              <a:t>1 ошибка – «4»</a:t>
            </a:r>
          </a:p>
          <a:p>
            <a:pPr algn="ctr"/>
            <a:r>
              <a:rPr lang="ru-RU" sz="3600" dirty="0" smtClean="0"/>
              <a:t>2 ошибки – «3»</a:t>
            </a:r>
          </a:p>
          <a:p>
            <a:pPr algn="ctr"/>
            <a:r>
              <a:rPr lang="ru-RU" sz="3600" dirty="0" smtClean="0"/>
              <a:t>3 ошибки – «2»</a:t>
            </a:r>
            <a:endParaRPr lang="ru-RU" sz="3600" dirty="0"/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pic>
        <p:nvPicPr>
          <p:cNvPr id="5" name="Трейлер фильма _Юшка_ по Андрею Платонову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70113" y="1989138"/>
            <a:ext cx="9753600" cy="406876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4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Месяц 35"/>
          <p:cNvSpPr/>
          <p:nvPr/>
        </p:nvSpPr>
        <p:spPr>
          <a:xfrm rot="9871938">
            <a:off x="10365722" y="4940455"/>
            <a:ext cx="457200" cy="1890821"/>
          </a:xfrm>
          <a:prstGeom prst="moon">
            <a:avLst/>
          </a:prstGeom>
          <a:solidFill>
            <a:srgbClr val="0E9A1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1" y="1219200"/>
            <a:ext cx="10681854" cy="5638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921828" y="250371"/>
            <a:ext cx="57258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Ромашка вопросов</a:t>
            </a:r>
            <a:endParaRPr lang="ru-RU" sz="4000" b="1" dirty="0"/>
          </a:p>
        </p:txBody>
      </p:sp>
      <p:sp>
        <p:nvSpPr>
          <p:cNvPr id="12" name="Капля 11"/>
          <p:cNvSpPr/>
          <p:nvPr/>
        </p:nvSpPr>
        <p:spPr>
          <a:xfrm rot="14850735">
            <a:off x="5442899" y="1802548"/>
            <a:ext cx="1665328" cy="2468290"/>
          </a:xfrm>
          <a:prstGeom prst="teardrop">
            <a:avLst>
              <a:gd name="adj" fmla="val 138095"/>
            </a:avLst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Капля 16"/>
          <p:cNvSpPr/>
          <p:nvPr/>
        </p:nvSpPr>
        <p:spPr>
          <a:xfrm rot="18066660">
            <a:off x="4010435" y="3911319"/>
            <a:ext cx="1807028" cy="2396738"/>
          </a:xfrm>
          <a:prstGeom prst="teardrop">
            <a:avLst>
              <a:gd name="adj" fmla="val 138095"/>
            </a:avLst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Капля 17"/>
          <p:cNvSpPr/>
          <p:nvPr/>
        </p:nvSpPr>
        <p:spPr>
          <a:xfrm rot="1776115">
            <a:off x="308828" y="2101906"/>
            <a:ext cx="1957381" cy="2296889"/>
          </a:xfrm>
          <a:prstGeom prst="teardrop">
            <a:avLst>
              <a:gd name="adj" fmla="val 138095"/>
            </a:avLst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Капля 18"/>
          <p:cNvSpPr/>
          <p:nvPr/>
        </p:nvSpPr>
        <p:spPr>
          <a:xfrm rot="6185992">
            <a:off x="1344389" y="-225863"/>
            <a:ext cx="1807028" cy="2296889"/>
          </a:xfrm>
          <a:prstGeom prst="teardrop">
            <a:avLst>
              <a:gd name="adj" fmla="val 138095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Капля 19"/>
          <p:cNvSpPr/>
          <p:nvPr/>
        </p:nvSpPr>
        <p:spPr>
          <a:xfrm rot="20871283">
            <a:off x="1643174" y="3815617"/>
            <a:ext cx="1921883" cy="2387962"/>
          </a:xfrm>
          <a:prstGeom prst="teardrop">
            <a:avLst>
              <a:gd name="adj" fmla="val 138095"/>
            </a:avLst>
          </a:prstGeom>
          <a:solidFill>
            <a:srgbClr val="F8263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Капля 20"/>
          <p:cNvSpPr/>
          <p:nvPr/>
        </p:nvSpPr>
        <p:spPr>
          <a:xfrm rot="10800000">
            <a:off x="4038600" y="-1"/>
            <a:ext cx="1877794" cy="2296889"/>
          </a:xfrm>
          <a:prstGeom prst="teardrop">
            <a:avLst>
              <a:gd name="adj" fmla="val 138095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950029" y="2177144"/>
            <a:ext cx="1436914" cy="1186542"/>
          </a:xfrm>
          <a:prstGeom prst="ellipse">
            <a:avLst/>
          </a:prstGeom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chemeClr val="tx1"/>
                </a:solidFill>
                <a:latin typeface="Georgia" pitchFamily="18" charset="0"/>
              </a:rPr>
              <a:t>?</a:t>
            </a:r>
            <a:endParaRPr lang="ru-RU" sz="8000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7992309">
            <a:off x="3829096" y="781657"/>
            <a:ext cx="21775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Назовите настоящее имя главного героя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936417" y="2568683"/>
            <a:ext cx="27059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Придумай, что могло бы случиться, если бы не умер Юшка?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 rot="2296318">
            <a:off x="1010803" y="634437"/>
            <a:ext cx="2735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Правильно ли я понимаю: Юшка отдавал  деньги девочке сироте?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 rot="20301828">
            <a:off x="413517" y="2709537"/>
            <a:ext cx="22885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Почему жители городка не любили Юшку?</a:t>
            </a:r>
            <a:endParaRPr lang="ru-RU" b="1" dirty="0"/>
          </a:p>
        </p:txBody>
      </p:sp>
      <p:sp>
        <p:nvSpPr>
          <p:cNvPr id="26" name="TextBox 25"/>
          <p:cNvSpPr txBox="1"/>
          <p:nvPr/>
        </p:nvSpPr>
        <p:spPr>
          <a:xfrm rot="18703591">
            <a:off x="1480163" y="3957390"/>
            <a:ext cx="26284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Можно ли в жизни наблюдать подобные ситуации?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 rot="2927620">
            <a:off x="3752702" y="4585847"/>
            <a:ext cx="2360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Как ты считаешь, почему Юшка не давал сдачи?</a:t>
            </a:r>
            <a:endParaRPr lang="ru-RU" b="1" dirty="0"/>
          </a:p>
        </p:txBody>
      </p:sp>
      <p:sp>
        <p:nvSpPr>
          <p:cNvPr id="30" name="Капля 29"/>
          <p:cNvSpPr/>
          <p:nvPr/>
        </p:nvSpPr>
        <p:spPr>
          <a:xfrm rot="7940208">
            <a:off x="9927771" y="3265715"/>
            <a:ext cx="1208315" cy="816428"/>
          </a:xfrm>
          <a:prstGeom prst="teardrop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Капля 30"/>
          <p:cNvSpPr/>
          <p:nvPr/>
        </p:nvSpPr>
        <p:spPr>
          <a:xfrm rot="10263267">
            <a:off x="10700655" y="3973286"/>
            <a:ext cx="1208315" cy="816428"/>
          </a:xfrm>
          <a:prstGeom prst="teardrop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Капля 31"/>
          <p:cNvSpPr/>
          <p:nvPr/>
        </p:nvSpPr>
        <p:spPr>
          <a:xfrm rot="15233537">
            <a:off x="10504714" y="5127169"/>
            <a:ext cx="1208315" cy="816428"/>
          </a:xfrm>
          <a:prstGeom prst="teardrop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Капля 32"/>
          <p:cNvSpPr/>
          <p:nvPr/>
        </p:nvSpPr>
        <p:spPr>
          <a:xfrm rot="19949305">
            <a:off x="9285515" y="5334000"/>
            <a:ext cx="1208315" cy="816428"/>
          </a:xfrm>
          <a:prstGeom prst="teardrop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Капля 33"/>
          <p:cNvSpPr/>
          <p:nvPr/>
        </p:nvSpPr>
        <p:spPr>
          <a:xfrm rot="553831">
            <a:off x="8523515" y="4582884"/>
            <a:ext cx="1208315" cy="816428"/>
          </a:xfrm>
          <a:prstGeom prst="teardrop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Капля 34"/>
          <p:cNvSpPr/>
          <p:nvPr/>
        </p:nvSpPr>
        <p:spPr>
          <a:xfrm rot="4672177">
            <a:off x="8882743" y="3483430"/>
            <a:ext cx="1208315" cy="816428"/>
          </a:xfrm>
          <a:prstGeom prst="teardrop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 rot="21404107">
            <a:off x="9807416" y="4368292"/>
            <a:ext cx="936872" cy="772886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9571" y="130629"/>
            <a:ext cx="10035041" cy="1774371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Рассказ «Юшка» в иллюстрациях</a:t>
            </a:r>
            <a:endParaRPr lang="ru-RU" sz="4400" b="1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780"/>
          <a:stretch>
            <a:fillRect/>
          </a:stretch>
        </p:blipFill>
        <p:spPr bwMode="auto">
          <a:xfrm>
            <a:off x="217715" y="740228"/>
            <a:ext cx="4604656" cy="3700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s://sun9-88.userapi.com/impg/IccSZ4xwxgQecXOn0-1Ep70eJpCtTDQ2iRkEoQ/oBx6POOE1d8.jpg?size=1067x922&amp;quality=96&amp;sign=0cad1cfeaa8083a876504dda20feb116&amp;c_uniq_tag=Qftficb9sckmblndlOTQ8EIAmJFfzuP_hMdg4MDYrDE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25687" y="1926772"/>
            <a:ext cx="4136571" cy="3418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s://avatars.mds.yandex.net/i?id=dde7c09043a08e7128fb470a625352f8edf27694-8310741-images-thumbs&amp;n=13&amp;exp=1"/>
          <p:cNvPicPr>
            <a:picLocks noChangeAspect="1" noChangeArrowheads="1"/>
          </p:cNvPicPr>
          <p:nvPr/>
        </p:nvPicPr>
        <p:blipFill>
          <a:blip r:embed="rId4"/>
          <a:srcRect l="-11860"/>
          <a:stretch>
            <a:fillRect/>
          </a:stretch>
        </p:blipFill>
        <p:spPr bwMode="auto">
          <a:xfrm>
            <a:off x="7413172" y="3276600"/>
            <a:ext cx="4506686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Подведем итоги урока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32857" y="2133600"/>
            <a:ext cx="10765971" cy="3777622"/>
          </a:xfrm>
        </p:spPr>
        <p:txBody>
          <a:bodyPr/>
          <a:lstStyle/>
          <a:p>
            <a:r>
              <a:rPr lang="ru-RU" sz="4000" dirty="0" smtClean="0"/>
              <a:t>Ты молодец!</a:t>
            </a:r>
          </a:p>
          <a:p>
            <a:r>
              <a:rPr lang="ru-RU" sz="4000" dirty="0" smtClean="0"/>
              <a:t>Я доволен (а) твоей работой на уроке!</a:t>
            </a:r>
          </a:p>
          <a:p>
            <a:r>
              <a:rPr lang="ru-RU" sz="4000" dirty="0" smtClean="0"/>
              <a:t>Ты мог(</a:t>
            </a:r>
            <a:r>
              <a:rPr lang="ru-RU" sz="4000" dirty="0" err="1" smtClean="0"/>
              <a:t>ла</a:t>
            </a:r>
            <a:r>
              <a:rPr lang="ru-RU" sz="4000" dirty="0" smtClean="0"/>
              <a:t>) бы работать лучше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8057" y="446314"/>
            <a:ext cx="9949543" cy="12192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/>
              <a:t>Домашнее задание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22714" y="1817914"/>
            <a:ext cx="9381898" cy="409330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1. Написать </a:t>
            </a:r>
            <a:r>
              <a:rPr lang="ru-RU" sz="3200" dirty="0" err="1" smtClean="0"/>
              <a:t>синквейн</a:t>
            </a:r>
            <a:r>
              <a:rPr lang="ru-RU" sz="3200" dirty="0" smtClean="0"/>
              <a:t> «Юшка»</a:t>
            </a:r>
          </a:p>
          <a:p>
            <a:r>
              <a:rPr lang="ru-RU" sz="3200" dirty="0" smtClean="0"/>
              <a:t>2. Сделать рисунок к понравившемуся эпизоду или иллюстрацию одного героя рассказа</a:t>
            </a:r>
          </a:p>
          <a:p>
            <a:r>
              <a:rPr lang="ru-RU" sz="3200" dirty="0" smtClean="0"/>
              <a:t>3. Написать письмо Юшке от имени приемной дочери</a:t>
            </a:r>
            <a:endParaRPr lang="ru-RU" sz="32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4115" y="348344"/>
            <a:ext cx="9143999" cy="1273628"/>
          </a:xfrm>
        </p:spPr>
        <p:txBody>
          <a:bodyPr/>
          <a:lstStyle/>
          <a:p>
            <a:pPr algn="ctr"/>
            <a:r>
              <a:rPr lang="ru-RU" b="1" dirty="0" smtClean="0"/>
              <a:t>Юрий </a:t>
            </a:r>
            <a:r>
              <a:rPr lang="ru-RU" b="1" dirty="0" err="1" smtClean="0"/>
              <a:t>Энтин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8457" y="1208315"/>
            <a:ext cx="10786155" cy="470290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Советский и российский поэт, драматург, поэт-песенник, писатель, сценарист. Широко известен в России и СНГ благодаря песням из кино-, теле- и мультипликационных фильмов. Лауреат Премии Президента Российской Федерации</a:t>
            </a:r>
          </a:p>
          <a:p>
            <a:endParaRPr lang="ru-RU" sz="2400" dirty="0" smtClean="0"/>
          </a:p>
          <a:p>
            <a:r>
              <a:rPr lang="ru-RU" sz="2400" dirty="0" smtClean="0"/>
              <a:t>Песня  дорогою добра» написана в 1983 году </a:t>
            </a:r>
          </a:p>
          <a:p>
            <a:pPr>
              <a:buNone/>
            </a:pPr>
            <a:r>
              <a:rPr lang="ru-RU" sz="2400" dirty="0" smtClean="0"/>
              <a:t>поэтом-песенником  Юрием </a:t>
            </a:r>
            <a:r>
              <a:rPr lang="ru-RU" sz="2400" dirty="0" err="1" smtClean="0"/>
              <a:t>Энтиным</a:t>
            </a:r>
            <a:r>
              <a:rPr lang="ru-RU" sz="2400" dirty="0" smtClean="0"/>
              <a:t> для детского</a:t>
            </a:r>
          </a:p>
          <a:p>
            <a:pPr>
              <a:buNone/>
            </a:pPr>
            <a:r>
              <a:rPr lang="ru-RU" sz="2400" dirty="0" smtClean="0"/>
              <a:t>фильма «Приключения маленького Мука»</a:t>
            </a:r>
            <a:endParaRPr lang="ru-RU" sz="2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pic>
        <p:nvPicPr>
          <p:cNvPr id="40962" name="Picture 2" descr="https://www.rewizor.ru/files/197650lyn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39199" y="3289542"/>
            <a:ext cx="3352801" cy="3568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Марина Михайловна</a:t>
            </a:r>
            <a:endParaRPr lang="en-US" dirty="0"/>
          </a:p>
        </p:txBody>
      </p:sp>
      <p:pic>
        <p:nvPicPr>
          <p:cNvPr id="5" name="♥ ♫ Дорога добра - Любимые песни из детских кинофильмов (with Lyrics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013857" y="685800"/>
            <a:ext cx="9829800" cy="554082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3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4.9"/>
</p:tagLst>
</file>

<file path=ppt/theme/theme1.xml><?xml version="1.0" encoding="utf-8"?>
<a:theme xmlns:a="http://schemas.openxmlformats.org/drawingml/2006/main" name="Легкий дым">
  <a:themeElements>
    <a:clrScheme name="Другая 73">
      <a:dk1>
        <a:sysClr val="windowText" lastClr="000000"/>
      </a:dk1>
      <a:lt1>
        <a:sysClr val="window" lastClr="FFFFFF"/>
      </a:lt1>
      <a:dk2>
        <a:srgbClr val="4E3B30"/>
      </a:dk2>
      <a:lt2>
        <a:srgbClr val="F9D9AB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324</TotalTime>
  <Words>242</Words>
  <Application>Microsoft Office PowerPoint</Application>
  <PresentationFormat>Произвольный</PresentationFormat>
  <Paragraphs>52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Легкий дым</vt:lpstr>
      <vt:lpstr>Урок-размышление  по рассказу  А. Платонова «Юшка» </vt:lpstr>
      <vt:lpstr>Проверим себя</vt:lpstr>
      <vt:lpstr>Слайд 3</vt:lpstr>
      <vt:lpstr>Слайд 4</vt:lpstr>
      <vt:lpstr>Рассказ «Юшка» в иллюстрациях</vt:lpstr>
      <vt:lpstr>Подведем итоги урока</vt:lpstr>
      <vt:lpstr>Домашнее задание</vt:lpstr>
      <vt:lpstr>Юрий Энтин</vt:lpstr>
      <vt:lpstr>Слайд 9</vt:lpstr>
      <vt:lpstr>Читайте книги  Андрея Платоновича  Платонова</vt:lpstr>
      <vt:lpstr> Спасибо за работу!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gggg</dc:title>
  <dc:creator>Elena</dc:creator>
  <cp:lastModifiedBy>user</cp:lastModifiedBy>
  <cp:revision>53</cp:revision>
  <dcterms:created xsi:type="dcterms:W3CDTF">2013-02-20T15:34:11Z</dcterms:created>
  <dcterms:modified xsi:type="dcterms:W3CDTF">2023-12-17T18:13:39Z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401112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