
<file path=[Content_Types].xml><?xml version="1.0" encoding="utf-8"?>
<Types xmlns="http://schemas.openxmlformats.org/package/2006/content-types">
  <Default Extension="mp3" ContentType="audio/mpeg"/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60" r:id="rId4"/>
    <p:sldId id="301" r:id="rId5"/>
    <p:sldId id="302" r:id="rId6"/>
    <p:sldId id="303" r:id="rId7"/>
    <p:sldId id="287" r:id="rId8"/>
    <p:sldId id="304" r:id="rId9"/>
    <p:sldId id="305" r:id="rId10"/>
    <p:sldId id="306" r:id="rId11"/>
    <p:sldId id="307" r:id="rId12"/>
    <p:sldId id="308" r:id="rId13"/>
    <p:sldId id="309" r:id="rId14"/>
    <p:sldId id="310" r:id="rId15"/>
    <p:sldId id="311" r:id="rId16"/>
    <p:sldId id="312" r:id="rId17"/>
    <p:sldId id="313" r:id="rId18"/>
    <p:sldId id="314" r:id="rId19"/>
    <p:sldId id="315" r:id="rId20"/>
    <p:sldId id="316" r:id="rId21"/>
    <p:sldId id="317" r:id="rId22"/>
    <p:sldId id="318" r:id="rId23"/>
    <p:sldId id="319" r:id="rId24"/>
    <p:sldId id="320" r:id="rId25"/>
    <p:sldId id="321" r:id="rId26"/>
    <p:sldId id="322" r:id="rId27"/>
    <p:sldId id="323" r:id="rId28"/>
    <p:sldId id="259" r:id="rId29"/>
  </p:sldIdLst>
  <p:sldSz cx="12192000" cy="6858000"/>
  <p:notesSz cx="6858000" cy="9144000"/>
  <p:embeddedFontLst>
    <p:embeddedFont>
      <p:font typeface="Consolas" panose="020B0609020204030204" pitchFamily="49" charset="0"/>
      <p:regular r:id="rId32"/>
      <p:bold r:id="rId33"/>
      <p:italic r:id="rId34"/>
      <p:boldItalic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  <p:embeddedFont>
      <p:font typeface="Bahnschrift SemiCondensed" panose="020B0502040204020203" pitchFamily="34" charset="0"/>
      <p:regular r:id="rId40"/>
      <p:bold r:id="rId41"/>
    </p:embeddedFont>
    <p:embeddedFont>
      <p:font typeface="Book Antiqua" panose="02040602050305030304" pitchFamily="18" charset="0"/>
      <p:regular r:id="rId42"/>
      <p:bold r:id="rId43"/>
      <p:italic r:id="rId44"/>
      <p:boldItalic r:id="rId4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101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font" Target="fonts/font1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4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4.fntdata"/><Relationship Id="rId43" Type="http://schemas.openxmlformats.org/officeDocument/2006/relationships/font" Target="fonts/font12.fntdata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28C3C1CB-7866-4754-8E8B-E5E43CF4356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204A74F-9E17-4469-8DF0-1CAE29C7AAD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754934-6736-4E06-99EB-49FED268596C}" type="datetimeFigureOut">
              <a:rPr lang="ru-RU" smtClean="0"/>
              <a:t>27.03.2025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0C20296-4F28-4EB1-8A63-8D40C4707C0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3A9FD9E-8C68-4CA1-86CF-74269F77BE5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AC43A-DF3C-45A5-8D50-76867FF2A2D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20377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A034C-6DA2-4DFF-8828-28692F570EE2}" type="datetimeFigureOut">
              <a:rPr lang="ru-RU" smtClean="0"/>
              <a:t>27.03.2025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BAC523-75C2-400A-98B9-383DA83CEC5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7888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Макет_01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Прямоугольник: скругленные углы 35">
            <a:extLst>
              <a:ext uri="{FF2B5EF4-FFF2-40B4-BE49-F238E27FC236}">
                <a16:creationId xmlns:a16="http://schemas.microsoft.com/office/drawing/2014/main" id="{C8381C48-6B58-410C-B2E5-8AF7EB49E7BE}"/>
              </a:ext>
            </a:extLst>
          </p:cNvPr>
          <p:cNvSpPr/>
          <p:nvPr userDrawn="1"/>
        </p:nvSpPr>
        <p:spPr>
          <a:xfrm>
            <a:off x="2073349" y="958480"/>
            <a:ext cx="8048846" cy="4476465"/>
          </a:xfrm>
          <a:prstGeom prst="roundRect">
            <a:avLst/>
          </a:prstGeom>
          <a:solidFill>
            <a:schemeClr val="tx1">
              <a:alpha val="70000"/>
            </a:schemeClr>
          </a:solidFill>
          <a:ln w="76200">
            <a:solidFill>
              <a:schemeClr val="bg1">
                <a:lumMod val="50000"/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: фигура 9">
            <a:extLst>
              <a:ext uri="{FF2B5EF4-FFF2-40B4-BE49-F238E27FC236}">
                <a16:creationId xmlns:a16="http://schemas.microsoft.com/office/drawing/2014/main" id="{F6CF8346-84F3-41A1-B001-E05E39D795F7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167640 w 12192000"/>
              <a:gd name="connsiteY0" fmla="*/ 174534 h 6858000"/>
              <a:gd name="connsiteX1" fmla="*/ 167640 w 12192000"/>
              <a:gd name="connsiteY1" fmla="*/ 6683466 h 6858000"/>
              <a:gd name="connsiteX2" fmla="*/ 12024358 w 12192000"/>
              <a:gd name="connsiteY2" fmla="*/ 6683466 h 6858000"/>
              <a:gd name="connsiteX3" fmla="*/ 12024358 w 12192000"/>
              <a:gd name="connsiteY3" fmla="*/ 174534 h 6858000"/>
              <a:gd name="connsiteX4" fmla="*/ 0 w 12192000"/>
              <a:gd name="connsiteY4" fmla="*/ 0 h 6858000"/>
              <a:gd name="connsiteX5" fmla="*/ 12192000 w 12192000"/>
              <a:gd name="connsiteY5" fmla="*/ 0 h 6858000"/>
              <a:gd name="connsiteX6" fmla="*/ 12192000 w 12192000"/>
              <a:gd name="connsiteY6" fmla="*/ 6858000 h 6858000"/>
              <a:gd name="connsiteX7" fmla="*/ 0 w 12192000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2000" h="6858000">
                <a:moveTo>
                  <a:pt x="167640" y="174534"/>
                </a:moveTo>
                <a:lnTo>
                  <a:pt x="167640" y="6683466"/>
                </a:lnTo>
                <a:lnTo>
                  <a:pt x="12024358" y="6683466"/>
                </a:lnTo>
                <a:lnTo>
                  <a:pt x="12024358" y="174534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5A65B3-4BB7-4A89-99D9-56B841967E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257697" y="1133475"/>
            <a:ext cx="7676606" cy="2387600"/>
          </a:xfrm>
          <a:prstGeom prst="rect">
            <a:avLst/>
          </a:prstGeom>
        </p:spPr>
        <p:txBody>
          <a:bodyPr anchor="b"/>
          <a:lstStyle>
            <a:lvl1pPr algn="ctr">
              <a:defRPr sz="6600" b="0" i="0" u="none" baseline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en-US" dirty="0"/>
              <a:t>fonik.ru</a:t>
            </a: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30B8BD5-4E83-47BA-B3E8-0D5EAA01B1A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257697" y="3533775"/>
            <a:ext cx="7676606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 i="1" u="none" baseline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Подзаголовок</a:t>
            </a:r>
          </a:p>
        </p:txBody>
      </p: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9B13188F-9E03-4B90-8BB4-191D8CC47719}"/>
              </a:ext>
            </a:extLst>
          </p:cNvPr>
          <p:cNvCxnSpPr>
            <a:cxnSpLocks/>
          </p:cNvCxnSpPr>
          <p:nvPr userDrawn="1"/>
        </p:nvCxnSpPr>
        <p:spPr>
          <a:xfrm>
            <a:off x="2257697" y="3535823"/>
            <a:ext cx="767660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олилиния: фигура 12">
            <a:extLst>
              <a:ext uri="{FF2B5EF4-FFF2-40B4-BE49-F238E27FC236}">
                <a16:creationId xmlns:a16="http://schemas.microsoft.com/office/drawing/2014/main" id="{D22462D3-C949-4335-946A-A68DEEA5F502}"/>
              </a:ext>
            </a:extLst>
          </p:cNvPr>
          <p:cNvSpPr/>
          <p:nvPr userDrawn="1"/>
        </p:nvSpPr>
        <p:spPr>
          <a:xfrm flipV="1">
            <a:off x="2190593" y="1003740"/>
            <a:ext cx="7810807" cy="272956"/>
          </a:xfrm>
          <a:custGeom>
            <a:avLst/>
            <a:gdLst>
              <a:gd name="connsiteX0" fmla="*/ 1908889 w 9857237"/>
              <a:gd name="connsiteY0" fmla="*/ 272956 h 272956"/>
              <a:gd name="connsiteX1" fmla="*/ 9288557 w 9857237"/>
              <a:gd name="connsiteY1" fmla="*/ 272956 h 272956"/>
              <a:gd name="connsiteX2" fmla="*/ 9812626 w 9857237"/>
              <a:gd name="connsiteY2" fmla="*/ 54431 h 272956"/>
              <a:gd name="connsiteX3" fmla="*/ 9857237 w 9857237"/>
              <a:gd name="connsiteY3" fmla="*/ 1 h 272956"/>
              <a:gd name="connsiteX4" fmla="*/ 7948348 w 9857237"/>
              <a:gd name="connsiteY4" fmla="*/ 1 h 272956"/>
              <a:gd name="connsiteX5" fmla="*/ 7948348 w 9857237"/>
              <a:gd name="connsiteY5" fmla="*/ 0 h 272956"/>
              <a:gd name="connsiteX6" fmla="*/ 0 w 9857237"/>
              <a:gd name="connsiteY6" fmla="*/ 0 h 272956"/>
              <a:gd name="connsiteX7" fmla="*/ 44610 w 9857237"/>
              <a:gd name="connsiteY7" fmla="*/ 54430 h 272956"/>
              <a:gd name="connsiteX8" fmla="*/ 568680 w 9857237"/>
              <a:gd name="connsiteY8" fmla="*/ 272955 h 272956"/>
              <a:gd name="connsiteX9" fmla="*/ 1908889 w 9857237"/>
              <a:gd name="connsiteY9" fmla="*/ 272955 h 272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57237" h="272956">
                <a:moveTo>
                  <a:pt x="1908889" y="272956"/>
                </a:moveTo>
                <a:lnTo>
                  <a:pt x="9288557" y="272956"/>
                </a:lnTo>
                <a:cubicBezTo>
                  <a:pt x="9493220" y="272956"/>
                  <a:pt x="9678506" y="189447"/>
                  <a:pt x="9812626" y="54431"/>
                </a:cubicBezTo>
                <a:lnTo>
                  <a:pt x="9857237" y="1"/>
                </a:lnTo>
                <a:lnTo>
                  <a:pt x="7948348" y="1"/>
                </a:lnTo>
                <a:lnTo>
                  <a:pt x="7948348" y="0"/>
                </a:lnTo>
                <a:lnTo>
                  <a:pt x="0" y="0"/>
                </a:lnTo>
                <a:lnTo>
                  <a:pt x="44610" y="54430"/>
                </a:lnTo>
                <a:cubicBezTo>
                  <a:pt x="178731" y="189446"/>
                  <a:pt x="364018" y="272955"/>
                  <a:pt x="568680" y="272955"/>
                </a:cubicBezTo>
                <a:lnTo>
                  <a:pt x="1908889" y="272955"/>
                </a:lnTo>
                <a:close/>
              </a:path>
            </a:pathLst>
          </a:custGeom>
          <a:solidFill>
            <a:schemeClr val="bg1">
              <a:lumMod val="5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4" name="Полилиния: фигура 3">
            <a:extLst>
              <a:ext uri="{FF2B5EF4-FFF2-40B4-BE49-F238E27FC236}">
                <a16:creationId xmlns:a16="http://schemas.microsoft.com/office/drawing/2014/main" id="{CE359523-CDAA-4C5B-9FD0-3D96BE797AC8}"/>
              </a:ext>
            </a:extLst>
          </p:cNvPr>
          <p:cNvSpPr/>
          <p:nvPr userDrawn="1"/>
        </p:nvSpPr>
        <p:spPr>
          <a:xfrm>
            <a:off x="2190595" y="5132035"/>
            <a:ext cx="7810807" cy="272956"/>
          </a:xfrm>
          <a:custGeom>
            <a:avLst/>
            <a:gdLst>
              <a:gd name="connsiteX0" fmla="*/ 1908889 w 9857237"/>
              <a:gd name="connsiteY0" fmla="*/ 272956 h 272956"/>
              <a:gd name="connsiteX1" fmla="*/ 9288557 w 9857237"/>
              <a:gd name="connsiteY1" fmla="*/ 272956 h 272956"/>
              <a:gd name="connsiteX2" fmla="*/ 9812626 w 9857237"/>
              <a:gd name="connsiteY2" fmla="*/ 54431 h 272956"/>
              <a:gd name="connsiteX3" fmla="*/ 9857237 w 9857237"/>
              <a:gd name="connsiteY3" fmla="*/ 1 h 272956"/>
              <a:gd name="connsiteX4" fmla="*/ 7948348 w 9857237"/>
              <a:gd name="connsiteY4" fmla="*/ 1 h 272956"/>
              <a:gd name="connsiteX5" fmla="*/ 7948348 w 9857237"/>
              <a:gd name="connsiteY5" fmla="*/ 0 h 272956"/>
              <a:gd name="connsiteX6" fmla="*/ 0 w 9857237"/>
              <a:gd name="connsiteY6" fmla="*/ 0 h 272956"/>
              <a:gd name="connsiteX7" fmla="*/ 44610 w 9857237"/>
              <a:gd name="connsiteY7" fmla="*/ 54430 h 272956"/>
              <a:gd name="connsiteX8" fmla="*/ 568680 w 9857237"/>
              <a:gd name="connsiteY8" fmla="*/ 272955 h 272956"/>
              <a:gd name="connsiteX9" fmla="*/ 1908889 w 9857237"/>
              <a:gd name="connsiteY9" fmla="*/ 272955 h 272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857237" h="272956">
                <a:moveTo>
                  <a:pt x="1908889" y="272956"/>
                </a:moveTo>
                <a:lnTo>
                  <a:pt x="9288557" y="272956"/>
                </a:lnTo>
                <a:cubicBezTo>
                  <a:pt x="9493220" y="272956"/>
                  <a:pt x="9678506" y="189447"/>
                  <a:pt x="9812626" y="54431"/>
                </a:cubicBezTo>
                <a:lnTo>
                  <a:pt x="9857237" y="1"/>
                </a:lnTo>
                <a:lnTo>
                  <a:pt x="7948348" y="1"/>
                </a:lnTo>
                <a:lnTo>
                  <a:pt x="7948348" y="0"/>
                </a:lnTo>
                <a:lnTo>
                  <a:pt x="0" y="0"/>
                </a:lnTo>
                <a:lnTo>
                  <a:pt x="44610" y="54430"/>
                </a:lnTo>
                <a:cubicBezTo>
                  <a:pt x="178731" y="189446"/>
                  <a:pt x="364018" y="272955"/>
                  <a:pt x="568680" y="272955"/>
                </a:cubicBezTo>
                <a:lnTo>
                  <a:pt x="1908889" y="272955"/>
                </a:lnTo>
                <a:close/>
              </a:path>
            </a:pathLst>
          </a:custGeom>
          <a:solidFill>
            <a:schemeClr val="bg1">
              <a:lumMod val="50000"/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/>
          </a:p>
        </p:txBody>
      </p:sp>
      <p:sp>
        <p:nvSpPr>
          <p:cNvPr id="11" name="Номер слайда 5">
            <a:extLst>
              <a:ext uri="{FF2B5EF4-FFF2-40B4-BE49-F238E27FC236}">
                <a16:creationId xmlns:a16="http://schemas.microsoft.com/office/drawing/2014/main" id="{2E138374-9A0D-484D-8BE1-1032799FCA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0684" y="81888"/>
            <a:ext cx="624839" cy="4410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1" cap="none" spc="50">
                <a:ln w="0"/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 Antiqua" panose="02040602050305030304" pitchFamily="18" charset="0"/>
              </a:defRPr>
            </a:lvl1pPr>
          </a:lstStyle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0536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6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4" presetClass="exit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6" grpId="1" animBg="1"/>
      <p:bldP spid="10" grpId="0" animBg="1"/>
      <p:bldP spid="10" grpId="1" animBg="1"/>
      <p:bldP spid="2" grpId="0"/>
      <p:bldP spid="2" grpId="1"/>
      <p:bldP spid="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" grpId="1" build="p">
        <p:tmplLst>
          <p:tmpl lvl="1">
            <p:tnLst>
              <p:par>
                <p:cTn presetID="4" presetClass="exit" presetSubtype="16" fill="hold" nodeType="withEffect">
                  <p:stCondLst>
                    <p:cond delay="0"/>
                  </p:stCondLst>
                  <p:childTnLst>
                    <p:animEffect transition="out" filter="box(in)">
                      <p:cBhvr>
                        <p:cTn dur="1000"/>
                        <p:tgtEl>
                          <p:spTgt spid="3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999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13" grpId="0" animBg="1"/>
      <p:bldP spid="13" grpId="1" animBg="1"/>
      <p:bldP spid="4" grpId="0" animBg="1"/>
      <p:bldP spid="4" grpId="1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0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4840C427-43B0-4361-B418-EC0F19ED155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Текст 16">
            <a:extLst>
              <a:ext uri="{FF2B5EF4-FFF2-40B4-BE49-F238E27FC236}">
                <a16:creationId xmlns:a16="http://schemas.microsoft.com/office/drawing/2014/main" id="{13657BFB-F74A-457F-9762-95A1C98240A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6" y="1316659"/>
            <a:ext cx="5729145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7" name="Текст 16">
            <a:extLst>
              <a:ext uri="{FF2B5EF4-FFF2-40B4-BE49-F238E27FC236}">
                <a16:creationId xmlns:a16="http://schemas.microsoft.com/office/drawing/2014/main" id="{4E415699-3E2B-4955-AEDA-F5AE8B58315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4" y="1316658"/>
            <a:ext cx="5729145" cy="990147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8" name="Объект 3">
            <a:extLst>
              <a:ext uri="{FF2B5EF4-FFF2-40B4-BE49-F238E27FC236}">
                <a16:creationId xmlns:a16="http://schemas.microsoft.com/office/drawing/2014/main" id="{F8552F65-2442-4D7F-8676-901945966720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276654" y="2367616"/>
            <a:ext cx="5729145" cy="4302022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59644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1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D12B99B6-F197-4A9A-9EBA-4CA13346938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Текст 16">
            <a:extLst>
              <a:ext uri="{FF2B5EF4-FFF2-40B4-BE49-F238E27FC236}">
                <a16:creationId xmlns:a16="http://schemas.microsoft.com/office/drawing/2014/main" id="{13657BFB-F74A-457F-9762-95A1C98240A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6" y="1316659"/>
            <a:ext cx="5729145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0" name="Объект 3">
            <a:extLst>
              <a:ext uri="{FF2B5EF4-FFF2-40B4-BE49-F238E27FC236}">
                <a16:creationId xmlns:a16="http://schemas.microsoft.com/office/drawing/2014/main" id="{169842CC-5E24-4D21-917A-9B530CF87124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276654" y="1316658"/>
            <a:ext cx="5729145" cy="4302022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1" name="Текст 16">
            <a:extLst>
              <a:ext uri="{FF2B5EF4-FFF2-40B4-BE49-F238E27FC236}">
                <a16:creationId xmlns:a16="http://schemas.microsoft.com/office/drawing/2014/main" id="{ED104E8E-86E5-4AB0-94CB-0A41132E675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3" y="5679491"/>
            <a:ext cx="5729145" cy="990147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19580855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2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1BF853CB-9A3A-48E7-8210-50E1B25B28C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4" name="Текст 16">
            <a:extLst>
              <a:ext uri="{FF2B5EF4-FFF2-40B4-BE49-F238E27FC236}">
                <a16:creationId xmlns:a16="http://schemas.microsoft.com/office/drawing/2014/main" id="{F8347308-3B3C-4A24-BF23-060B09AE41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4" y="1316658"/>
            <a:ext cx="5729145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Объект 3">
            <a:extLst>
              <a:ext uri="{FF2B5EF4-FFF2-40B4-BE49-F238E27FC236}">
                <a16:creationId xmlns:a16="http://schemas.microsoft.com/office/drawing/2014/main" id="{FE316087-5D8C-43D5-A74B-3EFF5A415FB4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6" y="1316658"/>
            <a:ext cx="5729145" cy="5352981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66988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3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2FDFF4C-0FC6-46B1-9096-3E0D05F055A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4" name="Текст 16">
            <a:extLst>
              <a:ext uri="{FF2B5EF4-FFF2-40B4-BE49-F238E27FC236}">
                <a16:creationId xmlns:a16="http://schemas.microsoft.com/office/drawing/2014/main" id="{F8347308-3B3C-4A24-BF23-060B09AE41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4" y="1316658"/>
            <a:ext cx="5729145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Текст 16">
            <a:extLst>
              <a:ext uri="{FF2B5EF4-FFF2-40B4-BE49-F238E27FC236}">
                <a16:creationId xmlns:a16="http://schemas.microsoft.com/office/drawing/2014/main" id="{9C0C6447-6A78-4716-8C44-015AB6A9A25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1316658"/>
            <a:ext cx="5729145" cy="99014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id="{95BE6BB9-A286-40E7-BC09-D041B53C94B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4" y="2367616"/>
            <a:ext cx="5729145" cy="4302022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1976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4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B259AA83-2B88-42D9-B1FD-80E88E5657F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4" name="Текст 16">
            <a:extLst>
              <a:ext uri="{FF2B5EF4-FFF2-40B4-BE49-F238E27FC236}">
                <a16:creationId xmlns:a16="http://schemas.microsoft.com/office/drawing/2014/main" id="{F8347308-3B3C-4A24-BF23-060B09AE41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4" y="1316658"/>
            <a:ext cx="5729145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Объект 3">
            <a:extLst>
              <a:ext uri="{FF2B5EF4-FFF2-40B4-BE49-F238E27FC236}">
                <a16:creationId xmlns:a16="http://schemas.microsoft.com/office/drawing/2014/main" id="{8F5044A8-2B0E-41E1-BCC9-29906A9E701B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6" y="1316658"/>
            <a:ext cx="5729145" cy="4302022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1" name="Текст 16">
            <a:extLst>
              <a:ext uri="{FF2B5EF4-FFF2-40B4-BE49-F238E27FC236}">
                <a16:creationId xmlns:a16="http://schemas.microsoft.com/office/drawing/2014/main" id="{5F5C2E90-1AAF-4762-B6CB-A803D6254EA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5679492"/>
            <a:ext cx="5729145" cy="99014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18105235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5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36A49BDC-5BAA-4A76-8A46-C9378668301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0" name="Текст 16">
            <a:extLst>
              <a:ext uri="{FF2B5EF4-FFF2-40B4-BE49-F238E27FC236}">
                <a16:creationId xmlns:a16="http://schemas.microsoft.com/office/drawing/2014/main" id="{FF12F504-9955-441E-9BE1-F95ED7D354B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230645" y="1316657"/>
            <a:ext cx="3730708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9" name="Текст 16">
            <a:extLst>
              <a:ext uri="{FF2B5EF4-FFF2-40B4-BE49-F238E27FC236}">
                <a16:creationId xmlns:a16="http://schemas.microsoft.com/office/drawing/2014/main" id="{7456112A-47F2-474C-93BB-661A5482C86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6" name="Текст 16">
            <a:extLst>
              <a:ext uri="{FF2B5EF4-FFF2-40B4-BE49-F238E27FC236}">
                <a16:creationId xmlns:a16="http://schemas.microsoft.com/office/drawing/2014/main" id="{04011941-2380-4C1E-ACF0-DC8367B103F3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66686" y="1316659"/>
            <a:ext cx="3750219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16614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6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C72EB271-7CFB-4003-8010-D506E26D5E5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2" name="Объект 3">
            <a:extLst>
              <a:ext uri="{FF2B5EF4-FFF2-40B4-BE49-F238E27FC236}">
                <a16:creationId xmlns:a16="http://schemas.microsoft.com/office/drawing/2014/main" id="{CBA73729-24B1-46DE-9FBE-E5B7681DE8D1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75" y="1316658"/>
            <a:ext cx="3750224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id="{8DCB80D3-9302-4FC3-8CEE-9431486DB3EF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7" y="1316658"/>
            <a:ext cx="3750220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5" name="Объект 3">
            <a:extLst>
              <a:ext uri="{FF2B5EF4-FFF2-40B4-BE49-F238E27FC236}">
                <a16:creationId xmlns:a16="http://schemas.microsoft.com/office/drawing/2014/main" id="{864C1380-4C07-447E-B3DC-AC6146E3889F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4211131" y="1316658"/>
            <a:ext cx="3750220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2671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7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DADED7DE-9430-414A-85BD-DA5192BBF5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7" name="Текст 16">
            <a:extLst>
              <a:ext uri="{FF2B5EF4-FFF2-40B4-BE49-F238E27FC236}">
                <a16:creationId xmlns:a16="http://schemas.microsoft.com/office/drawing/2014/main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6" y="4659801"/>
            <a:ext cx="3750224" cy="990147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26" name="Текст 16">
            <a:extLst>
              <a:ext uri="{FF2B5EF4-FFF2-40B4-BE49-F238E27FC236}">
                <a16:creationId xmlns:a16="http://schemas.microsoft.com/office/drawing/2014/main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66" y="4655714"/>
            <a:ext cx="3750221" cy="99014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75" y="1316658"/>
            <a:ext cx="3750224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7" y="1316658"/>
            <a:ext cx="3750220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5" name="Объект 3">
            <a:extLst>
              <a:ext uri="{FF2B5EF4-FFF2-40B4-BE49-F238E27FC236}">
                <a16:creationId xmlns:a16="http://schemas.microsoft.com/office/drawing/2014/main" id="{776FA5C4-AFEF-43F7-A720-B65AA9892CE7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4211131" y="1316658"/>
            <a:ext cx="3750220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8" name="Текст 16">
            <a:extLst>
              <a:ext uri="{FF2B5EF4-FFF2-40B4-BE49-F238E27FC236}">
                <a16:creationId xmlns:a16="http://schemas.microsoft.com/office/drawing/2014/main" id="{F8413A43-9830-48B7-9454-6BAA6AAC235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11119" y="4655713"/>
            <a:ext cx="3750224" cy="990147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35647056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8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">
            <a:extLst>
              <a:ext uri="{FF2B5EF4-FFF2-40B4-BE49-F238E27FC236}">
                <a16:creationId xmlns:a16="http://schemas.microsoft.com/office/drawing/2014/main" id="{D0D5CF75-F27F-4265-9669-5DB93ED7D6C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1" name="Объект 3">
            <a:extLst>
              <a:ext uri="{FF2B5EF4-FFF2-40B4-BE49-F238E27FC236}">
                <a16:creationId xmlns:a16="http://schemas.microsoft.com/office/drawing/2014/main" id="{35C0D32E-87F7-46D1-94A8-566E8F2188F8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211103" y="2360636"/>
            <a:ext cx="3750224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7" name="Текст 16">
            <a:extLst>
              <a:ext uri="{FF2B5EF4-FFF2-40B4-BE49-F238E27FC236}">
                <a16:creationId xmlns:a16="http://schemas.microsoft.com/office/drawing/2014/main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5" y="1316658"/>
            <a:ext cx="3750224" cy="990147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26" name="Текст 16">
            <a:extLst>
              <a:ext uri="{FF2B5EF4-FFF2-40B4-BE49-F238E27FC236}">
                <a16:creationId xmlns:a16="http://schemas.microsoft.com/office/drawing/2014/main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1316658"/>
            <a:ext cx="3750221" cy="99014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68" y="2360636"/>
            <a:ext cx="3750224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66" y="2360636"/>
            <a:ext cx="3750220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id="{20DDAF4B-BB30-49FD-A09A-10BBBC799F4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211110" y="1316658"/>
            <a:ext cx="3750224" cy="990147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258068646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19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4084A4BD-04C5-4596-9071-26CDD73C1B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7" name="Текст 16">
            <a:extLst>
              <a:ext uri="{FF2B5EF4-FFF2-40B4-BE49-F238E27FC236}">
                <a16:creationId xmlns:a16="http://schemas.microsoft.com/office/drawing/2014/main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6" y="4659801"/>
            <a:ext cx="3750224" cy="990147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75" y="1316658"/>
            <a:ext cx="3750224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5" name="Объект 3">
            <a:extLst>
              <a:ext uri="{FF2B5EF4-FFF2-40B4-BE49-F238E27FC236}">
                <a16:creationId xmlns:a16="http://schemas.microsoft.com/office/drawing/2014/main" id="{776FA5C4-AFEF-43F7-A720-B65AA9892CE7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4211131" y="1316658"/>
            <a:ext cx="3750220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8" name="Текст 16">
            <a:extLst>
              <a:ext uri="{FF2B5EF4-FFF2-40B4-BE49-F238E27FC236}">
                <a16:creationId xmlns:a16="http://schemas.microsoft.com/office/drawing/2014/main" id="{F8413A43-9830-48B7-9454-6BAA6AAC235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11119" y="4655713"/>
            <a:ext cx="3750224" cy="990147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id="{DD006553-9ADA-474F-A201-C0AF80757ED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6686" y="1316659"/>
            <a:ext cx="3750219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39191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2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C5A65B3-4BB7-4A89-99D9-56B841967EF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 algn="l">
              <a:defRPr sz="6000" b="0" i="0" u="none" baseline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Текст 16">
            <a:extLst>
              <a:ext uri="{FF2B5EF4-FFF2-40B4-BE49-F238E27FC236}">
                <a16:creationId xmlns:a16="http://schemas.microsoft.com/office/drawing/2014/main" id="{9917964A-3136-4C88-AD04-58972679F9F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66686" y="1316659"/>
            <a:ext cx="11839112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1742447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0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91BCFDA3-088D-40A5-B5A4-6D12CA89366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7" name="Текст 16">
            <a:extLst>
              <a:ext uri="{FF2B5EF4-FFF2-40B4-BE49-F238E27FC236}">
                <a16:creationId xmlns:a16="http://schemas.microsoft.com/office/drawing/2014/main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6" y="4659801"/>
            <a:ext cx="3750224" cy="990147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26" name="Текст 16">
            <a:extLst>
              <a:ext uri="{FF2B5EF4-FFF2-40B4-BE49-F238E27FC236}">
                <a16:creationId xmlns:a16="http://schemas.microsoft.com/office/drawing/2014/main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66" y="4655714"/>
            <a:ext cx="3750221" cy="99014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75" y="1316658"/>
            <a:ext cx="3750224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7" y="1316658"/>
            <a:ext cx="3750220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id="{4F540CA6-7A93-491D-9D2A-8DC8B3DF0C7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11639288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1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E8A72FC8-FAC0-4384-9251-93ECB77E34E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6" name="Текст 16">
            <a:extLst>
              <a:ext uri="{FF2B5EF4-FFF2-40B4-BE49-F238E27FC236}">
                <a16:creationId xmlns:a16="http://schemas.microsoft.com/office/drawing/2014/main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66" y="4655714"/>
            <a:ext cx="3750221" cy="99014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7" y="1316658"/>
            <a:ext cx="3750220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5" name="Объект 3">
            <a:extLst>
              <a:ext uri="{FF2B5EF4-FFF2-40B4-BE49-F238E27FC236}">
                <a16:creationId xmlns:a16="http://schemas.microsoft.com/office/drawing/2014/main" id="{776FA5C4-AFEF-43F7-A720-B65AA9892CE7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4211131" y="1316658"/>
            <a:ext cx="3750220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8" name="Текст 16">
            <a:extLst>
              <a:ext uri="{FF2B5EF4-FFF2-40B4-BE49-F238E27FC236}">
                <a16:creationId xmlns:a16="http://schemas.microsoft.com/office/drawing/2014/main" id="{F8413A43-9830-48B7-9454-6BAA6AAC235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11119" y="4655713"/>
            <a:ext cx="3750224" cy="990147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id="{66AB6339-99A2-4593-8DCD-03FB4F7ADCA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41657054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2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AC1D7B40-10D5-4BCC-9461-D282F4D42D0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1" name="Объект 3">
            <a:extLst>
              <a:ext uri="{FF2B5EF4-FFF2-40B4-BE49-F238E27FC236}">
                <a16:creationId xmlns:a16="http://schemas.microsoft.com/office/drawing/2014/main" id="{35C0D32E-87F7-46D1-94A8-566E8F2188F8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211103" y="2360636"/>
            <a:ext cx="3750224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6" name="Текст 16">
            <a:extLst>
              <a:ext uri="{FF2B5EF4-FFF2-40B4-BE49-F238E27FC236}">
                <a16:creationId xmlns:a16="http://schemas.microsoft.com/office/drawing/2014/main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1316658"/>
            <a:ext cx="3750221" cy="99014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66" y="2360636"/>
            <a:ext cx="3750220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id="{20DDAF4B-BB30-49FD-A09A-10BBBC799F4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211110" y="1316658"/>
            <a:ext cx="3750224" cy="990147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2" name="Текст 16">
            <a:extLst>
              <a:ext uri="{FF2B5EF4-FFF2-40B4-BE49-F238E27FC236}">
                <a16:creationId xmlns:a16="http://schemas.microsoft.com/office/drawing/2014/main" id="{B82C0E56-D74A-47AC-858D-9D40EE8DF13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627899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3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6C7FC55C-EFA8-43B4-B529-6FFA21B2BCA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7" name="Текст 16">
            <a:extLst>
              <a:ext uri="{FF2B5EF4-FFF2-40B4-BE49-F238E27FC236}">
                <a16:creationId xmlns:a16="http://schemas.microsoft.com/office/drawing/2014/main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5" y="1316658"/>
            <a:ext cx="3750224" cy="990147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26" name="Текст 16">
            <a:extLst>
              <a:ext uri="{FF2B5EF4-FFF2-40B4-BE49-F238E27FC236}">
                <a16:creationId xmlns:a16="http://schemas.microsoft.com/office/drawing/2014/main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1316658"/>
            <a:ext cx="3750221" cy="99014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68" y="2360636"/>
            <a:ext cx="3750224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66" y="2360636"/>
            <a:ext cx="3750220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Текст 16">
            <a:extLst>
              <a:ext uri="{FF2B5EF4-FFF2-40B4-BE49-F238E27FC236}">
                <a16:creationId xmlns:a16="http://schemas.microsoft.com/office/drawing/2014/main" id="{C5FF46F4-1DC0-4B29-B542-AAAD689AAD74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272195212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4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AF210C07-2B56-4BCA-AA18-9202D7FA19F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1" name="Объект 3">
            <a:extLst>
              <a:ext uri="{FF2B5EF4-FFF2-40B4-BE49-F238E27FC236}">
                <a16:creationId xmlns:a16="http://schemas.microsoft.com/office/drawing/2014/main" id="{35C0D32E-87F7-46D1-94A8-566E8F2188F8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211103" y="2360636"/>
            <a:ext cx="3750224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7" name="Текст 16">
            <a:extLst>
              <a:ext uri="{FF2B5EF4-FFF2-40B4-BE49-F238E27FC236}">
                <a16:creationId xmlns:a16="http://schemas.microsoft.com/office/drawing/2014/main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5" y="1316658"/>
            <a:ext cx="3750224" cy="990147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68" y="2360636"/>
            <a:ext cx="3750224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id="{20DDAF4B-BB30-49FD-A09A-10BBBC799F4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211110" y="1316658"/>
            <a:ext cx="3750224" cy="990147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2" name="Текст 16">
            <a:extLst>
              <a:ext uri="{FF2B5EF4-FFF2-40B4-BE49-F238E27FC236}">
                <a16:creationId xmlns:a16="http://schemas.microsoft.com/office/drawing/2014/main" id="{E776BE2F-1484-41B0-86F1-D54B64621C3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6686" y="1316659"/>
            <a:ext cx="3750219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172832635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5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457FF125-90F8-4B22-8E5C-E5B1D0563D5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7" name="Текст 16">
            <a:extLst>
              <a:ext uri="{FF2B5EF4-FFF2-40B4-BE49-F238E27FC236}">
                <a16:creationId xmlns:a16="http://schemas.microsoft.com/office/drawing/2014/main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6" y="4659801"/>
            <a:ext cx="3750224" cy="990147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75" y="1316658"/>
            <a:ext cx="3750224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id="{DD006553-9ADA-474F-A201-C0AF80757ED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6686" y="1316659"/>
            <a:ext cx="3750219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9" name="Текст 16">
            <a:extLst>
              <a:ext uri="{FF2B5EF4-FFF2-40B4-BE49-F238E27FC236}">
                <a16:creationId xmlns:a16="http://schemas.microsoft.com/office/drawing/2014/main" id="{55E0A213-8260-4749-8EB4-A86D698B6FE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32160004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6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C1DD8D5F-EF75-4E8D-8B39-681F56F75D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5" name="Объект 3">
            <a:extLst>
              <a:ext uri="{FF2B5EF4-FFF2-40B4-BE49-F238E27FC236}">
                <a16:creationId xmlns:a16="http://schemas.microsoft.com/office/drawing/2014/main" id="{776FA5C4-AFEF-43F7-A720-B65AA9892CE7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4211131" y="1316658"/>
            <a:ext cx="3750220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8" name="Текст 16">
            <a:extLst>
              <a:ext uri="{FF2B5EF4-FFF2-40B4-BE49-F238E27FC236}">
                <a16:creationId xmlns:a16="http://schemas.microsoft.com/office/drawing/2014/main" id="{F8413A43-9830-48B7-9454-6BAA6AAC235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4211119" y="4655713"/>
            <a:ext cx="3750224" cy="990147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id="{DD006553-9ADA-474F-A201-C0AF80757ED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6686" y="1316659"/>
            <a:ext cx="3750219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9" name="Текст 16">
            <a:extLst>
              <a:ext uri="{FF2B5EF4-FFF2-40B4-BE49-F238E27FC236}">
                <a16:creationId xmlns:a16="http://schemas.microsoft.com/office/drawing/2014/main" id="{310B3B4D-4C4F-42A2-848A-CCBCDACA06A4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325869743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7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01D53731-628C-4568-814B-E5C7E1FE81E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6" name="Текст 16">
            <a:extLst>
              <a:ext uri="{FF2B5EF4-FFF2-40B4-BE49-F238E27FC236}">
                <a16:creationId xmlns:a16="http://schemas.microsoft.com/office/drawing/2014/main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66" y="4655714"/>
            <a:ext cx="3750221" cy="99014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7" y="1316658"/>
            <a:ext cx="3750220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id="{4F540CA6-7A93-491D-9D2A-8DC8B3DF0C7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9" name="Текст 16">
            <a:extLst>
              <a:ext uri="{FF2B5EF4-FFF2-40B4-BE49-F238E27FC236}">
                <a16:creationId xmlns:a16="http://schemas.microsoft.com/office/drawing/2014/main" id="{14C0424D-5147-4D07-BACC-078F3EECA02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3722985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8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C84CFF0B-EEF8-4134-AABA-06BF0D82DE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6" name="Текст 16">
            <a:extLst>
              <a:ext uri="{FF2B5EF4-FFF2-40B4-BE49-F238E27FC236}">
                <a16:creationId xmlns:a16="http://schemas.microsoft.com/office/drawing/2014/main" id="{B4156A2D-DB44-4CA4-A670-DD39138FDC0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1316658"/>
            <a:ext cx="3750221" cy="99014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Объект 3">
            <a:extLst>
              <a:ext uri="{FF2B5EF4-FFF2-40B4-BE49-F238E27FC236}">
                <a16:creationId xmlns:a16="http://schemas.microsoft.com/office/drawing/2014/main" id="{42F048F1-628A-443C-AC04-42F1326C77C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66" y="2360636"/>
            <a:ext cx="3750220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Текст 16">
            <a:extLst>
              <a:ext uri="{FF2B5EF4-FFF2-40B4-BE49-F238E27FC236}">
                <a16:creationId xmlns:a16="http://schemas.microsoft.com/office/drawing/2014/main" id="{B82C0E56-D74A-47AC-858D-9D40EE8DF13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9" name="Текст 16">
            <a:extLst>
              <a:ext uri="{FF2B5EF4-FFF2-40B4-BE49-F238E27FC236}">
                <a16:creationId xmlns:a16="http://schemas.microsoft.com/office/drawing/2014/main" id="{BF160DAE-3D8C-4AA0-8496-A27B8FEEEBA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107729540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29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C04191B2-BE1E-4BB1-8AE2-F6743F020D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1" name="Объект 3">
            <a:extLst>
              <a:ext uri="{FF2B5EF4-FFF2-40B4-BE49-F238E27FC236}">
                <a16:creationId xmlns:a16="http://schemas.microsoft.com/office/drawing/2014/main" id="{35C0D32E-87F7-46D1-94A8-566E8F2188F8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4211103" y="2360636"/>
            <a:ext cx="3750224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id="{20DDAF4B-BB30-49FD-A09A-10BBBC799F43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4211110" y="1316658"/>
            <a:ext cx="3750224" cy="990147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2" name="Текст 16">
            <a:extLst>
              <a:ext uri="{FF2B5EF4-FFF2-40B4-BE49-F238E27FC236}">
                <a16:creationId xmlns:a16="http://schemas.microsoft.com/office/drawing/2014/main" id="{E776BE2F-1484-41B0-86F1-D54B64621C3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6686" y="1316659"/>
            <a:ext cx="3750219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9" name="Текст 16">
            <a:extLst>
              <a:ext uri="{FF2B5EF4-FFF2-40B4-BE49-F238E27FC236}">
                <a16:creationId xmlns:a16="http://schemas.microsoft.com/office/drawing/2014/main" id="{DB13013B-A5ED-4A7D-8390-6E6ACA583C7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3577664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3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55BE8E06-DD29-4F84-87A0-257802117D9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432F524-71F5-4F2C-9A34-FBDF4320F276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6" y="1316660"/>
            <a:ext cx="11839112" cy="5352980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26337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0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9CC23C73-A4B2-48F6-BC13-421664032CE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7" name="Текст 16">
            <a:extLst>
              <a:ext uri="{FF2B5EF4-FFF2-40B4-BE49-F238E27FC236}">
                <a16:creationId xmlns:a16="http://schemas.microsoft.com/office/drawing/2014/main" id="{1741CF79-CE33-4093-854F-F059D9CCBC7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55575" y="1316658"/>
            <a:ext cx="3750224" cy="990147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7" name="Объект 3">
            <a:extLst>
              <a:ext uri="{FF2B5EF4-FFF2-40B4-BE49-F238E27FC236}">
                <a16:creationId xmlns:a16="http://schemas.microsoft.com/office/drawing/2014/main" id="{3B3E09BA-0F61-4D1D-A5DE-8D154CC01F3B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55568" y="2360636"/>
            <a:ext cx="3750224" cy="3285224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Текст 16">
            <a:extLst>
              <a:ext uri="{FF2B5EF4-FFF2-40B4-BE49-F238E27FC236}">
                <a16:creationId xmlns:a16="http://schemas.microsoft.com/office/drawing/2014/main" id="{E776BE2F-1484-41B0-86F1-D54B64621C3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6686" y="1316659"/>
            <a:ext cx="3750219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9" name="Текст 16">
            <a:extLst>
              <a:ext uri="{FF2B5EF4-FFF2-40B4-BE49-F238E27FC236}">
                <a16:creationId xmlns:a16="http://schemas.microsoft.com/office/drawing/2014/main" id="{8388B2AF-EBAF-4576-953B-E1AB77C283D8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7196504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1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DAC09956-EE3E-447D-955F-33A99072DF5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5" name="Текст 16">
            <a:extLst>
              <a:ext uri="{FF2B5EF4-FFF2-40B4-BE49-F238E27FC236}">
                <a16:creationId xmlns:a16="http://schemas.microsoft.com/office/drawing/2014/main" id="{1C04CA73-BE9F-49FE-8350-0281671445D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6686" y="1316659"/>
            <a:ext cx="7804421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Текст 16">
            <a:extLst>
              <a:ext uri="{FF2B5EF4-FFF2-40B4-BE49-F238E27FC236}">
                <a16:creationId xmlns:a16="http://schemas.microsoft.com/office/drawing/2014/main" id="{480456A3-D569-4C62-A600-E6E01A802E7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206824214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2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D6D67CD8-1361-4DA5-A174-FBA4C5E2C6B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7" name="Текст 16">
            <a:extLst>
              <a:ext uri="{FF2B5EF4-FFF2-40B4-BE49-F238E27FC236}">
                <a16:creationId xmlns:a16="http://schemas.microsoft.com/office/drawing/2014/main" id="{687D38CF-48AA-4E1B-A010-B17C6326BDC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01376" y="1317612"/>
            <a:ext cx="7804421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Текст 16">
            <a:extLst>
              <a:ext uri="{FF2B5EF4-FFF2-40B4-BE49-F238E27FC236}">
                <a16:creationId xmlns:a16="http://schemas.microsoft.com/office/drawing/2014/main" id="{D131881A-ABBF-4B35-86FD-A3E6F601C34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6686" y="1316659"/>
            <a:ext cx="3750219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341905231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3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93B4AC3F-85B9-4DFA-A892-0B8D3EE88B4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8" name="Объект 3">
            <a:extLst>
              <a:ext uri="{FF2B5EF4-FFF2-40B4-BE49-F238E27FC236}">
                <a16:creationId xmlns:a16="http://schemas.microsoft.com/office/drawing/2014/main" id="{B156BB6C-45FA-4336-B8D2-A28F488B9214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6" y="1316658"/>
            <a:ext cx="7804421" cy="5352981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Текст 16">
            <a:extLst>
              <a:ext uri="{FF2B5EF4-FFF2-40B4-BE49-F238E27FC236}">
                <a16:creationId xmlns:a16="http://schemas.microsoft.com/office/drawing/2014/main" id="{480456A3-D569-4C62-A600-E6E01A802E78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5091" y="1316658"/>
            <a:ext cx="3730708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88782439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4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F2077EA3-F710-41BB-A21D-3C5A1FD36DF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id="{1AF14686-07BA-4D3A-957A-D9647B106F6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201376" y="1316658"/>
            <a:ext cx="7804421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Текст 16">
            <a:extLst>
              <a:ext uri="{FF2B5EF4-FFF2-40B4-BE49-F238E27FC236}">
                <a16:creationId xmlns:a16="http://schemas.microsoft.com/office/drawing/2014/main" id="{D131881A-ABBF-4B35-86FD-A3E6F601C348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6686" y="1316659"/>
            <a:ext cx="3750219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367096954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5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02A7BDBA-4EAD-4EBF-BA2D-2E6A2FEDF1F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8" name="Объект 3">
            <a:extLst>
              <a:ext uri="{FF2B5EF4-FFF2-40B4-BE49-F238E27FC236}">
                <a16:creationId xmlns:a16="http://schemas.microsoft.com/office/drawing/2014/main" id="{0D97880A-5EC2-41D5-96B7-C7E3DC55C654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8241638" y="3988408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6" name="Объект 3">
            <a:extLst>
              <a:ext uri="{FF2B5EF4-FFF2-40B4-BE49-F238E27FC236}">
                <a16:creationId xmlns:a16="http://schemas.microsoft.com/office/drawing/2014/main" id="{C7F9F7A5-A703-411E-8244-30AB8C31C474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41639" y="1316659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5" name="Текст 16">
            <a:extLst>
              <a:ext uri="{FF2B5EF4-FFF2-40B4-BE49-F238E27FC236}">
                <a16:creationId xmlns:a16="http://schemas.microsoft.com/office/drawing/2014/main" id="{1C04CA73-BE9F-49FE-8350-0281671445D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66686" y="1316659"/>
            <a:ext cx="7804421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245653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6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6211E8A3-5C13-4122-8178-ECECCCD62A9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7" name="Текст 16">
            <a:extLst>
              <a:ext uri="{FF2B5EF4-FFF2-40B4-BE49-F238E27FC236}">
                <a16:creationId xmlns:a16="http://schemas.microsoft.com/office/drawing/2014/main" id="{687D38CF-48AA-4E1B-A010-B17C6326BDC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201376" y="1317612"/>
            <a:ext cx="7804421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8" name="Объект 3">
            <a:extLst>
              <a:ext uri="{FF2B5EF4-FFF2-40B4-BE49-F238E27FC236}">
                <a16:creationId xmlns:a16="http://schemas.microsoft.com/office/drawing/2014/main" id="{0D97880A-5EC2-41D5-96B7-C7E3DC55C654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166685" y="3987455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6" name="Объект 3">
            <a:extLst>
              <a:ext uri="{FF2B5EF4-FFF2-40B4-BE49-F238E27FC236}">
                <a16:creationId xmlns:a16="http://schemas.microsoft.com/office/drawing/2014/main" id="{C7F9F7A5-A703-411E-8244-30AB8C31C474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166686" y="1315706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32107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7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BDA58AFC-2AC1-4723-BF19-AA1194D89E7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Объект 3">
            <a:extLst>
              <a:ext uri="{FF2B5EF4-FFF2-40B4-BE49-F238E27FC236}">
                <a16:creationId xmlns:a16="http://schemas.microsoft.com/office/drawing/2014/main" id="{BE55875F-D1E5-4362-B6CE-5E069BB5299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241638" y="3988408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5" name="Объект 3">
            <a:extLst>
              <a:ext uri="{FF2B5EF4-FFF2-40B4-BE49-F238E27FC236}">
                <a16:creationId xmlns:a16="http://schemas.microsoft.com/office/drawing/2014/main" id="{5212E420-0357-4DD1-B159-2F32813ECC19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241639" y="1316659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3" name="Объект 3">
            <a:extLst>
              <a:ext uri="{FF2B5EF4-FFF2-40B4-BE49-F238E27FC236}">
                <a16:creationId xmlns:a16="http://schemas.microsoft.com/office/drawing/2014/main" id="{3E6D4336-3D3E-4A1C-A547-E81D65F5EB3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6" y="1317026"/>
            <a:ext cx="7804421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510752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8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EB935F9B-136E-4164-A7E1-0D608F6222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id="{C004867C-BB85-451F-82A3-29BDA5EC4C35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166685" y="3987455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Объект 3">
            <a:extLst>
              <a:ext uri="{FF2B5EF4-FFF2-40B4-BE49-F238E27FC236}">
                <a16:creationId xmlns:a16="http://schemas.microsoft.com/office/drawing/2014/main" id="{52143A52-3FF6-4125-9AE3-AAC239FBA94A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166686" y="1315706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3" name="Объект 3">
            <a:extLst>
              <a:ext uri="{FF2B5EF4-FFF2-40B4-BE49-F238E27FC236}">
                <a16:creationId xmlns:a16="http://schemas.microsoft.com/office/drawing/2014/main" id="{ECFC04E0-983B-4E7B-9C3A-30D00E006999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201376" y="1316658"/>
            <a:ext cx="7804421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712992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39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4819A869-D66E-4185-A8D9-037A9DB31D3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Объект 3">
            <a:extLst>
              <a:ext uri="{FF2B5EF4-FFF2-40B4-BE49-F238E27FC236}">
                <a16:creationId xmlns:a16="http://schemas.microsoft.com/office/drawing/2014/main" id="{E3736DF1-9AED-47CF-B77C-A5D3F9F39E74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8241638" y="3988408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5" name="Объект 3">
            <a:extLst>
              <a:ext uri="{FF2B5EF4-FFF2-40B4-BE49-F238E27FC236}">
                <a16:creationId xmlns:a16="http://schemas.microsoft.com/office/drawing/2014/main" id="{5FA414C0-278F-4CC2-81D1-03E9B03C547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41639" y="1316659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3" name="Текст 16">
            <a:extLst>
              <a:ext uri="{FF2B5EF4-FFF2-40B4-BE49-F238E27FC236}">
                <a16:creationId xmlns:a16="http://schemas.microsoft.com/office/drawing/2014/main" id="{A8BA4435-8FAC-4C7E-A85D-57B02504AB2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6686" y="1316659"/>
            <a:ext cx="3750219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24" name="Текст 16">
            <a:extLst>
              <a:ext uri="{FF2B5EF4-FFF2-40B4-BE49-F238E27FC236}">
                <a16:creationId xmlns:a16="http://schemas.microsoft.com/office/drawing/2014/main" id="{6AD37921-0451-48B0-B06B-B22674B0424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1776713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4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89868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40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137430C5-768D-49B5-9ABD-735675B2FD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Объект 3">
            <a:extLst>
              <a:ext uri="{FF2B5EF4-FFF2-40B4-BE49-F238E27FC236}">
                <a16:creationId xmlns:a16="http://schemas.microsoft.com/office/drawing/2014/main" id="{E3736DF1-9AED-47CF-B77C-A5D3F9F39E74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213919" y="3988406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5" name="Объект 3">
            <a:extLst>
              <a:ext uri="{FF2B5EF4-FFF2-40B4-BE49-F238E27FC236}">
                <a16:creationId xmlns:a16="http://schemas.microsoft.com/office/drawing/2014/main" id="{5FA414C0-278F-4CC2-81D1-03E9B03C547C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213920" y="1316657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3" name="Текст 16">
            <a:extLst>
              <a:ext uri="{FF2B5EF4-FFF2-40B4-BE49-F238E27FC236}">
                <a16:creationId xmlns:a16="http://schemas.microsoft.com/office/drawing/2014/main" id="{A8BA4435-8FAC-4C7E-A85D-57B02504AB2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6686" y="1316659"/>
            <a:ext cx="3750219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8" name="Текст 16">
            <a:extLst>
              <a:ext uri="{FF2B5EF4-FFF2-40B4-BE49-F238E27FC236}">
                <a16:creationId xmlns:a16="http://schemas.microsoft.com/office/drawing/2014/main" id="{EB21029C-D043-41EA-8AC3-3E49433BBC8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8255580" y="1312099"/>
            <a:ext cx="3750219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389190177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41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>
            <a:extLst>
              <a:ext uri="{FF2B5EF4-FFF2-40B4-BE49-F238E27FC236}">
                <a16:creationId xmlns:a16="http://schemas.microsoft.com/office/drawing/2014/main" id="{C5219A09-D779-4129-AB12-9B0C02EBB09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Текст 16">
            <a:extLst>
              <a:ext uri="{FF2B5EF4-FFF2-40B4-BE49-F238E27FC236}">
                <a16:creationId xmlns:a16="http://schemas.microsoft.com/office/drawing/2014/main" id="{6AD37921-0451-48B0-B06B-B22674B0424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8" name="Объект 3">
            <a:extLst>
              <a:ext uri="{FF2B5EF4-FFF2-40B4-BE49-F238E27FC236}">
                <a16:creationId xmlns:a16="http://schemas.microsoft.com/office/drawing/2014/main" id="{672236F7-5720-4F11-A576-8723C266EDB3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166685" y="3987455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id="{91B4A34B-F0C6-47BD-B890-4DED5041CB76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166686" y="1315706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id="{8B0C4EEB-3736-4EBE-8FEA-A3A9D56F53D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255580" y="1312099"/>
            <a:ext cx="3750219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32649799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42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B6021482-9C7D-42ED-BE73-930451C0D3B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Объект 3">
            <a:extLst>
              <a:ext uri="{FF2B5EF4-FFF2-40B4-BE49-F238E27FC236}">
                <a16:creationId xmlns:a16="http://schemas.microsoft.com/office/drawing/2014/main" id="{672236F7-5720-4F11-A576-8723C266EDB3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166685" y="3987455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id="{91B4A34B-F0C6-47BD-B890-4DED5041CB76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166686" y="1315706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Текст 16">
            <a:extLst>
              <a:ext uri="{FF2B5EF4-FFF2-40B4-BE49-F238E27FC236}">
                <a16:creationId xmlns:a16="http://schemas.microsoft.com/office/drawing/2014/main" id="{8B0C4EEB-3736-4EBE-8FEA-A3A9D56F53D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255580" y="1312099"/>
            <a:ext cx="3750219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1" name="Объект 3">
            <a:extLst>
              <a:ext uri="{FF2B5EF4-FFF2-40B4-BE49-F238E27FC236}">
                <a16:creationId xmlns:a16="http://schemas.microsoft.com/office/drawing/2014/main" id="{DBF171AB-D6F6-478B-AEBB-E81638E5443B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213919" y="3988406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Объект 3">
            <a:extLst>
              <a:ext uri="{FF2B5EF4-FFF2-40B4-BE49-F238E27FC236}">
                <a16:creationId xmlns:a16="http://schemas.microsoft.com/office/drawing/2014/main" id="{614BDDFE-AB95-4A3B-9ABA-7CB557D7BB6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213920" y="1316657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107068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43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9445B233-B0BA-4E3E-901A-0F6946A48B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4" name="Текст 16">
            <a:extLst>
              <a:ext uri="{FF2B5EF4-FFF2-40B4-BE49-F238E27FC236}">
                <a16:creationId xmlns:a16="http://schemas.microsoft.com/office/drawing/2014/main" id="{6AD37921-0451-48B0-B06B-B22674B0424A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230645" y="1316657"/>
            <a:ext cx="3730708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8" name="Объект 3">
            <a:extLst>
              <a:ext uri="{FF2B5EF4-FFF2-40B4-BE49-F238E27FC236}">
                <a16:creationId xmlns:a16="http://schemas.microsoft.com/office/drawing/2014/main" id="{672236F7-5720-4F11-A576-8723C266EDB3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166685" y="3987455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id="{91B4A34B-F0C6-47BD-B890-4DED5041CB76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166686" y="1315706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1" name="Объект 3">
            <a:extLst>
              <a:ext uri="{FF2B5EF4-FFF2-40B4-BE49-F238E27FC236}">
                <a16:creationId xmlns:a16="http://schemas.microsoft.com/office/drawing/2014/main" id="{5F1F784D-F76A-4CBE-A914-23F4A6E7533A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8241638" y="3988408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Объект 3">
            <a:extLst>
              <a:ext uri="{FF2B5EF4-FFF2-40B4-BE49-F238E27FC236}">
                <a16:creationId xmlns:a16="http://schemas.microsoft.com/office/drawing/2014/main" id="{20D80179-D420-451B-AF51-DD7C7AB62E4D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241639" y="1316659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88379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44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576BCD72-C796-4E1B-B2F9-0AF0D532BC8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Объект 3">
            <a:extLst>
              <a:ext uri="{FF2B5EF4-FFF2-40B4-BE49-F238E27FC236}">
                <a16:creationId xmlns:a16="http://schemas.microsoft.com/office/drawing/2014/main" id="{DBF171AB-D6F6-478B-AEBB-E81638E5443B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213919" y="3988406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Объект 3">
            <a:extLst>
              <a:ext uri="{FF2B5EF4-FFF2-40B4-BE49-F238E27FC236}">
                <a16:creationId xmlns:a16="http://schemas.microsoft.com/office/drawing/2014/main" id="{614BDDFE-AB95-4A3B-9ABA-7CB557D7BB6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213920" y="1316657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3" name="Текст 16">
            <a:extLst>
              <a:ext uri="{FF2B5EF4-FFF2-40B4-BE49-F238E27FC236}">
                <a16:creationId xmlns:a16="http://schemas.microsoft.com/office/drawing/2014/main" id="{DA34351D-9FB7-4ECC-9013-DB8F362BB7F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66686" y="1316659"/>
            <a:ext cx="3750219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4" name="Объект 3">
            <a:extLst>
              <a:ext uri="{FF2B5EF4-FFF2-40B4-BE49-F238E27FC236}">
                <a16:creationId xmlns:a16="http://schemas.microsoft.com/office/drawing/2014/main" id="{BE55875F-D1E5-4362-B6CE-5E069BB5299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241638" y="3988408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5" name="Объект 3">
            <a:extLst>
              <a:ext uri="{FF2B5EF4-FFF2-40B4-BE49-F238E27FC236}">
                <a16:creationId xmlns:a16="http://schemas.microsoft.com/office/drawing/2014/main" id="{5212E420-0357-4DD1-B159-2F32813ECC19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241639" y="1316659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49017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45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">
            <a:extLst>
              <a:ext uri="{FF2B5EF4-FFF2-40B4-BE49-F238E27FC236}">
                <a16:creationId xmlns:a16="http://schemas.microsoft.com/office/drawing/2014/main" id="{99803688-9DA5-4641-B090-3A06169B587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Объект 3">
            <a:extLst>
              <a:ext uri="{FF2B5EF4-FFF2-40B4-BE49-F238E27FC236}">
                <a16:creationId xmlns:a16="http://schemas.microsoft.com/office/drawing/2014/main" id="{DBF171AB-D6F6-478B-AEBB-E81638E5443B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4213919" y="3988406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2" name="Объект 3">
            <a:extLst>
              <a:ext uri="{FF2B5EF4-FFF2-40B4-BE49-F238E27FC236}">
                <a16:creationId xmlns:a16="http://schemas.microsoft.com/office/drawing/2014/main" id="{614BDDFE-AB95-4A3B-9ABA-7CB557D7BB62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213920" y="1316657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4" name="Объект 3">
            <a:extLst>
              <a:ext uri="{FF2B5EF4-FFF2-40B4-BE49-F238E27FC236}">
                <a16:creationId xmlns:a16="http://schemas.microsoft.com/office/drawing/2014/main" id="{BE55875F-D1E5-4362-B6CE-5E069BB5299B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8241638" y="3988408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5" name="Объект 3">
            <a:extLst>
              <a:ext uri="{FF2B5EF4-FFF2-40B4-BE49-F238E27FC236}">
                <a16:creationId xmlns:a16="http://schemas.microsoft.com/office/drawing/2014/main" id="{5212E420-0357-4DD1-B159-2F32813ECC19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8241639" y="1316659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9" name="Объект 3">
            <a:extLst>
              <a:ext uri="{FF2B5EF4-FFF2-40B4-BE49-F238E27FC236}">
                <a16:creationId xmlns:a16="http://schemas.microsoft.com/office/drawing/2014/main" id="{C004867C-BB85-451F-82A3-29BDA5EC4C35}"/>
              </a:ext>
            </a:extLst>
          </p:cNvPr>
          <p:cNvSpPr>
            <a:spLocks noGrp="1"/>
          </p:cNvSpPr>
          <p:nvPr>
            <p:ph sz="quarter" idx="30" hasCustomPrompt="1"/>
          </p:nvPr>
        </p:nvSpPr>
        <p:spPr>
          <a:xfrm>
            <a:off x="166685" y="3987455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Объект 3">
            <a:extLst>
              <a:ext uri="{FF2B5EF4-FFF2-40B4-BE49-F238E27FC236}">
                <a16:creationId xmlns:a16="http://schemas.microsoft.com/office/drawing/2014/main" id="{52143A52-3FF6-4125-9AE3-AAC239FBA94A}"/>
              </a:ext>
            </a:extLst>
          </p:cNvPr>
          <p:cNvSpPr>
            <a:spLocks noGrp="1"/>
          </p:cNvSpPr>
          <p:nvPr>
            <p:ph sz="quarter" idx="31" hasCustomPrompt="1"/>
          </p:nvPr>
        </p:nvSpPr>
        <p:spPr>
          <a:xfrm>
            <a:off x="166686" y="1315706"/>
            <a:ext cx="3764159" cy="2205048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3449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5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78543A6A-3012-4F49-9503-8329B09E806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4" name="Текст 16">
            <a:extLst>
              <a:ext uri="{FF2B5EF4-FFF2-40B4-BE49-F238E27FC236}">
                <a16:creationId xmlns:a16="http://schemas.microsoft.com/office/drawing/2014/main" id="{F8347308-3B3C-4A24-BF23-060B09AE41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4" y="1316658"/>
            <a:ext cx="5729145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2" name="Текст 16">
            <a:extLst>
              <a:ext uri="{FF2B5EF4-FFF2-40B4-BE49-F238E27FC236}">
                <a16:creationId xmlns:a16="http://schemas.microsoft.com/office/drawing/2014/main" id="{24D2FBDB-CF3D-408A-9245-3DE78B4CF3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6" y="1316659"/>
            <a:ext cx="5729145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0712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6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8FE52E36-EAAE-4B5D-8154-15E46173A9C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3" name="Объект 3">
            <a:extLst>
              <a:ext uri="{FF2B5EF4-FFF2-40B4-BE49-F238E27FC236}">
                <a16:creationId xmlns:a16="http://schemas.microsoft.com/office/drawing/2014/main" id="{4257BBEE-D0E5-4678-87A1-8357B00D86C9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76654" y="1316657"/>
            <a:ext cx="5729145" cy="5352981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0" name="Объект 3">
            <a:extLst>
              <a:ext uri="{FF2B5EF4-FFF2-40B4-BE49-F238E27FC236}">
                <a16:creationId xmlns:a16="http://schemas.microsoft.com/office/drawing/2014/main" id="{1B7DFD72-3637-4EAA-9001-B1A9FF39249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6" y="1316658"/>
            <a:ext cx="5729145" cy="5352981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001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7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504FF81B-D8A9-4535-AF7C-5BF04823FBF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22" name="Текст 16">
            <a:extLst>
              <a:ext uri="{FF2B5EF4-FFF2-40B4-BE49-F238E27FC236}">
                <a16:creationId xmlns:a16="http://schemas.microsoft.com/office/drawing/2014/main" id="{2004BA34-204C-46E1-8F44-B077703E71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4" y="1316658"/>
            <a:ext cx="5729145" cy="990147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21" name="Текст 16">
            <a:extLst>
              <a:ext uri="{FF2B5EF4-FFF2-40B4-BE49-F238E27FC236}">
                <a16:creationId xmlns:a16="http://schemas.microsoft.com/office/drawing/2014/main" id="{C6ECB362-A29A-455A-86D3-51B0F22710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1316658"/>
            <a:ext cx="5729145" cy="99014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16" name="Объект 3">
            <a:extLst>
              <a:ext uri="{FF2B5EF4-FFF2-40B4-BE49-F238E27FC236}">
                <a16:creationId xmlns:a16="http://schemas.microsoft.com/office/drawing/2014/main" id="{1A2473EB-BAC6-4FB4-B62A-6EB1E433FEC5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276654" y="2367616"/>
            <a:ext cx="5729145" cy="4302022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9" name="Объект 3">
            <a:extLst>
              <a:ext uri="{FF2B5EF4-FFF2-40B4-BE49-F238E27FC236}">
                <a16:creationId xmlns:a16="http://schemas.microsoft.com/office/drawing/2014/main" id="{D23631EA-EBC3-460B-9CE5-4AFBE16CAC9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4" y="2367616"/>
            <a:ext cx="5729145" cy="4302022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7700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8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1EE9F44D-F1EE-448C-B0D2-0923F3BFAB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16" name="Объект 3">
            <a:extLst>
              <a:ext uri="{FF2B5EF4-FFF2-40B4-BE49-F238E27FC236}">
                <a16:creationId xmlns:a16="http://schemas.microsoft.com/office/drawing/2014/main" id="{1A2473EB-BAC6-4FB4-B62A-6EB1E433FEC5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276654" y="1316658"/>
            <a:ext cx="5729145" cy="4302022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9" name="Объект 3">
            <a:extLst>
              <a:ext uri="{FF2B5EF4-FFF2-40B4-BE49-F238E27FC236}">
                <a16:creationId xmlns:a16="http://schemas.microsoft.com/office/drawing/2014/main" id="{D23631EA-EBC3-460B-9CE5-4AFBE16CAC9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166686" y="1316658"/>
            <a:ext cx="5729145" cy="4302022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22" name="Текст 16">
            <a:extLst>
              <a:ext uri="{FF2B5EF4-FFF2-40B4-BE49-F238E27FC236}">
                <a16:creationId xmlns:a16="http://schemas.microsoft.com/office/drawing/2014/main" id="{2004BA34-204C-46E1-8F44-B077703E713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276653" y="5679491"/>
            <a:ext cx="5729145" cy="990147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21" name="Текст 16">
            <a:extLst>
              <a:ext uri="{FF2B5EF4-FFF2-40B4-BE49-F238E27FC236}">
                <a16:creationId xmlns:a16="http://schemas.microsoft.com/office/drawing/2014/main" id="{C6ECB362-A29A-455A-86D3-51B0F227101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5" y="5679492"/>
            <a:ext cx="5729145" cy="99014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7575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09 fonik.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id="{28B87854-F2CA-4F3F-9D28-5A7CD35D8FC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66686" y="118559"/>
            <a:ext cx="11839113" cy="1023756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 anchor="b">
            <a:spAutoFit/>
          </a:bodyPr>
          <a:lstStyle>
            <a:lvl1pPr>
              <a:defRPr lang="ru-RU" sz="6000" b="0" i="0" u="none" baseline="0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/>
              <a:t>Заголовок</a:t>
            </a:r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7320E7D-9A64-4288-B055-C3AB2A39E7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FD0380-62B5-4A0A-8362-E63D5FBFE39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Объект 3">
            <a:extLst>
              <a:ext uri="{FF2B5EF4-FFF2-40B4-BE49-F238E27FC236}">
                <a16:creationId xmlns:a16="http://schemas.microsoft.com/office/drawing/2014/main" id="{0CE5C7E1-4298-4143-A722-FEE24C707A1C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76654" y="1316659"/>
            <a:ext cx="5729145" cy="5352979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lvl="0"/>
            <a:r>
              <a:rPr lang="ru-RU" dirty="0">
                <a:latin typeface="Book Antiqua" panose="02040602050305030304" pitchFamily="18" charset="0"/>
              </a:rPr>
              <a:t>Рисунок</a:t>
            </a:r>
            <a:endParaRPr lang="ru-RU" dirty="0"/>
          </a:p>
        </p:txBody>
      </p:sp>
      <p:sp>
        <p:nvSpPr>
          <p:cNvPr id="14" name="Текст 16">
            <a:extLst>
              <a:ext uri="{FF2B5EF4-FFF2-40B4-BE49-F238E27FC236}">
                <a16:creationId xmlns:a16="http://schemas.microsoft.com/office/drawing/2014/main" id="{13657BFB-F74A-457F-9762-95A1C98240AC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66686" y="1316659"/>
            <a:ext cx="5729145" cy="5352613"/>
          </a:xfrm>
          <a:prstGeom prst="roundRect">
            <a:avLst/>
          </a:prstGeom>
          <a:solidFill>
            <a:schemeClr val="tx1">
              <a:alpha val="70000"/>
            </a:schemeClr>
          </a:solidFill>
          <a:ln w="38100" cmpd="thickThin">
            <a:solidFill>
              <a:schemeClr val="bg1">
                <a:lumMod val="50000"/>
              </a:schemeClr>
            </a:solidFill>
            <a:prstDash val="solid"/>
          </a:ln>
        </p:spPr>
        <p:txBody>
          <a:bodyPr/>
          <a:lstStyle>
            <a:lvl1pPr marL="457200" indent="-457200">
              <a:buFont typeface="Wingdings" panose="05000000000000000000" pitchFamily="2" charset="2"/>
              <a:buChar char="v"/>
              <a:defRPr lang="ru-RU" dirty="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pPr marR="0" lvl="0" fontAlgn="auto"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</a:pPr>
            <a:r>
              <a:rPr lang="ru-RU" dirty="0"/>
              <a:t>Основной текст</a:t>
            </a:r>
          </a:p>
        </p:txBody>
      </p:sp>
    </p:spTree>
    <p:extLst>
      <p:ext uri="{BB962C8B-B14F-4D97-AF65-F5344CB8AC3E}">
        <p14:creationId xmlns:p14="http://schemas.microsoft.com/office/powerpoint/2010/main" val="814422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image" Target="../media/image1.jpe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136D3B-1F8B-4746-9F88-D8505FEDB6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30684" y="81888"/>
            <a:ext cx="624839" cy="4410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1" cap="none" spc="50">
                <a:ln w="0"/>
                <a:solidFill>
                  <a:schemeClr val="bg1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Book Antiqua" panose="02040602050305030304" pitchFamily="18" charset="0"/>
              </a:defRPr>
            </a:lvl1pPr>
          </a:lstStyle>
          <a:p>
            <a:fld id="{7EFD0380-62B5-4A0A-8362-E63D5FBFE398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6E3C685-52E2-479B-949F-F5491FB09E7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018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2" r:id="rId2"/>
    <p:sldLayoutId id="2147483666" r:id="rId3"/>
    <p:sldLayoutId id="2147483726" r:id="rId4"/>
    <p:sldLayoutId id="2147483657" r:id="rId5"/>
    <p:sldLayoutId id="2147483667" r:id="rId6"/>
    <p:sldLayoutId id="2147483660" r:id="rId7"/>
    <p:sldLayoutId id="2147483694" r:id="rId8"/>
    <p:sldLayoutId id="2147483658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656" r:id="rId15"/>
    <p:sldLayoutId id="2147483668" r:id="rId16"/>
    <p:sldLayoutId id="2147483669" r:id="rId17"/>
    <p:sldLayoutId id="2147483700" r:id="rId18"/>
    <p:sldLayoutId id="2147483701" r:id="rId19"/>
    <p:sldLayoutId id="2147483702" r:id="rId20"/>
    <p:sldLayoutId id="2147483703" r:id="rId21"/>
    <p:sldLayoutId id="2147483704" r:id="rId22"/>
    <p:sldLayoutId id="2147483705" r:id="rId23"/>
    <p:sldLayoutId id="2147483706" r:id="rId24"/>
    <p:sldLayoutId id="2147483707" r:id="rId25"/>
    <p:sldLayoutId id="2147483708" r:id="rId26"/>
    <p:sldLayoutId id="2147483709" r:id="rId27"/>
    <p:sldLayoutId id="2147483710" r:id="rId28"/>
    <p:sldLayoutId id="2147483711" r:id="rId29"/>
    <p:sldLayoutId id="2147483712" r:id="rId30"/>
    <p:sldLayoutId id="2147483714" r:id="rId31"/>
    <p:sldLayoutId id="2147483715" r:id="rId32"/>
    <p:sldLayoutId id="2147483716" r:id="rId33"/>
    <p:sldLayoutId id="2147483717" r:id="rId34"/>
    <p:sldLayoutId id="2147483684" r:id="rId35"/>
    <p:sldLayoutId id="2147483713" r:id="rId36"/>
    <p:sldLayoutId id="2147483724" r:id="rId37"/>
    <p:sldLayoutId id="2147483725" r:id="rId38"/>
    <p:sldLayoutId id="2147483653" r:id="rId39"/>
    <p:sldLayoutId id="2147483718" r:id="rId40"/>
    <p:sldLayoutId id="2147483719" r:id="rId41"/>
    <p:sldLayoutId id="2147483720" r:id="rId42"/>
    <p:sldLayoutId id="2147483721" r:id="rId43"/>
    <p:sldLayoutId id="2147483722" r:id="rId44"/>
    <p:sldLayoutId id="2147483723" r:id="rId45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Bahnschrift SemiCondensed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fif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404F26F-41EF-4AB7-8ED2-DCD2A75584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38036" y="1133475"/>
            <a:ext cx="8331200" cy="2387600"/>
          </a:xfrm>
        </p:spPr>
        <p:txBody>
          <a:bodyPr/>
          <a:lstStyle/>
          <a:p>
            <a:r>
              <a:rPr lang="ru-RU" sz="4800" b="1" dirty="0"/>
              <a:t>АНАЛИЗ КОДА МАРСОХОДА: СПАСАЕМ </a:t>
            </a:r>
            <a:r>
              <a:rPr lang="ru-RU" sz="4800" b="1" dirty="0" smtClean="0"/>
              <a:t>МИССИЮ</a:t>
            </a:r>
            <a:endParaRPr lang="ru-RU" sz="4800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2C2E932-3213-4073-A270-C72FFADE5A9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Квест по информатике</a:t>
            </a:r>
            <a:br>
              <a:rPr lang="ru-RU" dirty="0" smtClean="0"/>
            </a:br>
            <a:r>
              <a:rPr lang="ru-RU" dirty="0" smtClean="0"/>
              <a:t>Тема: алгоритмические конструкции </a:t>
            </a:r>
            <a:r>
              <a:rPr lang="en-US" dirty="0" smtClean="0"/>
              <a:t>Python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2345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AD690-DA41-415C-A05E-63D04639C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3646"/>
            <a:ext cx="11839113" cy="838669"/>
          </a:xfrm>
        </p:spPr>
        <p:txBody>
          <a:bodyPr/>
          <a:lstStyle/>
          <a:p>
            <a:pPr algn="ctr"/>
            <a:r>
              <a:rPr lang="ru-RU" sz="4800" b="1" dirty="0"/>
              <a:t>Задание 1: Движение по </a:t>
            </a:r>
            <a:r>
              <a:rPr lang="ru-RU" sz="4800" b="1" dirty="0" smtClean="0"/>
              <a:t>координатам</a:t>
            </a:r>
            <a:endParaRPr lang="ru-RU" sz="4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5994881"/>
              </p:ext>
            </p:extLst>
          </p:nvPr>
        </p:nvGraphicFramePr>
        <p:xfrm>
          <a:off x="4322618" y="1900319"/>
          <a:ext cx="7573819" cy="4185291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85656">
                  <a:extLst>
                    <a:ext uri="{9D8B030D-6E8A-4147-A177-3AD203B41FA5}">
                      <a16:colId xmlns:a16="http://schemas.microsoft.com/office/drawing/2014/main" val="881002751"/>
                    </a:ext>
                  </a:extLst>
                </a:gridCol>
                <a:gridCol w="2306926">
                  <a:extLst>
                    <a:ext uri="{9D8B030D-6E8A-4147-A177-3AD203B41FA5}">
                      <a16:colId xmlns:a16="http://schemas.microsoft.com/office/drawing/2014/main" val="2724221763"/>
                    </a:ext>
                  </a:extLst>
                </a:gridCol>
                <a:gridCol w="1256145">
                  <a:extLst>
                    <a:ext uri="{9D8B030D-6E8A-4147-A177-3AD203B41FA5}">
                      <a16:colId xmlns:a16="http://schemas.microsoft.com/office/drawing/2014/main" val="1992154020"/>
                    </a:ext>
                  </a:extLst>
                </a:gridCol>
                <a:gridCol w="3325092">
                  <a:extLst>
                    <a:ext uri="{9D8B030D-6E8A-4147-A177-3AD203B41FA5}">
                      <a16:colId xmlns:a16="http://schemas.microsoft.com/office/drawing/2014/main" val="1298069538"/>
                    </a:ext>
                  </a:extLst>
                </a:gridCol>
              </a:tblGrid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Шаг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Переменная</a:t>
                      </a:r>
                      <a:r>
                        <a:rPr lang="en-US" sz="2000" dirty="0" smtClean="0">
                          <a:effectLst/>
                        </a:rPr>
                        <a:t> / </a:t>
                      </a:r>
                      <a:r>
                        <a:rPr lang="ru-RU" sz="2000" dirty="0" smtClean="0">
                          <a:effectLst/>
                        </a:rPr>
                        <a:t>Действие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Значение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Пояснение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84866303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x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5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Начальная координата x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70755696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y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Начальная координата y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7416768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x = x + 2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7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Робот сдвинулся вправо на 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0798005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28734512"/>
                  </a:ext>
                </a:extLst>
              </a:tr>
              <a:tr h="12367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45744276"/>
                  </a:ext>
                </a:extLst>
              </a:tr>
            </a:tbl>
          </a:graphicData>
        </a:graphic>
      </p:graphicFrame>
      <p:sp>
        <p:nvSpPr>
          <p:cNvPr id="6" name="Текст 3">
            <a:extLst>
              <a:ext uri="{FF2B5EF4-FFF2-40B4-BE49-F238E27FC236}">
                <a16:creationId xmlns:a16="http://schemas.microsoft.com/office/drawing/2014/main" id="{509617CD-3F0E-4C1F-BF91-D87ABF83F26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3127" y="2327564"/>
            <a:ext cx="4239491" cy="3454399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x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5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y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3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x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x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+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2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y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y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-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1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 err="1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print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ru-RU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"Текущие координаты:"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,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x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,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y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9016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AD690-DA41-415C-A05E-63D04639C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3646"/>
            <a:ext cx="11839113" cy="838669"/>
          </a:xfrm>
        </p:spPr>
        <p:txBody>
          <a:bodyPr/>
          <a:lstStyle/>
          <a:p>
            <a:pPr algn="ctr"/>
            <a:r>
              <a:rPr lang="ru-RU" sz="4800" b="1" dirty="0"/>
              <a:t>Задание 1: Движение по </a:t>
            </a:r>
            <a:r>
              <a:rPr lang="ru-RU" sz="4800" b="1" dirty="0" smtClean="0"/>
              <a:t>координатам</a:t>
            </a:r>
            <a:endParaRPr lang="ru-RU" sz="4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6340903"/>
              </p:ext>
            </p:extLst>
          </p:nvPr>
        </p:nvGraphicFramePr>
        <p:xfrm>
          <a:off x="4322618" y="1900319"/>
          <a:ext cx="7573819" cy="4185291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85656">
                  <a:extLst>
                    <a:ext uri="{9D8B030D-6E8A-4147-A177-3AD203B41FA5}">
                      <a16:colId xmlns:a16="http://schemas.microsoft.com/office/drawing/2014/main" val="881002751"/>
                    </a:ext>
                  </a:extLst>
                </a:gridCol>
                <a:gridCol w="2306926">
                  <a:extLst>
                    <a:ext uri="{9D8B030D-6E8A-4147-A177-3AD203B41FA5}">
                      <a16:colId xmlns:a16="http://schemas.microsoft.com/office/drawing/2014/main" val="2724221763"/>
                    </a:ext>
                  </a:extLst>
                </a:gridCol>
                <a:gridCol w="1256145">
                  <a:extLst>
                    <a:ext uri="{9D8B030D-6E8A-4147-A177-3AD203B41FA5}">
                      <a16:colId xmlns:a16="http://schemas.microsoft.com/office/drawing/2014/main" val="1992154020"/>
                    </a:ext>
                  </a:extLst>
                </a:gridCol>
                <a:gridCol w="3325092">
                  <a:extLst>
                    <a:ext uri="{9D8B030D-6E8A-4147-A177-3AD203B41FA5}">
                      <a16:colId xmlns:a16="http://schemas.microsoft.com/office/drawing/2014/main" val="1298069538"/>
                    </a:ext>
                  </a:extLst>
                </a:gridCol>
              </a:tblGrid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Шаг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Переменная</a:t>
                      </a:r>
                      <a:r>
                        <a:rPr lang="en-US" sz="2000" dirty="0" smtClean="0">
                          <a:effectLst/>
                        </a:rPr>
                        <a:t> / </a:t>
                      </a:r>
                      <a:r>
                        <a:rPr lang="ru-RU" sz="2000" dirty="0" smtClean="0">
                          <a:effectLst/>
                        </a:rPr>
                        <a:t>Действие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Значение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Пояснение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84866303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x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5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Начальная координата x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70755696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y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Начальная координата y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7416768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x = x + 2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7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Робот сдвинулся вправо на 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0798005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y = y - 1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Робот сдвинулся вниз на 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28734512"/>
                  </a:ext>
                </a:extLst>
              </a:tr>
              <a:tr h="12367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45744276"/>
                  </a:ext>
                </a:extLst>
              </a:tr>
            </a:tbl>
          </a:graphicData>
        </a:graphic>
      </p:graphicFrame>
      <p:sp>
        <p:nvSpPr>
          <p:cNvPr id="6" name="Текст 3">
            <a:extLst>
              <a:ext uri="{FF2B5EF4-FFF2-40B4-BE49-F238E27FC236}">
                <a16:creationId xmlns:a16="http://schemas.microsoft.com/office/drawing/2014/main" id="{509617CD-3F0E-4C1F-BF91-D87ABF83F26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3127" y="2327564"/>
            <a:ext cx="4239491" cy="3454399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x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5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y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3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x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x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+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2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y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y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-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1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 err="1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print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ru-RU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"Текущие координаты:"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,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x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,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y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3401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AD690-DA41-415C-A05E-63D04639C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3646"/>
            <a:ext cx="11839113" cy="838669"/>
          </a:xfrm>
        </p:spPr>
        <p:txBody>
          <a:bodyPr/>
          <a:lstStyle/>
          <a:p>
            <a:pPr algn="ctr"/>
            <a:r>
              <a:rPr lang="ru-RU" sz="4800" b="1" dirty="0"/>
              <a:t>Задание 1: Движение по </a:t>
            </a:r>
            <a:r>
              <a:rPr lang="ru-RU" sz="4800" b="1" dirty="0" smtClean="0"/>
              <a:t>координатам</a:t>
            </a:r>
            <a:endParaRPr lang="ru-RU" sz="4800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09617CD-3F0E-4C1F-BF91-D87ABF83F26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3127" y="2327564"/>
            <a:ext cx="4239491" cy="3454399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x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5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y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3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x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x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+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2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y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y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-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1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 err="1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print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ru-RU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"Текущие координаты:"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,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x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,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y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322618" y="1900319"/>
          <a:ext cx="7573819" cy="4185291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85656">
                  <a:extLst>
                    <a:ext uri="{9D8B030D-6E8A-4147-A177-3AD203B41FA5}">
                      <a16:colId xmlns:a16="http://schemas.microsoft.com/office/drawing/2014/main" val="881002751"/>
                    </a:ext>
                  </a:extLst>
                </a:gridCol>
                <a:gridCol w="2306926">
                  <a:extLst>
                    <a:ext uri="{9D8B030D-6E8A-4147-A177-3AD203B41FA5}">
                      <a16:colId xmlns:a16="http://schemas.microsoft.com/office/drawing/2014/main" val="2724221763"/>
                    </a:ext>
                  </a:extLst>
                </a:gridCol>
                <a:gridCol w="1256145">
                  <a:extLst>
                    <a:ext uri="{9D8B030D-6E8A-4147-A177-3AD203B41FA5}">
                      <a16:colId xmlns:a16="http://schemas.microsoft.com/office/drawing/2014/main" val="1992154020"/>
                    </a:ext>
                  </a:extLst>
                </a:gridCol>
                <a:gridCol w="3325092">
                  <a:extLst>
                    <a:ext uri="{9D8B030D-6E8A-4147-A177-3AD203B41FA5}">
                      <a16:colId xmlns:a16="http://schemas.microsoft.com/office/drawing/2014/main" val="1298069538"/>
                    </a:ext>
                  </a:extLst>
                </a:gridCol>
              </a:tblGrid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Шаг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Переменная</a:t>
                      </a:r>
                      <a:r>
                        <a:rPr lang="en-US" sz="2000" dirty="0" smtClean="0">
                          <a:effectLst/>
                        </a:rPr>
                        <a:t> / </a:t>
                      </a:r>
                      <a:r>
                        <a:rPr lang="ru-RU" sz="2000" dirty="0" smtClean="0">
                          <a:effectLst/>
                        </a:rPr>
                        <a:t>Действие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Значение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Пояснение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84866303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x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5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Начальная координата x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70755696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y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Начальная координата y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7416768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x = x + 2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7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Робот сдвинулся вправо на 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0798005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y = y - 1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Робот сдвинулся вниз на 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28734512"/>
                  </a:ext>
                </a:extLst>
              </a:tr>
              <a:tr h="12367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5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>
                          <a:effectLst/>
                        </a:rPr>
                        <a:t>print</a:t>
                      </a:r>
                      <a:r>
                        <a:rPr lang="ru-RU" sz="2000" dirty="0">
                          <a:effectLst/>
                        </a:rPr>
                        <a:t>("Текущие координаты:", x, y)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7, 2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Новые координаты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457442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6558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AD690-DA41-415C-A05E-63D04639C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3646"/>
            <a:ext cx="11839113" cy="838669"/>
          </a:xfrm>
        </p:spPr>
        <p:txBody>
          <a:bodyPr/>
          <a:lstStyle/>
          <a:p>
            <a:pPr algn="ctr"/>
            <a:r>
              <a:rPr lang="ru-RU" sz="4800" b="1" dirty="0"/>
              <a:t>Задание 2: Проверка температуры</a:t>
            </a:r>
            <a:endParaRPr lang="ru-RU" sz="4800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09617CD-3F0E-4C1F-BF91-D87ABF83F26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34541" y="2105891"/>
            <a:ext cx="9402187" cy="3786909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temperature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-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15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if</a:t>
            </a:r>
            <a:r>
              <a:rPr lang="en-US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temperature </a:t>
            </a: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&lt;</a:t>
            </a:r>
            <a:r>
              <a:rPr lang="en-US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-</a:t>
            </a:r>
            <a:r>
              <a:rPr lang="en-US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20</a:t>
            </a: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</a:t>
            </a: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print(</a:t>
            </a:r>
            <a:r>
              <a:rPr lang="en-US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"</a:t>
            </a:r>
            <a:r>
              <a:rPr lang="ru-RU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Включить аварийный обогрев</a:t>
            </a:r>
            <a:r>
              <a:rPr lang="en-US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!"</a:t>
            </a: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 err="1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elif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 err="1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temperature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&lt;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0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</a:t>
            </a:r>
            <a:r>
              <a:rPr lang="ru-RU" dirty="0" err="1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print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ru-RU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"Включить стандартный обогрев"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 err="1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else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</a:t>
            </a:r>
            <a:r>
              <a:rPr lang="ru-RU" dirty="0" err="1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print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ru-RU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"Температура в норме</a:t>
            </a:r>
            <a:r>
              <a:rPr lang="ru-RU" dirty="0" smtClean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"</a:t>
            </a:r>
            <a:r>
              <a:rPr lang="ru-RU" dirty="0" smtClean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274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AD690-DA41-415C-A05E-63D04639C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3646"/>
            <a:ext cx="11839113" cy="838669"/>
          </a:xfrm>
        </p:spPr>
        <p:txBody>
          <a:bodyPr/>
          <a:lstStyle/>
          <a:p>
            <a:pPr algn="ctr"/>
            <a:r>
              <a:rPr lang="ru-RU" sz="4800" b="1" dirty="0"/>
              <a:t>Задание 2: Проверка температуры</a:t>
            </a:r>
            <a:endParaRPr lang="ru-RU" sz="4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592543"/>
              </p:ext>
            </p:extLst>
          </p:nvPr>
        </p:nvGraphicFramePr>
        <p:xfrm>
          <a:off x="508000" y="1376217"/>
          <a:ext cx="11281149" cy="4932221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731549">
                  <a:extLst>
                    <a:ext uri="{9D8B030D-6E8A-4147-A177-3AD203B41FA5}">
                      <a16:colId xmlns:a16="http://schemas.microsoft.com/office/drawing/2014/main" val="4177546722"/>
                    </a:ext>
                  </a:extLst>
                </a:gridCol>
                <a:gridCol w="3223776">
                  <a:extLst>
                    <a:ext uri="{9D8B030D-6E8A-4147-A177-3AD203B41FA5}">
                      <a16:colId xmlns:a16="http://schemas.microsoft.com/office/drawing/2014/main" val="1634458248"/>
                    </a:ext>
                  </a:extLst>
                </a:gridCol>
                <a:gridCol w="1558784">
                  <a:extLst>
                    <a:ext uri="{9D8B030D-6E8A-4147-A177-3AD203B41FA5}">
                      <a16:colId xmlns:a16="http://schemas.microsoft.com/office/drawing/2014/main" val="1664556"/>
                    </a:ext>
                  </a:extLst>
                </a:gridCol>
                <a:gridCol w="1699491">
                  <a:extLst>
                    <a:ext uri="{9D8B030D-6E8A-4147-A177-3AD203B41FA5}">
                      <a16:colId xmlns:a16="http://schemas.microsoft.com/office/drawing/2014/main" val="2512410875"/>
                    </a:ext>
                  </a:extLst>
                </a:gridCol>
                <a:gridCol w="1874982">
                  <a:extLst>
                    <a:ext uri="{9D8B030D-6E8A-4147-A177-3AD203B41FA5}">
                      <a16:colId xmlns:a16="http://schemas.microsoft.com/office/drawing/2014/main" val="1764957054"/>
                    </a:ext>
                  </a:extLst>
                </a:gridCol>
                <a:gridCol w="2192567">
                  <a:extLst>
                    <a:ext uri="{9D8B030D-6E8A-4147-A177-3AD203B41FA5}">
                      <a16:colId xmlns:a16="http://schemas.microsoft.com/office/drawing/2014/main" val="2667629538"/>
                    </a:ext>
                  </a:extLst>
                </a:gridCol>
              </a:tblGrid>
              <a:tr h="6652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Шаг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Переменная</a:t>
                      </a:r>
                      <a:r>
                        <a:rPr lang="en-US" sz="1800">
                          <a:effectLst/>
                        </a:rPr>
                        <a:t>/</a:t>
                      </a:r>
                      <a:r>
                        <a:rPr lang="ru-RU" sz="1800">
                          <a:effectLst/>
                        </a:rPr>
                        <a:t>Действие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Тип операции 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Логическое выражение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Значение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Пояснение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2316533328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602816686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979236557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147560580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2195032139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4191617016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1926744998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7616460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5561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AD690-DA41-415C-A05E-63D04639C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3646"/>
            <a:ext cx="11839113" cy="838669"/>
          </a:xfrm>
        </p:spPr>
        <p:txBody>
          <a:bodyPr/>
          <a:lstStyle/>
          <a:p>
            <a:pPr algn="ctr"/>
            <a:r>
              <a:rPr lang="ru-RU" sz="4800" b="1" dirty="0"/>
              <a:t>Задание 2: Проверка температуры</a:t>
            </a:r>
            <a:endParaRPr lang="ru-RU" sz="4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8227464"/>
              </p:ext>
            </p:extLst>
          </p:nvPr>
        </p:nvGraphicFramePr>
        <p:xfrm>
          <a:off x="508000" y="1376217"/>
          <a:ext cx="11281149" cy="497886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731549">
                  <a:extLst>
                    <a:ext uri="{9D8B030D-6E8A-4147-A177-3AD203B41FA5}">
                      <a16:colId xmlns:a16="http://schemas.microsoft.com/office/drawing/2014/main" val="4177546722"/>
                    </a:ext>
                  </a:extLst>
                </a:gridCol>
                <a:gridCol w="3223776">
                  <a:extLst>
                    <a:ext uri="{9D8B030D-6E8A-4147-A177-3AD203B41FA5}">
                      <a16:colId xmlns:a16="http://schemas.microsoft.com/office/drawing/2014/main" val="1634458248"/>
                    </a:ext>
                  </a:extLst>
                </a:gridCol>
                <a:gridCol w="1558784">
                  <a:extLst>
                    <a:ext uri="{9D8B030D-6E8A-4147-A177-3AD203B41FA5}">
                      <a16:colId xmlns:a16="http://schemas.microsoft.com/office/drawing/2014/main" val="1664556"/>
                    </a:ext>
                  </a:extLst>
                </a:gridCol>
                <a:gridCol w="1699491">
                  <a:extLst>
                    <a:ext uri="{9D8B030D-6E8A-4147-A177-3AD203B41FA5}">
                      <a16:colId xmlns:a16="http://schemas.microsoft.com/office/drawing/2014/main" val="2512410875"/>
                    </a:ext>
                  </a:extLst>
                </a:gridCol>
                <a:gridCol w="1874982">
                  <a:extLst>
                    <a:ext uri="{9D8B030D-6E8A-4147-A177-3AD203B41FA5}">
                      <a16:colId xmlns:a16="http://schemas.microsoft.com/office/drawing/2014/main" val="1764957054"/>
                    </a:ext>
                  </a:extLst>
                </a:gridCol>
                <a:gridCol w="2192567">
                  <a:extLst>
                    <a:ext uri="{9D8B030D-6E8A-4147-A177-3AD203B41FA5}">
                      <a16:colId xmlns:a16="http://schemas.microsoft.com/office/drawing/2014/main" val="2667629538"/>
                    </a:ext>
                  </a:extLst>
                </a:gridCol>
              </a:tblGrid>
              <a:tr h="6652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Шаг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Переменная</a:t>
                      </a:r>
                      <a:r>
                        <a:rPr lang="en-US" sz="1800">
                          <a:effectLst/>
                        </a:rPr>
                        <a:t>/</a:t>
                      </a:r>
                      <a:r>
                        <a:rPr lang="ru-RU" sz="1800">
                          <a:effectLst/>
                        </a:rPr>
                        <a:t>Действие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Тип операции 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Логическое выражение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Значение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Пояснение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2316533328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temperature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Присваивание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-15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Текущая температура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602816686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979236557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147560580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2195032139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4191617016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1926744998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7616460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292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AD690-DA41-415C-A05E-63D04639C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3646"/>
            <a:ext cx="11839113" cy="838669"/>
          </a:xfrm>
        </p:spPr>
        <p:txBody>
          <a:bodyPr/>
          <a:lstStyle/>
          <a:p>
            <a:pPr algn="ctr"/>
            <a:r>
              <a:rPr lang="ru-RU" sz="4800" b="1" dirty="0"/>
              <a:t>Задание 2: Проверка температуры</a:t>
            </a:r>
            <a:endParaRPr lang="ru-RU" sz="4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145585"/>
              </p:ext>
            </p:extLst>
          </p:nvPr>
        </p:nvGraphicFramePr>
        <p:xfrm>
          <a:off x="508000" y="1376217"/>
          <a:ext cx="11281149" cy="4978864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731549">
                  <a:extLst>
                    <a:ext uri="{9D8B030D-6E8A-4147-A177-3AD203B41FA5}">
                      <a16:colId xmlns:a16="http://schemas.microsoft.com/office/drawing/2014/main" val="4177546722"/>
                    </a:ext>
                  </a:extLst>
                </a:gridCol>
                <a:gridCol w="3223776">
                  <a:extLst>
                    <a:ext uri="{9D8B030D-6E8A-4147-A177-3AD203B41FA5}">
                      <a16:colId xmlns:a16="http://schemas.microsoft.com/office/drawing/2014/main" val="1634458248"/>
                    </a:ext>
                  </a:extLst>
                </a:gridCol>
                <a:gridCol w="1558784">
                  <a:extLst>
                    <a:ext uri="{9D8B030D-6E8A-4147-A177-3AD203B41FA5}">
                      <a16:colId xmlns:a16="http://schemas.microsoft.com/office/drawing/2014/main" val="1664556"/>
                    </a:ext>
                  </a:extLst>
                </a:gridCol>
                <a:gridCol w="1699491">
                  <a:extLst>
                    <a:ext uri="{9D8B030D-6E8A-4147-A177-3AD203B41FA5}">
                      <a16:colId xmlns:a16="http://schemas.microsoft.com/office/drawing/2014/main" val="2512410875"/>
                    </a:ext>
                  </a:extLst>
                </a:gridCol>
                <a:gridCol w="1874982">
                  <a:extLst>
                    <a:ext uri="{9D8B030D-6E8A-4147-A177-3AD203B41FA5}">
                      <a16:colId xmlns:a16="http://schemas.microsoft.com/office/drawing/2014/main" val="1764957054"/>
                    </a:ext>
                  </a:extLst>
                </a:gridCol>
                <a:gridCol w="2192567">
                  <a:extLst>
                    <a:ext uri="{9D8B030D-6E8A-4147-A177-3AD203B41FA5}">
                      <a16:colId xmlns:a16="http://schemas.microsoft.com/office/drawing/2014/main" val="2667629538"/>
                    </a:ext>
                  </a:extLst>
                </a:gridCol>
              </a:tblGrid>
              <a:tr h="6652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Шаг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Переменная</a:t>
                      </a:r>
                      <a:r>
                        <a:rPr lang="en-US" sz="1800">
                          <a:effectLst/>
                        </a:rPr>
                        <a:t>/</a:t>
                      </a:r>
                      <a:r>
                        <a:rPr lang="ru-RU" sz="1800">
                          <a:effectLst/>
                        </a:rPr>
                        <a:t>Действие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Тип операции 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Логическое выражение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Значение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Пояснение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2316533328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temperature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Присваивание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-15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Текущая температура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602816686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if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temperature</a:t>
                      </a:r>
                      <a:r>
                        <a:rPr lang="ru-RU" sz="1800" dirty="0">
                          <a:effectLst/>
                        </a:rPr>
                        <a:t> &lt; -20: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Условие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-15 </a:t>
                      </a:r>
                      <a:r>
                        <a:rPr lang="en-US" sz="1800">
                          <a:effectLst/>
                        </a:rPr>
                        <a:t>&lt; -20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False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Проверка условия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979236557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147560580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2195032139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4191617016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1926744998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7616460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760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AD690-DA41-415C-A05E-63D04639C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3646"/>
            <a:ext cx="11839113" cy="838669"/>
          </a:xfrm>
        </p:spPr>
        <p:txBody>
          <a:bodyPr/>
          <a:lstStyle/>
          <a:p>
            <a:pPr algn="ctr"/>
            <a:r>
              <a:rPr lang="ru-RU" sz="4800" b="1" dirty="0"/>
              <a:t>Задание 2: Проверка температуры</a:t>
            </a:r>
            <a:endParaRPr lang="ru-RU" sz="4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0501588"/>
              </p:ext>
            </p:extLst>
          </p:nvPr>
        </p:nvGraphicFramePr>
        <p:xfrm>
          <a:off x="508000" y="1376217"/>
          <a:ext cx="11281149" cy="5048831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731549">
                  <a:extLst>
                    <a:ext uri="{9D8B030D-6E8A-4147-A177-3AD203B41FA5}">
                      <a16:colId xmlns:a16="http://schemas.microsoft.com/office/drawing/2014/main" val="4177546722"/>
                    </a:ext>
                  </a:extLst>
                </a:gridCol>
                <a:gridCol w="3223776">
                  <a:extLst>
                    <a:ext uri="{9D8B030D-6E8A-4147-A177-3AD203B41FA5}">
                      <a16:colId xmlns:a16="http://schemas.microsoft.com/office/drawing/2014/main" val="1634458248"/>
                    </a:ext>
                  </a:extLst>
                </a:gridCol>
                <a:gridCol w="1558784">
                  <a:extLst>
                    <a:ext uri="{9D8B030D-6E8A-4147-A177-3AD203B41FA5}">
                      <a16:colId xmlns:a16="http://schemas.microsoft.com/office/drawing/2014/main" val="1664556"/>
                    </a:ext>
                  </a:extLst>
                </a:gridCol>
                <a:gridCol w="1699491">
                  <a:extLst>
                    <a:ext uri="{9D8B030D-6E8A-4147-A177-3AD203B41FA5}">
                      <a16:colId xmlns:a16="http://schemas.microsoft.com/office/drawing/2014/main" val="2512410875"/>
                    </a:ext>
                  </a:extLst>
                </a:gridCol>
                <a:gridCol w="1874982">
                  <a:extLst>
                    <a:ext uri="{9D8B030D-6E8A-4147-A177-3AD203B41FA5}">
                      <a16:colId xmlns:a16="http://schemas.microsoft.com/office/drawing/2014/main" val="1764957054"/>
                    </a:ext>
                  </a:extLst>
                </a:gridCol>
                <a:gridCol w="2192567">
                  <a:extLst>
                    <a:ext uri="{9D8B030D-6E8A-4147-A177-3AD203B41FA5}">
                      <a16:colId xmlns:a16="http://schemas.microsoft.com/office/drawing/2014/main" val="2667629538"/>
                    </a:ext>
                  </a:extLst>
                </a:gridCol>
              </a:tblGrid>
              <a:tr h="6652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Шаг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Переменная</a:t>
                      </a:r>
                      <a:r>
                        <a:rPr lang="en-US" sz="1800">
                          <a:effectLst/>
                        </a:rPr>
                        <a:t>/</a:t>
                      </a:r>
                      <a:r>
                        <a:rPr lang="ru-RU" sz="1800">
                          <a:effectLst/>
                        </a:rPr>
                        <a:t>Действие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Тип операции 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Логическое выражение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Значение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Пояснение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2316533328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temperature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Присваивание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-15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Текущая температура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602816686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if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temperature</a:t>
                      </a:r>
                      <a:r>
                        <a:rPr lang="ru-RU" sz="1800" dirty="0">
                          <a:effectLst/>
                        </a:rPr>
                        <a:t> &lt; -20: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Условие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-15 </a:t>
                      </a:r>
                      <a:r>
                        <a:rPr lang="en-US" sz="1800">
                          <a:effectLst/>
                        </a:rPr>
                        <a:t>&lt; -20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False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Проверка условия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979236557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print</a:t>
                      </a:r>
                      <a:r>
                        <a:rPr lang="ru-RU" sz="1800" dirty="0">
                          <a:effectLst/>
                        </a:rPr>
                        <a:t>("Включить аварийный обогрев!")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Вывод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Включение аварийного обогрева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147560580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2195032139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4191617016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1926744998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7616460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456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AD690-DA41-415C-A05E-63D04639C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3646"/>
            <a:ext cx="11839113" cy="838669"/>
          </a:xfrm>
        </p:spPr>
        <p:txBody>
          <a:bodyPr/>
          <a:lstStyle/>
          <a:p>
            <a:pPr algn="ctr"/>
            <a:r>
              <a:rPr lang="ru-RU" sz="4800" b="1" dirty="0"/>
              <a:t>Задание 2: Проверка температуры</a:t>
            </a:r>
            <a:endParaRPr lang="ru-RU" sz="4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550277"/>
              </p:ext>
            </p:extLst>
          </p:nvPr>
        </p:nvGraphicFramePr>
        <p:xfrm>
          <a:off x="508000" y="1376217"/>
          <a:ext cx="11281149" cy="5048831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731549">
                  <a:extLst>
                    <a:ext uri="{9D8B030D-6E8A-4147-A177-3AD203B41FA5}">
                      <a16:colId xmlns:a16="http://schemas.microsoft.com/office/drawing/2014/main" val="4177546722"/>
                    </a:ext>
                  </a:extLst>
                </a:gridCol>
                <a:gridCol w="3223776">
                  <a:extLst>
                    <a:ext uri="{9D8B030D-6E8A-4147-A177-3AD203B41FA5}">
                      <a16:colId xmlns:a16="http://schemas.microsoft.com/office/drawing/2014/main" val="1634458248"/>
                    </a:ext>
                  </a:extLst>
                </a:gridCol>
                <a:gridCol w="1558784">
                  <a:extLst>
                    <a:ext uri="{9D8B030D-6E8A-4147-A177-3AD203B41FA5}">
                      <a16:colId xmlns:a16="http://schemas.microsoft.com/office/drawing/2014/main" val="1664556"/>
                    </a:ext>
                  </a:extLst>
                </a:gridCol>
                <a:gridCol w="1699491">
                  <a:extLst>
                    <a:ext uri="{9D8B030D-6E8A-4147-A177-3AD203B41FA5}">
                      <a16:colId xmlns:a16="http://schemas.microsoft.com/office/drawing/2014/main" val="2512410875"/>
                    </a:ext>
                  </a:extLst>
                </a:gridCol>
                <a:gridCol w="1874982">
                  <a:extLst>
                    <a:ext uri="{9D8B030D-6E8A-4147-A177-3AD203B41FA5}">
                      <a16:colId xmlns:a16="http://schemas.microsoft.com/office/drawing/2014/main" val="1764957054"/>
                    </a:ext>
                  </a:extLst>
                </a:gridCol>
                <a:gridCol w="2192567">
                  <a:extLst>
                    <a:ext uri="{9D8B030D-6E8A-4147-A177-3AD203B41FA5}">
                      <a16:colId xmlns:a16="http://schemas.microsoft.com/office/drawing/2014/main" val="2667629538"/>
                    </a:ext>
                  </a:extLst>
                </a:gridCol>
              </a:tblGrid>
              <a:tr h="6652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Шаг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Переменная</a:t>
                      </a:r>
                      <a:r>
                        <a:rPr lang="en-US" sz="1800">
                          <a:effectLst/>
                        </a:rPr>
                        <a:t>/</a:t>
                      </a:r>
                      <a:r>
                        <a:rPr lang="ru-RU" sz="1800">
                          <a:effectLst/>
                        </a:rPr>
                        <a:t>Действие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Тип операции 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Логическое выражение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Значение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Пояснение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2316533328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temperature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Присваивание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-15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Текущая температура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602816686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if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temperature</a:t>
                      </a:r>
                      <a:r>
                        <a:rPr lang="ru-RU" sz="1800" dirty="0">
                          <a:effectLst/>
                        </a:rPr>
                        <a:t> &lt; -20: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Условие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-15 </a:t>
                      </a:r>
                      <a:r>
                        <a:rPr lang="en-US" sz="1800">
                          <a:effectLst/>
                        </a:rPr>
                        <a:t>&lt; -20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False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Проверка условия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979236557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print</a:t>
                      </a:r>
                      <a:r>
                        <a:rPr lang="ru-RU" sz="1800" dirty="0">
                          <a:effectLst/>
                        </a:rPr>
                        <a:t>("Включить аварийный обогрев!")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Вывод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Включение аварийного обогрева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147560580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elif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temperature</a:t>
                      </a:r>
                      <a:r>
                        <a:rPr lang="ru-RU" sz="1800" dirty="0">
                          <a:effectLst/>
                        </a:rPr>
                        <a:t> &lt; 0: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Условие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-15 </a:t>
                      </a:r>
                      <a:r>
                        <a:rPr lang="en-US" sz="1800">
                          <a:effectLst/>
                        </a:rPr>
                        <a:t>&lt; 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True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Проверка условия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2195032139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4191617016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1926744998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7616460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129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AD690-DA41-415C-A05E-63D04639C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3646"/>
            <a:ext cx="11839113" cy="838669"/>
          </a:xfrm>
        </p:spPr>
        <p:txBody>
          <a:bodyPr/>
          <a:lstStyle/>
          <a:p>
            <a:pPr algn="ctr"/>
            <a:r>
              <a:rPr lang="ru-RU" sz="4800" b="1" dirty="0"/>
              <a:t>Задание 2: Проверка температуры</a:t>
            </a:r>
            <a:endParaRPr lang="ru-RU" sz="4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674912"/>
              </p:ext>
            </p:extLst>
          </p:nvPr>
        </p:nvGraphicFramePr>
        <p:xfrm>
          <a:off x="508000" y="1376217"/>
          <a:ext cx="11281149" cy="511879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731549">
                  <a:extLst>
                    <a:ext uri="{9D8B030D-6E8A-4147-A177-3AD203B41FA5}">
                      <a16:colId xmlns:a16="http://schemas.microsoft.com/office/drawing/2014/main" val="4177546722"/>
                    </a:ext>
                  </a:extLst>
                </a:gridCol>
                <a:gridCol w="3223776">
                  <a:extLst>
                    <a:ext uri="{9D8B030D-6E8A-4147-A177-3AD203B41FA5}">
                      <a16:colId xmlns:a16="http://schemas.microsoft.com/office/drawing/2014/main" val="1634458248"/>
                    </a:ext>
                  </a:extLst>
                </a:gridCol>
                <a:gridCol w="1558784">
                  <a:extLst>
                    <a:ext uri="{9D8B030D-6E8A-4147-A177-3AD203B41FA5}">
                      <a16:colId xmlns:a16="http://schemas.microsoft.com/office/drawing/2014/main" val="1664556"/>
                    </a:ext>
                  </a:extLst>
                </a:gridCol>
                <a:gridCol w="1699491">
                  <a:extLst>
                    <a:ext uri="{9D8B030D-6E8A-4147-A177-3AD203B41FA5}">
                      <a16:colId xmlns:a16="http://schemas.microsoft.com/office/drawing/2014/main" val="2512410875"/>
                    </a:ext>
                  </a:extLst>
                </a:gridCol>
                <a:gridCol w="1874982">
                  <a:extLst>
                    <a:ext uri="{9D8B030D-6E8A-4147-A177-3AD203B41FA5}">
                      <a16:colId xmlns:a16="http://schemas.microsoft.com/office/drawing/2014/main" val="1764957054"/>
                    </a:ext>
                  </a:extLst>
                </a:gridCol>
                <a:gridCol w="2192567">
                  <a:extLst>
                    <a:ext uri="{9D8B030D-6E8A-4147-A177-3AD203B41FA5}">
                      <a16:colId xmlns:a16="http://schemas.microsoft.com/office/drawing/2014/main" val="2667629538"/>
                    </a:ext>
                  </a:extLst>
                </a:gridCol>
              </a:tblGrid>
              <a:tr h="6652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Шаг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Переменная</a:t>
                      </a:r>
                      <a:r>
                        <a:rPr lang="en-US" sz="1800">
                          <a:effectLst/>
                        </a:rPr>
                        <a:t>/</a:t>
                      </a:r>
                      <a:r>
                        <a:rPr lang="ru-RU" sz="1800">
                          <a:effectLst/>
                        </a:rPr>
                        <a:t>Действие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Тип операции 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Логическое выражение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Значение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Пояснение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2316533328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temperature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Присваивание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-15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Текущая температура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602816686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if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temperature</a:t>
                      </a:r>
                      <a:r>
                        <a:rPr lang="ru-RU" sz="1800" dirty="0">
                          <a:effectLst/>
                        </a:rPr>
                        <a:t> &lt; -20: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Условие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-15 </a:t>
                      </a:r>
                      <a:r>
                        <a:rPr lang="en-US" sz="1800">
                          <a:effectLst/>
                        </a:rPr>
                        <a:t>&lt; -20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False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Проверка условия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979236557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print</a:t>
                      </a:r>
                      <a:r>
                        <a:rPr lang="ru-RU" sz="1800" dirty="0">
                          <a:effectLst/>
                        </a:rPr>
                        <a:t>("Включить аварийный обогрев!")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Вывод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Включение аварийного обогрева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147560580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elif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temperature</a:t>
                      </a:r>
                      <a:r>
                        <a:rPr lang="ru-RU" sz="1800" dirty="0">
                          <a:effectLst/>
                        </a:rPr>
                        <a:t> &lt; 0: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Условие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-15 </a:t>
                      </a:r>
                      <a:r>
                        <a:rPr lang="en-US" sz="1800">
                          <a:effectLst/>
                        </a:rPr>
                        <a:t>&lt; 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True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Проверка условия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2195032139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print("Включить стандартный обогрев")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Вывод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Включение стандартного обогрева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4191617016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1926744998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7616460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945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9D3B47-B44E-44CF-AE99-DC14D56661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298964"/>
            <a:ext cx="11839113" cy="843351"/>
          </a:xfrm>
        </p:spPr>
        <p:txBody>
          <a:bodyPr/>
          <a:lstStyle/>
          <a:p>
            <a:pPr algn="ctr"/>
            <a:r>
              <a:rPr lang="ru-RU" sz="4800" b="1" i="1" dirty="0"/>
              <a:t>Экстренное сообщение из </a:t>
            </a:r>
            <a:r>
              <a:rPr lang="ru-RU" sz="4800" b="1" i="1" dirty="0" err="1"/>
              <a:t>ЦУПа</a:t>
            </a:r>
            <a:endParaRPr lang="ru-RU" sz="48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5E0AD0E-44DD-4397-88E2-BFD2127452F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sz="2400" i="1" dirty="0"/>
              <a:t>Внимание всем операторам! Это Центр управления космическими миссиями. Только что получен сигнал бедствия от </a:t>
            </a:r>
            <a:r>
              <a:rPr lang="ru-RU" sz="2400" i="1" dirty="0" err="1"/>
              <a:t>марсохода</a:t>
            </a:r>
            <a:r>
              <a:rPr lang="ru-RU" sz="2400" i="1" dirty="0"/>
              <a:t> 'Пионер-X', который находится в долине Маринер на Марсе. Из-за песчаной бури в его программное обеспечение закрались критические ошибки!</a:t>
            </a:r>
            <a:endParaRPr lang="ru-RU" sz="2400" dirty="0"/>
          </a:p>
          <a:p>
            <a:pPr marL="0" indent="0" algn="just">
              <a:buNone/>
            </a:pPr>
            <a:r>
              <a:rPr lang="ru-RU" sz="2400" i="1" dirty="0"/>
              <a:t>Робот не может правильно анализировать образцы грунта, его система навигации дает сбои, а температурные датчики передают противоречивые данные. Если мы не исправим код в ближайшие 24 часа, миссия стоимостью 2 миллиарда долларов окажется под угрозой!</a:t>
            </a:r>
            <a:endParaRPr lang="ru-RU" sz="2400" dirty="0"/>
          </a:p>
          <a:p>
            <a:pPr marL="0" indent="0" algn="just">
              <a:buNone/>
            </a:pPr>
            <a:r>
              <a:rPr lang="ru-RU" sz="2400" i="1" dirty="0"/>
              <a:t>Все студенты Академии юных космических инженеров срочно привлекаются к анализу проблемных алгоритмов. Ваша задача — изучить три ключевых фрагмента кода, понять логику их работы и выявить потенциально опасные места. Позже на основе ваших отчетов специалисты отправят исправленные программы на Марс!</a:t>
            </a:r>
            <a:endParaRPr lang="ru-RU" sz="2400" dirty="0"/>
          </a:p>
        </p:txBody>
      </p:sp>
      <p:pic>
        <p:nvPicPr>
          <p:cNvPr id="4" name="Звуковое сообщение из ЦУПа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0802216" y="596467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478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471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6172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5208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AD690-DA41-415C-A05E-63D04639C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3646"/>
            <a:ext cx="11839113" cy="838669"/>
          </a:xfrm>
        </p:spPr>
        <p:txBody>
          <a:bodyPr/>
          <a:lstStyle/>
          <a:p>
            <a:pPr algn="ctr"/>
            <a:r>
              <a:rPr lang="ru-RU" sz="4800" b="1" dirty="0"/>
              <a:t>Задание 2: Проверка температуры</a:t>
            </a:r>
            <a:endParaRPr lang="ru-RU" sz="4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2739695"/>
              </p:ext>
            </p:extLst>
          </p:nvPr>
        </p:nvGraphicFramePr>
        <p:xfrm>
          <a:off x="508000" y="1376217"/>
          <a:ext cx="11281149" cy="511879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731549">
                  <a:extLst>
                    <a:ext uri="{9D8B030D-6E8A-4147-A177-3AD203B41FA5}">
                      <a16:colId xmlns:a16="http://schemas.microsoft.com/office/drawing/2014/main" val="4177546722"/>
                    </a:ext>
                  </a:extLst>
                </a:gridCol>
                <a:gridCol w="3223776">
                  <a:extLst>
                    <a:ext uri="{9D8B030D-6E8A-4147-A177-3AD203B41FA5}">
                      <a16:colId xmlns:a16="http://schemas.microsoft.com/office/drawing/2014/main" val="1634458248"/>
                    </a:ext>
                  </a:extLst>
                </a:gridCol>
                <a:gridCol w="1558784">
                  <a:extLst>
                    <a:ext uri="{9D8B030D-6E8A-4147-A177-3AD203B41FA5}">
                      <a16:colId xmlns:a16="http://schemas.microsoft.com/office/drawing/2014/main" val="1664556"/>
                    </a:ext>
                  </a:extLst>
                </a:gridCol>
                <a:gridCol w="1699491">
                  <a:extLst>
                    <a:ext uri="{9D8B030D-6E8A-4147-A177-3AD203B41FA5}">
                      <a16:colId xmlns:a16="http://schemas.microsoft.com/office/drawing/2014/main" val="2512410875"/>
                    </a:ext>
                  </a:extLst>
                </a:gridCol>
                <a:gridCol w="1874982">
                  <a:extLst>
                    <a:ext uri="{9D8B030D-6E8A-4147-A177-3AD203B41FA5}">
                      <a16:colId xmlns:a16="http://schemas.microsoft.com/office/drawing/2014/main" val="1764957054"/>
                    </a:ext>
                  </a:extLst>
                </a:gridCol>
                <a:gridCol w="2192567">
                  <a:extLst>
                    <a:ext uri="{9D8B030D-6E8A-4147-A177-3AD203B41FA5}">
                      <a16:colId xmlns:a16="http://schemas.microsoft.com/office/drawing/2014/main" val="2667629538"/>
                    </a:ext>
                  </a:extLst>
                </a:gridCol>
              </a:tblGrid>
              <a:tr h="6652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Шаг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Переменная</a:t>
                      </a:r>
                      <a:r>
                        <a:rPr lang="en-US" sz="1800">
                          <a:effectLst/>
                        </a:rPr>
                        <a:t>/</a:t>
                      </a:r>
                      <a:r>
                        <a:rPr lang="ru-RU" sz="1800">
                          <a:effectLst/>
                        </a:rPr>
                        <a:t>Действие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Тип операции 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Логическое выражение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Значение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Пояснение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2316533328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temperature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Присваивание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-15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Текущая температура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602816686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if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temperature</a:t>
                      </a:r>
                      <a:r>
                        <a:rPr lang="ru-RU" sz="1800" dirty="0">
                          <a:effectLst/>
                        </a:rPr>
                        <a:t> &lt; -20: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Условие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-15 </a:t>
                      </a:r>
                      <a:r>
                        <a:rPr lang="en-US" sz="1800">
                          <a:effectLst/>
                        </a:rPr>
                        <a:t>&lt; -20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False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Проверка условия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979236557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print</a:t>
                      </a:r>
                      <a:r>
                        <a:rPr lang="ru-RU" sz="1800" dirty="0">
                          <a:effectLst/>
                        </a:rPr>
                        <a:t>("Включить аварийный обогрев!")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Вывод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Включение аварийного обогрева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147560580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elif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temperature</a:t>
                      </a:r>
                      <a:r>
                        <a:rPr lang="ru-RU" sz="1800" dirty="0">
                          <a:effectLst/>
                        </a:rPr>
                        <a:t> &lt; 0: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Условие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-15 </a:t>
                      </a:r>
                      <a:r>
                        <a:rPr lang="en-US" sz="1800">
                          <a:effectLst/>
                        </a:rPr>
                        <a:t>&lt; 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True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Проверка условия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2195032139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print("Включить стандартный обогрев")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Вывод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Включение стандартного обогрева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4191617016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else: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Альтернатива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Иначе выполнить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1926744998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7616460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431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AD690-DA41-415C-A05E-63D04639C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3646"/>
            <a:ext cx="11839113" cy="838669"/>
          </a:xfrm>
        </p:spPr>
        <p:txBody>
          <a:bodyPr/>
          <a:lstStyle/>
          <a:p>
            <a:pPr algn="ctr"/>
            <a:r>
              <a:rPr lang="ru-RU" sz="4800" b="1" dirty="0"/>
              <a:t>Задание 2: Проверка температуры</a:t>
            </a:r>
            <a:endParaRPr lang="ru-RU" sz="4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8000" y="1376217"/>
          <a:ext cx="11281149" cy="5118798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731549">
                  <a:extLst>
                    <a:ext uri="{9D8B030D-6E8A-4147-A177-3AD203B41FA5}">
                      <a16:colId xmlns:a16="http://schemas.microsoft.com/office/drawing/2014/main" val="4177546722"/>
                    </a:ext>
                  </a:extLst>
                </a:gridCol>
                <a:gridCol w="3223776">
                  <a:extLst>
                    <a:ext uri="{9D8B030D-6E8A-4147-A177-3AD203B41FA5}">
                      <a16:colId xmlns:a16="http://schemas.microsoft.com/office/drawing/2014/main" val="1634458248"/>
                    </a:ext>
                  </a:extLst>
                </a:gridCol>
                <a:gridCol w="1558784">
                  <a:extLst>
                    <a:ext uri="{9D8B030D-6E8A-4147-A177-3AD203B41FA5}">
                      <a16:colId xmlns:a16="http://schemas.microsoft.com/office/drawing/2014/main" val="1664556"/>
                    </a:ext>
                  </a:extLst>
                </a:gridCol>
                <a:gridCol w="1699491">
                  <a:extLst>
                    <a:ext uri="{9D8B030D-6E8A-4147-A177-3AD203B41FA5}">
                      <a16:colId xmlns:a16="http://schemas.microsoft.com/office/drawing/2014/main" val="2512410875"/>
                    </a:ext>
                  </a:extLst>
                </a:gridCol>
                <a:gridCol w="1874982">
                  <a:extLst>
                    <a:ext uri="{9D8B030D-6E8A-4147-A177-3AD203B41FA5}">
                      <a16:colId xmlns:a16="http://schemas.microsoft.com/office/drawing/2014/main" val="1764957054"/>
                    </a:ext>
                  </a:extLst>
                </a:gridCol>
                <a:gridCol w="2192567">
                  <a:extLst>
                    <a:ext uri="{9D8B030D-6E8A-4147-A177-3AD203B41FA5}">
                      <a16:colId xmlns:a16="http://schemas.microsoft.com/office/drawing/2014/main" val="2667629538"/>
                    </a:ext>
                  </a:extLst>
                </a:gridCol>
              </a:tblGrid>
              <a:tr h="66525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Шаг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Переменная</a:t>
                      </a:r>
                      <a:r>
                        <a:rPr lang="en-US" sz="1800">
                          <a:effectLst/>
                        </a:rPr>
                        <a:t>/</a:t>
                      </a:r>
                      <a:r>
                        <a:rPr lang="ru-RU" sz="1800">
                          <a:effectLst/>
                        </a:rPr>
                        <a:t>Действие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Тип операции 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Логическое выражение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Значение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Пояснение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2316533328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temperature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Присваивание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-15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Текущая температура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602816686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if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temperature</a:t>
                      </a:r>
                      <a:r>
                        <a:rPr lang="ru-RU" sz="1800" dirty="0">
                          <a:effectLst/>
                        </a:rPr>
                        <a:t> &lt; -20: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Условие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-15 </a:t>
                      </a:r>
                      <a:r>
                        <a:rPr lang="en-US" sz="1800">
                          <a:effectLst/>
                        </a:rPr>
                        <a:t>&lt; -20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False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Проверка условия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979236557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3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print</a:t>
                      </a:r>
                      <a:r>
                        <a:rPr lang="ru-RU" sz="1800" dirty="0">
                          <a:effectLst/>
                        </a:rPr>
                        <a:t>("Включить аварийный обогрев!")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Вывод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Включение аварийного обогрева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147560580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effectLst/>
                        </a:rPr>
                        <a:t>elif</a:t>
                      </a:r>
                      <a:r>
                        <a:rPr lang="ru-RU" sz="1800" dirty="0">
                          <a:effectLst/>
                        </a:rPr>
                        <a:t> </a:t>
                      </a:r>
                      <a:r>
                        <a:rPr lang="ru-RU" sz="1800" dirty="0" err="1">
                          <a:effectLst/>
                        </a:rPr>
                        <a:t>temperature</a:t>
                      </a:r>
                      <a:r>
                        <a:rPr lang="ru-RU" sz="1800" dirty="0">
                          <a:effectLst/>
                        </a:rPr>
                        <a:t> &lt; 0: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Условие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-15 </a:t>
                      </a:r>
                      <a:r>
                        <a:rPr lang="en-US" sz="1800">
                          <a:effectLst/>
                        </a:rPr>
                        <a:t>&lt; 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True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Проверка условия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2195032139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5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print("Включить стандартный обогрев")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Вывод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Включение стандартного обогрева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4191617016"/>
                  </a:ext>
                </a:extLst>
              </a:tr>
              <a:tr h="50199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6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else: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Альтернатива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-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Иначе выполнить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1926744998"/>
                  </a:ext>
                </a:extLst>
              </a:tr>
              <a:tr h="75299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7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print("Температура в норме")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Вывод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-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Температура в норме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Сообщение о норме температуры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254" marR="57254" marT="0" marB="0" anchor="ctr"/>
                </a:tc>
                <a:extLst>
                  <a:ext uri="{0D108BD9-81ED-4DB2-BD59-A6C34878D82A}">
                    <a16:rowId xmlns:a16="http://schemas.microsoft.com/office/drawing/2014/main" val="376164605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030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AD690-DA41-415C-A05E-63D04639C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3646"/>
            <a:ext cx="11839113" cy="838669"/>
          </a:xfrm>
        </p:spPr>
        <p:txBody>
          <a:bodyPr/>
          <a:lstStyle/>
          <a:p>
            <a:pPr algn="ctr"/>
            <a:r>
              <a:rPr lang="ru-RU" sz="4800" b="1" dirty="0"/>
              <a:t>Задание 3: Поиск воды в образцах</a:t>
            </a:r>
            <a:endParaRPr lang="ru-RU" sz="4800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09617CD-3F0E-4C1F-BF91-D87ABF83F26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34541" y="2105891"/>
            <a:ext cx="9402187" cy="3786909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 err="1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samples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[</a:t>
            </a:r>
            <a:r>
              <a:rPr lang="ru-RU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"песок"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,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"пыль"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,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"лёд"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,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"камень"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]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found </a:t>
            </a: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en-US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False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for</a:t>
            </a:r>
            <a:r>
              <a:rPr lang="en-US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sample </a:t>
            </a: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in</a:t>
            </a:r>
            <a:r>
              <a:rPr lang="en-US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samples</a:t>
            </a: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</a:t>
            </a: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if</a:t>
            </a:r>
            <a:r>
              <a:rPr lang="en-US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sample </a:t>
            </a: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==</a:t>
            </a:r>
            <a:r>
              <a:rPr lang="en-US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"</a:t>
            </a:r>
            <a:r>
              <a:rPr lang="ru-RU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лёд</a:t>
            </a:r>
            <a:r>
              <a:rPr lang="en-US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"</a:t>
            </a: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  found </a:t>
            </a: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en-US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True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    </a:t>
            </a: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print(</a:t>
            </a:r>
            <a:r>
              <a:rPr lang="en-US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"</a:t>
            </a:r>
            <a:r>
              <a:rPr lang="ru-RU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Образец льда найден</a:t>
            </a:r>
            <a:r>
              <a:rPr lang="en-US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!"</a:t>
            </a: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if</a:t>
            </a:r>
            <a:r>
              <a:rPr lang="en-US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not</a:t>
            </a:r>
            <a:r>
              <a:rPr lang="en-US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found</a:t>
            </a: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   </a:t>
            </a: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print(</a:t>
            </a:r>
            <a:r>
              <a:rPr lang="en-US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"</a:t>
            </a:r>
            <a:r>
              <a:rPr lang="ru-RU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Лёд не обнаружен</a:t>
            </a:r>
            <a:r>
              <a:rPr lang="en-US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"</a:t>
            </a:r>
            <a:r>
              <a:rPr lang="en-US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242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AD690-DA41-415C-A05E-63D04639C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3646"/>
            <a:ext cx="11839113" cy="838669"/>
          </a:xfrm>
        </p:spPr>
        <p:txBody>
          <a:bodyPr/>
          <a:lstStyle/>
          <a:p>
            <a:pPr algn="ctr"/>
            <a:r>
              <a:rPr lang="ru-RU" sz="4800" b="1" dirty="0"/>
              <a:t>Задание 3: Поиск воды в образцах</a:t>
            </a:r>
            <a:endParaRPr lang="ru-RU" sz="4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052843"/>
              </p:ext>
            </p:extLst>
          </p:nvPr>
        </p:nvGraphicFramePr>
        <p:xfrm>
          <a:off x="1547896" y="1703287"/>
          <a:ext cx="9076691" cy="4383477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250722">
                  <a:extLst>
                    <a:ext uri="{9D8B030D-6E8A-4147-A177-3AD203B41FA5}">
                      <a16:colId xmlns:a16="http://schemas.microsoft.com/office/drawing/2014/main" val="2058512713"/>
                    </a:ext>
                  </a:extLst>
                </a:gridCol>
                <a:gridCol w="1981495">
                  <a:extLst>
                    <a:ext uri="{9D8B030D-6E8A-4147-A177-3AD203B41FA5}">
                      <a16:colId xmlns:a16="http://schemas.microsoft.com/office/drawing/2014/main" val="3368523795"/>
                    </a:ext>
                  </a:extLst>
                </a:gridCol>
                <a:gridCol w="2237824">
                  <a:extLst>
                    <a:ext uri="{9D8B030D-6E8A-4147-A177-3AD203B41FA5}">
                      <a16:colId xmlns:a16="http://schemas.microsoft.com/office/drawing/2014/main" val="3248162202"/>
                    </a:ext>
                  </a:extLst>
                </a:gridCol>
                <a:gridCol w="1821263">
                  <a:extLst>
                    <a:ext uri="{9D8B030D-6E8A-4147-A177-3AD203B41FA5}">
                      <a16:colId xmlns:a16="http://schemas.microsoft.com/office/drawing/2014/main" val="2742261087"/>
                    </a:ext>
                  </a:extLst>
                </a:gridCol>
                <a:gridCol w="1785387">
                  <a:extLst>
                    <a:ext uri="{9D8B030D-6E8A-4147-A177-3AD203B41FA5}">
                      <a16:colId xmlns:a16="http://schemas.microsoft.com/office/drawing/2014/main" val="1956578644"/>
                    </a:ext>
                  </a:extLst>
                </a:gridCol>
              </a:tblGrid>
              <a:tr h="16967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Итерация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Значение параметра </a:t>
                      </a:r>
                      <a:r>
                        <a:rPr lang="en-US" sz="2000" dirty="0">
                          <a:effectLst/>
                        </a:rPr>
                        <a:t>sample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Проверка условия sample == "лёд":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Действие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Значение переменной </a:t>
                      </a:r>
                      <a:r>
                        <a:rPr lang="en-US" sz="2000">
                          <a:effectLst/>
                        </a:rPr>
                        <a:t>found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15958435"/>
                  </a:ext>
                </a:extLst>
              </a:tr>
              <a:tr h="5252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12735839"/>
                  </a:ext>
                </a:extLst>
              </a:tr>
              <a:tr h="5252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75789223"/>
                  </a:ext>
                </a:extLst>
              </a:tr>
              <a:tr h="11109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86192575"/>
                  </a:ext>
                </a:extLst>
              </a:tr>
              <a:tr h="5252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83669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719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AD690-DA41-415C-A05E-63D04639C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3646"/>
            <a:ext cx="11839113" cy="838669"/>
          </a:xfrm>
        </p:spPr>
        <p:txBody>
          <a:bodyPr/>
          <a:lstStyle/>
          <a:p>
            <a:pPr algn="ctr"/>
            <a:r>
              <a:rPr lang="ru-RU" sz="4800" b="1" dirty="0"/>
              <a:t>Задание 3: Поиск воды в образцах</a:t>
            </a:r>
            <a:endParaRPr lang="ru-RU" sz="4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4990472"/>
              </p:ext>
            </p:extLst>
          </p:nvPr>
        </p:nvGraphicFramePr>
        <p:xfrm>
          <a:off x="1547896" y="1703287"/>
          <a:ext cx="9076691" cy="4383477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250722">
                  <a:extLst>
                    <a:ext uri="{9D8B030D-6E8A-4147-A177-3AD203B41FA5}">
                      <a16:colId xmlns:a16="http://schemas.microsoft.com/office/drawing/2014/main" val="2058512713"/>
                    </a:ext>
                  </a:extLst>
                </a:gridCol>
                <a:gridCol w="1981495">
                  <a:extLst>
                    <a:ext uri="{9D8B030D-6E8A-4147-A177-3AD203B41FA5}">
                      <a16:colId xmlns:a16="http://schemas.microsoft.com/office/drawing/2014/main" val="3368523795"/>
                    </a:ext>
                  </a:extLst>
                </a:gridCol>
                <a:gridCol w="2237824">
                  <a:extLst>
                    <a:ext uri="{9D8B030D-6E8A-4147-A177-3AD203B41FA5}">
                      <a16:colId xmlns:a16="http://schemas.microsoft.com/office/drawing/2014/main" val="3248162202"/>
                    </a:ext>
                  </a:extLst>
                </a:gridCol>
                <a:gridCol w="1821263">
                  <a:extLst>
                    <a:ext uri="{9D8B030D-6E8A-4147-A177-3AD203B41FA5}">
                      <a16:colId xmlns:a16="http://schemas.microsoft.com/office/drawing/2014/main" val="2742261087"/>
                    </a:ext>
                  </a:extLst>
                </a:gridCol>
                <a:gridCol w="1785387">
                  <a:extLst>
                    <a:ext uri="{9D8B030D-6E8A-4147-A177-3AD203B41FA5}">
                      <a16:colId xmlns:a16="http://schemas.microsoft.com/office/drawing/2014/main" val="1956578644"/>
                    </a:ext>
                  </a:extLst>
                </a:gridCol>
              </a:tblGrid>
              <a:tr h="16967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Итерация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Значение параметра </a:t>
                      </a:r>
                      <a:r>
                        <a:rPr lang="en-US" sz="2000" dirty="0">
                          <a:effectLst/>
                        </a:rPr>
                        <a:t>sample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Проверка условия sample == "лёд":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Действие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Значение переменной </a:t>
                      </a:r>
                      <a:r>
                        <a:rPr lang="en-US" sz="2000">
                          <a:effectLst/>
                        </a:rPr>
                        <a:t>found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15958435"/>
                  </a:ext>
                </a:extLst>
              </a:tr>
              <a:tr h="5252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“</a:t>
                      </a:r>
                      <a:r>
                        <a:rPr lang="ru-RU" sz="2000" dirty="0">
                          <a:effectLst/>
                        </a:rPr>
                        <a:t>песок</a:t>
                      </a:r>
                      <a:r>
                        <a:rPr lang="en-US" sz="2000" dirty="0">
                          <a:effectLst/>
                        </a:rPr>
                        <a:t>”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False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False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12735839"/>
                  </a:ext>
                </a:extLst>
              </a:tr>
              <a:tr h="5252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75789223"/>
                  </a:ext>
                </a:extLst>
              </a:tr>
              <a:tr h="11109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86192575"/>
                  </a:ext>
                </a:extLst>
              </a:tr>
              <a:tr h="5252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83669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578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AD690-DA41-415C-A05E-63D04639C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3646"/>
            <a:ext cx="11839113" cy="838669"/>
          </a:xfrm>
        </p:spPr>
        <p:txBody>
          <a:bodyPr/>
          <a:lstStyle/>
          <a:p>
            <a:pPr algn="ctr"/>
            <a:r>
              <a:rPr lang="ru-RU" sz="4800" b="1" dirty="0"/>
              <a:t>Задание 3: Поиск воды в образцах</a:t>
            </a:r>
            <a:endParaRPr lang="ru-RU" sz="4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441415"/>
              </p:ext>
            </p:extLst>
          </p:nvPr>
        </p:nvGraphicFramePr>
        <p:xfrm>
          <a:off x="1547896" y="1703287"/>
          <a:ext cx="9076691" cy="4383477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250722">
                  <a:extLst>
                    <a:ext uri="{9D8B030D-6E8A-4147-A177-3AD203B41FA5}">
                      <a16:colId xmlns:a16="http://schemas.microsoft.com/office/drawing/2014/main" val="2058512713"/>
                    </a:ext>
                  </a:extLst>
                </a:gridCol>
                <a:gridCol w="1981495">
                  <a:extLst>
                    <a:ext uri="{9D8B030D-6E8A-4147-A177-3AD203B41FA5}">
                      <a16:colId xmlns:a16="http://schemas.microsoft.com/office/drawing/2014/main" val="3368523795"/>
                    </a:ext>
                  </a:extLst>
                </a:gridCol>
                <a:gridCol w="2237824">
                  <a:extLst>
                    <a:ext uri="{9D8B030D-6E8A-4147-A177-3AD203B41FA5}">
                      <a16:colId xmlns:a16="http://schemas.microsoft.com/office/drawing/2014/main" val="3248162202"/>
                    </a:ext>
                  </a:extLst>
                </a:gridCol>
                <a:gridCol w="1821263">
                  <a:extLst>
                    <a:ext uri="{9D8B030D-6E8A-4147-A177-3AD203B41FA5}">
                      <a16:colId xmlns:a16="http://schemas.microsoft.com/office/drawing/2014/main" val="2742261087"/>
                    </a:ext>
                  </a:extLst>
                </a:gridCol>
                <a:gridCol w="1785387">
                  <a:extLst>
                    <a:ext uri="{9D8B030D-6E8A-4147-A177-3AD203B41FA5}">
                      <a16:colId xmlns:a16="http://schemas.microsoft.com/office/drawing/2014/main" val="1956578644"/>
                    </a:ext>
                  </a:extLst>
                </a:gridCol>
              </a:tblGrid>
              <a:tr h="16967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Итерация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Значение параметра </a:t>
                      </a:r>
                      <a:r>
                        <a:rPr lang="en-US" sz="2000" dirty="0">
                          <a:effectLst/>
                        </a:rPr>
                        <a:t>sample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Проверка условия sample == "лёд":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Действие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Значение переменной </a:t>
                      </a:r>
                      <a:r>
                        <a:rPr lang="en-US" sz="2000">
                          <a:effectLst/>
                        </a:rPr>
                        <a:t>found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15958435"/>
                  </a:ext>
                </a:extLst>
              </a:tr>
              <a:tr h="5252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“</a:t>
                      </a:r>
                      <a:r>
                        <a:rPr lang="ru-RU" sz="2000" dirty="0">
                          <a:effectLst/>
                        </a:rPr>
                        <a:t>песок</a:t>
                      </a:r>
                      <a:r>
                        <a:rPr lang="en-US" sz="2000" dirty="0">
                          <a:effectLst/>
                        </a:rPr>
                        <a:t>”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False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False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12735839"/>
                  </a:ext>
                </a:extLst>
              </a:tr>
              <a:tr h="5252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“</a:t>
                      </a:r>
                      <a:r>
                        <a:rPr lang="ru-RU" sz="2000">
                          <a:effectLst/>
                        </a:rPr>
                        <a:t>пыль</a:t>
                      </a:r>
                      <a:r>
                        <a:rPr lang="en-US" sz="2000">
                          <a:effectLst/>
                        </a:rPr>
                        <a:t>”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False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False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75789223"/>
                  </a:ext>
                </a:extLst>
              </a:tr>
              <a:tr h="11109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86192575"/>
                  </a:ext>
                </a:extLst>
              </a:tr>
              <a:tr h="5252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83669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6382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AD690-DA41-415C-A05E-63D04639C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3646"/>
            <a:ext cx="11839113" cy="838669"/>
          </a:xfrm>
        </p:spPr>
        <p:txBody>
          <a:bodyPr/>
          <a:lstStyle/>
          <a:p>
            <a:pPr algn="ctr"/>
            <a:r>
              <a:rPr lang="ru-RU" sz="4800" b="1" dirty="0"/>
              <a:t>Задание 3: Поиск воды в образцах</a:t>
            </a:r>
            <a:endParaRPr lang="ru-RU" sz="4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729821"/>
              </p:ext>
            </p:extLst>
          </p:nvPr>
        </p:nvGraphicFramePr>
        <p:xfrm>
          <a:off x="1547896" y="1703287"/>
          <a:ext cx="9076691" cy="4383477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250722">
                  <a:extLst>
                    <a:ext uri="{9D8B030D-6E8A-4147-A177-3AD203B41FA5}">
                      <a16:colId xmlns:a16="http://schemas.microsoft.com/office/drawing/2014/main" val="2058512713"/>
                    </a:ext>
                  </a:extLst>
                </a:gridCol>
                <a:gridCol w="1981495">
                  <a:extLst>
                    <a:ext uri="{9D8B030D-6E8A-4147-A177-3AD203B41FA5}">
                      <a16:colId xmlns:a16="http://schemas.microsoft.com/office/drawing/2014/main" val="3368523795"/>
                    </a:ext>
                  </a:extLst>
                </a:gridCol>
                <a:gridCol w="2237824">
                  <a:extLst>
                    <a:ext uri="{9D8B030D-6E8A-4147-A177-3AD203B41FA5}">
                      <a16:colId xmlns:a16="http://schemas.microsoft.com/office/drawing/2014/main" val="3248162202"/>
                    </a:ext>
                  </a:extLst>
                </a:gridCol>
                <a:gridCol w="1821263">
                  <a:extLst>
                    <a:ext uri="{9D8B030D-6E8A-4147-A177-3AD203B41FA5}">
                      <a16:colId xmlns:a16="http://schemas.microsoft.com/office/drawing/2014/main" val="2742261087"/>
                    </a:ext>
                  </a:extLst>
                </a:gridCol>
                <a:gridCol w="1785387">
                  <a:extLst>
                    <a:ext uri="{9D8B030D-6E8A-4147-A177-3AD203B41FA5}">
                      <a16:colId xmlns:a16="http://schemas.microsoft.com/office/drawing/2014/main" val="1956578644"/>
                    </a:ext>
                  </a:extLst>
                </a:gridCol>
              </a:tblGrid>
              <a:tr h="16967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Итерация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Значение параметра </a:t>
                      </a:r>
                      <a:r>
                        <a:rPr lang="en-US" sz="2000" dirty="0">
                          <a:effectLst/>
                        </a:rPr>
                        <a:t>sample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Проверка условия sample == "лёд":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Действие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Значение переменной </a:t>
                      </a:r>
                      <a:r>
                        <a:rPr lang="en-US" sz="2000">
                          <a:effectLst/>
                        </a:rPr>
                        <a:t>found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15958435"/>
                  </a:ext>
                </a:extLst>
              </a:tr>
              <a:tr h="5252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“</a:t>
                      </a:r>
                      <a:r>
                        <a:rPr lang="ru-RU" sz="2000" dirty="0">
                          <a:effectLst/>
                        </a:rPr>
                        <a:t>песок</a:t>
                      </a:r>
                      <a:r>
                        <a:rPr lang="en-US" sz="2000" dirty="0">
                          <a:effectLst/>
                        </a:rPr>
                        <a:t>”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False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False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12735839"/>
                  </a:ext>
                </a:extLst>
              </a:tr>
              <a:tr h="5252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“</a:t>
                      </a:r>
                      <a:r>
                        <a:rPr lang="ru-RU" sz="2000">
                          <a:effectLst/>
                        </a:rPr>
                        <a:t>пыль</a:t>
                      </a:r>
                      <a:r>
                        <a:rPr lang="en-US" sz="2000">
                          <a:effectLst/>
                        </a:rPr>
                        <a:t>”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False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False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75789223"/>
                  </a:ext>
                </a:extLst>
              </a:tr>
              <a:tr h="11109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“</a:t>
                      </a:r>
                      <a:r>
                        <a:rPr lang="ru-RU" sz="2000">
                          <a:effectLst/>
                        </a:rPr>
                        <a:t>лёд</a:t>
                      </a:r>
                      <a:r>
                        <a:rPr lang="en-US" sz="2000">
                          <a:effectLst/>
                        </a:rPr>
                        <a:t>”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True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found = True</a:t>
                      </a:r>
                      <a:endParaRPr lang="ru-RU" sz="180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Вывод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True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86192575"/>
                  </a:ext>
                </a:extLst>
              </a:tr>
              <a:tr h="5252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83669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78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AD690-DA41-415C-A05E-63D04639C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3646"/>
            <a:ext cx="11839113" cy="838669"/>
          </a:xfrm>
        </p:spPr>
        <p:txBody>
          <a:bodyPr/>
          <a:lstStyle/>
          <a:p>
            <a:pPr algn="ctr"/>
            <a:r>
              <a:rPr lang="ru-RU" sz="4800" b="1" dirty="0"/>
              <a:t>Задание 3: Поиск воды в образцах</a:t>
            </a:r>
            <a:endParaRPr lang="ru-RU" sz="4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47896" y="1703287"/>
          <a:ext cx="9076691" cy="4383477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250722">
                  <a:extLst>
                    <a:ext uri="{9D8B030D-6E8A-4147-A177-3AD203B41FA5}">
                      <a16:colId xmlns:a16="http://schemas.microsoft.com/office/drawing/2014/main" val="2058512713"/>
                    </a:ext>
                  </a:extLst>
                </a:gridCol>
                <a:gridCol w="1981495">
                  <a:extLst>
                    <a:ext uri="{9D8B030D-6E8A-4147-A177-3AD203B41FA5}">
                      <a16:colId xmlns:a16="http://schemas.microsoft.com/office/drawing/2014/main" val="3368523795"/>
                    </a:ext>
                  </a:extLst>
                </a:gridCol>
                <a:gridCol w="2237824">
                  <a:extLst>
                    <a:ext uri="{9D8B030D-6E8A-4147-A177-3AD203B41FA5}">
                      <a16:colId xmlns:a16="http://schemas.microsoft.com/office/drawing/2014/main" val="3248162202"/>
                    </a:ext>
                  </a:extLst>
                </a:gridCol>
                <a:gridCol w="1821263">
                  <a:extLst>
                    <a:ext uri="{9D8B030D-6E8A-4147-A177-3AD203B41FA5}">
                      <a16:colId xmlns:a16="http://schemas.microsoft.com/office/drawing/2014/main" val="2742261087"/>
                    </a:ext>
                  </a:extLst>
                </a:gridCol>
                <a:gridCol w="1785387">
                  <a:extLst>
                    <a:ext uri="{9D8B030D-6E8A-4147-A177-3AD203B41FA5}">
                      <a16:colId xmlns:a16="http://schemas.microsoft.com/office/drawing/2014/main" val="1956578644"/>
                    </a:ext>
                  </a:extLst>
                </a:gridCol>
              </a:tblGrid>
              <a:tr h="16967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Итерация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Значение параметра </a:t>
                      </a:r>
                      <a:r>
                        <a:rPr lang="en-US" sz="2000" dirty="0">
                          <a:effectLst/>
                        </a:rPr>
                        <a:t>sample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Проверка условия sample == "лёд":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Действие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Значение переменной </a:t>
                      </a:r>
                      <a:r>
                        <a:rPr lang="en-US" sz="2000">
                          <a:effectLst/>
                        </a:rPr>
                        <a:t>found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215958435"/>
                  </a:ext>
                </a:extLst>
              </a:tr>
              <a:tr h="5252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1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“</a:t>
                      </a:r>
                      <a:r>
                        <a:rPr lang="ru-RU" sz="2000" dirty="0">
                          <a:effectLst/>
                        </a:rPr>
                        <a:t>песок</a:t>
                      </a:r>
                      <a:r>
                        <a:rPr lang="en-US" sz="2000" dirty="0">
                          <a:effectLst/>
                        </a:rPr>
                        <a:t>”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False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False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12735839"/>
                  </a:ext>
                </a:extLst>
              </a:tr>
              <a:tr h="5252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“</a:t>
                      </a:r>
                      <a:r>
                        <a:rPr lang="ru-RU" sz="2000">
                          <a:effectLst/>
                        </a:rPr>
                        <a:t>пыль</a:t>
                      </a:r>
                      <a:r>
                        <a:rPr lang="en-US" sz="2000">
                          <a:effectLst/>
                        </a:rPr>
                        <a:t>”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False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False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75789223"/>
                  </a:ext>
                </a:extLst>
              </a:tr>
              <a:tr h="111098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3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“</a:t>
                      </a:r>
                      <a:r>
                        <a:rPr lang="ru-RU" sz="2000">
                          <a:effectLst/>
                        </a:rPr>
                        <a:t>лёд</a:t>
                      </a:r>
                      <a:r>
                        <a:rPr lang="en-US" sz="2000">
                          <a:effectLst/>
                        </a:rPr>
                        <a:t>”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True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found = True</a:t>
                      </a:r>
                      <a:endParaRPr lang="ru-RU" sz="180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Вывод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True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86192575"/>
                  </a:ext>
                </a:extLst>
              </a:tr>
              <a:tr h="52525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4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“</a:t>
                      </a:r>
                      <a:r>
                        <a:rPr lang="ru-RU" sz="2000">
                          <a:effectLst/>
                        </a:rPr>
                        <a:t>камень</a:t>
                      </a:r>
                      <a:r>
                        <a:rPr lang="en-US" sz="2000">
                          <a:effectLst/>
                        </a:rPr>
                        <a:t>”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False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-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True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836696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190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57484" y="3235117"/>
            <a:ext cx="7372531" cy="1201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lnSpc>
                <a:spcPct val="90000"/>
              </a:lnSpc>
              <a:spcBef>
                <a:spcPts val="1000"/>
              </a:spcBef>
            </a:pPr>
            <a:r>
              <a:rPr lang="ru-RU" sz="4000" b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Миссия прошла … успешно!</a:t>
            </a:r>
            <a:br>
              <a:rPr lang="ru-RU" sz="4000" b="1" dirty="0" smtClean="0">
                <a:solidFill>
                  <a:prstClr val="white"/>
                </a:solidFill>
                <a:latin typeface="Book Antiqua" panose="02040602050305030304" pitchFamily="18" charset="0"/>
              </a:rPr>
            </a:br>
            <a:r>
              <a:rPr lang="ru-RU" sz="4000" b="1" dirty="0" smtClean="0">
                <a:solidFill>
                  <a:prstClr val="white"/>
                </a:solidFill>
                <a:latin typeface="Book Antiqua" panose="02040602050305030304" pitchFamily="18" charset="0"/>
              </a:rPr>
              <a:t>Поздравляем!</a:t>
            </a:r>
            <a:endParaRPr lang="ru-RU" sz="4000" dirty="0">
              <a:solidFill>
                <a:prstClr val="white"/>
              </a:solidFill>
              <a:latin typeface="Book Antiqua" panose="020406020503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870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791D3E-D45A-456F-AA93-D546E8E665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2936"/>
            <a:ext cx="11839113" cy="839379"/>
          </a:xfrm>
        </p:spPr>
        <p:txBody>
          <a:bodyPr/>
          <a:lstStyle/>
          <a:p>
            <a:pPr algn="ctr"/>
            <a:r>
              <a:rPr lang="ru-RU" sz="4800" dirty="0"/>
              <a:t>Детали миссии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201B6A2-9D60-4B16-9ABB-40156D30FB9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Объект</a:t>
            </a:r>
            <a:r>
              <a:rPr lang="ru-RU" b="1" dirty="0"/>
              <a:t>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Марсоход</a:t>
            </a:r>
            <a:r>
              <a:rPr lang="ru-RU" dirty="0" smtClean="0"/>
              <a:t> </a:t>
            </a:r>
            <a:r>
              <a:rPr lang="ru-RU" dirty="0"/>
              <a:t>"Пионер-X"</a:t>
            </a:r>
          </a:p>
          <a:p>
            <a:pPr marL="0" indent="0">
              <a:buNone/>
            </a:pPr>
            <a:r>
              <a:rPr lang="ru-RU" b="1" dirty="0" smtClean="0"/>
              <a:t>Год </a:t>
            </a:r>
            <a:r>
              <a:rPr lang="ru-RU" b="1" dirty="0"/>
              <a:t>запуска: </a:t>
            </a:r>
            <a:r>
              <a:rPr lang="ru-RU" dirty="0"/>
              <a:t>2024</a:t>
            </a:r>
          </a:p>
          <a:p>
            <a:pPr marL="0" indent="0">
              <a:buNone/>
            </a:pPr>
            <a:r>
              <a:rPr lang="ru-RU" b="1" dirty="0" smtClean="0"/>
              <a:t>Место </a:t>
            </a:r>
            <a:r>
              <a:rPr lang="ru-RU" b="1" dirty="0"/>
              <a:t>посадки: </a:t>
            </a:r>
            <a:r>
              <a:rPr lang="ru-RU" dirty="0"/>
              <a:t>Кратер </a:t>
            </a:r>
            <a:r>
              <a:rPr lang="ru-RU" dirty="0" err="1"/>
              <a:t>Езеро</a:t>
            </a:r>
            <a:endParaRPr lang="ru-RU" dirty="0"/>
          </a:p>
          <a:p>
            <a:pPr marL="0" indent="0">
              <a:buNone/>
            </a:pPr>
            <a:r>
              <a:rPr lang="ru-RU" b="1" dirty="0" smtClean="0"/>
              <a:t>Задачи</a:t>
            </a:r>
            <a:r>
              <a:rPr lang="ru-RU" b="1" dirty="0"/>
              <a:t>:</a:t>
            </a:r>
            <a:r>
              <a:rPr lang="ru-RU" dirty="0"/>
              <a:t> поиск следов древней жизни, анализ грунта, картографирование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 descr="C:\Users\Алексей\Downloads\sufyan-1C-39tznRso-unsplash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5" r="8416"/>
          <a:stretch/>
        </p:blipFill>
        <p:spPr bwMode="auto">
          <a:xfrm>
            <a:off x="6211999" y="1824967"/>
            <a:ext cx="5729145" cy="4335996"/>
          </a:xfrm>
          <a:prstGeom prst="round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11513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791D3E-D45A-456F-AA93-D546E8E665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2936"/>
            <a:ext cx="11839113" cy="839379"/>
          </a:xfrm>
        </p:spPr>
        <p:txBody>
          <a:bodyPr/>
          <a:lstStyle/>
          <a:p>
            <a:pPr algn="ctr"/>
            <a:r>
              <a:rPr lang="ru-RU" sz="4800" dirty="0" smtClean="0"/>
              <a:t>Хронология ЧП</a:t>
            </a:r>
            <a:endParaRPr lang="ru-RU" sz="4800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201B6A2-9D60-4B16-9ABB-40156D30FB9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err="1" smtClean="0"/>
              <a:t>Сол</a:t>
            </a:r>
            <a:r>
              <a:rPr lang="ru-RU" b="1" dirty="0" smtClean="0"/>
              <a:t> </a:t>
            </a:r>
            <a:r>
              <a:rPr lang="ru-RU" b="1" dirty="0"/>
              <a:t>145</a:t>
            </a:r>
            <a:r>
              <a:rPr lang="ru-RU" b="1" dirty="0" smtClean="0"/>
              <a:t>:</a:t>
            </a:r>
            <a:br>
              <a:rPr lang="ru-RU" b="1" dirty="0" smtClean="0"/>
            </a:br>
            <a:r>
              <a:rPr lang="ru-RU" dirty="0" smtClean="0"/>
              <a:t>Началась </a:t>
            </a:r>
            <a:r>
              <a:rPr lang="ru-RU" dirty="0"/>
              <a:t>песчаная буря</a:t>
            </a:r>
          </a:p>
          <a:p>
            <a:pPr marL="0" indent="0">
              <a:buNone/>
            </a:pPr>
            <a:r>
              <a:rPr lang="ru-RU" b="1" dirty="0" err="1" smtClean="0"/>
              <a:t>Сол</a:t>
            </a:r>
            <a:r>
              <a:rPr lang="ru-RU" b="1" dirty="0" smtClean="0"/>
              <a:t> </a:t>
            </a:r>
            <a:r>
              <a:rPr lang="ru-RU" b="1" dirty="0"/>
              <a:t>146: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Первые </a:t>
            </a:r>
            <a:r>
              <a:rPr lang="ru-RU" dirty="0"/>
              <a:t>сбои в навигации</a:t>
            </a:r>
          </a:p>
          <a:p>
            <a:pPr marL="0" indent="0">
              <a:buNone/>
            </a:pPr>
            <a:r>
              <a:rPr lang="ru-RU" b="1" dirty="0" err="1" smtClean="0"/>
              <a:t>Сол</a:t>
            </a:r>
            <a:r>
              <a:rPr lang="ru-RU" b="1" dirty="0" smtClean="0"/>
              <a:t> </a:t>
            </a:r>
            <a:r>
              <a:rPr lang="ru-RU" b="1" dirty="0"/>
              <a:t>147: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Ошибки </a:t>
            </a:r>
            <a:r>
              <a:rPr lang="ru-RU" dirty="0"/>
              <a:t>в анализе образцов</a:t>
            </a:r>
          </a:p>
          <a:p>
            <a:pPr marL="0" indent="0">
              <a:buNone/>
            </a:pPr>
            <a:r>
              <a:rPr lang="ru-RU" b="1" dirty="0" err="1" smtClean="0"/>
              <a:t>Сол</a:t>
            </a:r>
            <a:r>
              <a:rPr lang="ru-RU" b="1" dirty="0" smtClean="0"/>
              <a:t> </a:t>
            </a:r>
            <a:r>
              <a:rPr lang="ru-RU" b="1" dirty="0"/>
              <a:t>148 (СЕЙЧАС): </a:t>
            </a:r>
            <a:r>
              <a:rPr lang="ru-RU" dirty="0"/>
              <a:t>Критическое состояние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178" y="1316659"/>
            <a:ext cx="5142444" cy="5352613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012259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791D3E-D45A-456F-AA93-D546E8E665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2936"/>
            <a:ext cx="11839113" cy="839379"/>
          </a:xfrm>
        </p:spPr>
        <p:txBody>
          <a:bodyPr/>
          <a:lstStyle/>
          <a:p>
            <a:pPr algn="ctr"/>
            <a:r>
              <a:rPr lang="ru-RU" sz="4800" dirty="0" smtClean="0"/>
              <a:t>Ваша роль</a:t>
            </a:r>
            <a:endParaRPr lang="ru-RU" sz="4800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201B6A2-9D60-4B16-9ABB-40156D30FB9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Аналитик </a:t>
            </a:r>
            <a:r>
              <a:rPr lang="ru-RU" b="1" dirty="0"/>
              <a:t>алгоритмов 1-го класса</a:t>
            </a:r>
          </a:p>
          <a:p>
            <a:pPr marL="0" indent="0">
              <a:buNone/>
            </a:pPr>
            <a:r>
              <a:rPr lang="ru-RU" b="1" dirty="0" smtClean="0"/>
              <a:t>Доступ</a:t>
            </a:r>
            <a:r>
              <a:rPr lang="ru-RU" dirty="0"/>
              <a:t>: Только чтение кода (исправления будут делаться позже)</a:t>
            </a:r>
          </a:p>
          <a:p>
            <a:pPr marL="0" indent="0">
              <a:buNone/>
            </a:pPr>
            <a:r>
              <a:rPr lang="ru-RU" b="1" dirty="0" smtClean="0"/>
              <a:t>Цель</a:t>
            </a:r>
            <a:r>
              <a:rPr lang="ru-RU" dirty="0"/>
              <a:t>: Составить подробные отчеты по каждому фрагменту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/>
          <a:srcRect l="2677" t="2060" r="2318" b="3936"/>
          <a:stretch/>
        </p:blipFill>
        <p:spPr>
          <a:xfrm>
            <a:off x="6474691" y="1930401"/>
            <a:ext cx="5263420" cy="4045527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127520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791D3E-D45A-456F-AA93-D546E8E665F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2936"/>
            <a:ext cx="11839113" cy="839379"/>
          </a:xfrm>
        </p:spPr>
        <p:txBody>
          <a:bodyPr/>
          <a:lstStyle/>
          <a:p>
            <a:pPr algn="ctr"/>
            <a:r>
              <a:rPr lang="ru-RU" sz="4800" dirty="0" smtClean="0"/>
              <a:t>Технические параметры</a:t>
            </a:r>
            <a:endParaRPr lang="ru-RU" sz="4800" dirty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201B6A2-9D60-4B16-9ABB-40156D30FB9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Язык </a:t>
            </a:r>
            <a:r>
              <a:rPr lang="ru-RU" b="1" dirty="0"/>
              <a:t>программирования: </a:t>
            </a:r>
            <a:r>
              <a:rPr lang="ru-RU" dirty="0" err="1"/>
              <a:t>Python</a:t>
            </a:r>
            <a:r>
              <a:rPr lang="ru-RU" dirty="0"/>
              <a:t> 3.9 (специальная космическая версия)</a:t>
            </a:r>
          </a:p>
          <a:p>
            <a:pPr marL="0" indent="0">
              <a:buNone/>
            </a:pPr>
            <a:r>
              <a:rPr lang="ru-RU" b="1" dirty="0" smtClean="0"/>
              <a:t>Ограничения</a:t>
            </a:r>
            <a:r>
              <a:rPr lang="ru-RU" b="1" dirty="0"/>
              <a:t>:</a:t>
            </a:r>
          </a:p>
          <a:p>
            <a:pPr marL="0" indent="0">
              <a:buNone/>
            </a:pPr>
            <a:r>
              <a:rPr lang="ru-RU" b="1" dirty="0" smtClean="0"/>
              <a:t>Связь </a:t>
            </a:r>
            <a:r>
              <a:rPr lang="ru-RU" b="1" dirty="0"/>
              <a:t>с Марсом: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Задержка </a:t>
            </a:r>
            <a:r>
              <a:rPr lang="ru-RU" dirty="0"/>
              <a:t>15 минут</a:t>
            </a:r>
          </a:p>
          <a:p>
            <a:pPr marL="0" indent="0">
              <a:buNone/>
            </a:pPr>
            <a:r>
              <a:rPr lang="ru-RU" b="1" dirty="0" smtClean="0"/>
              <a:t>Энергия</a:t>
            </a:r>
            <a:r>
              <a:rPr lang="ru-RU" b="1" dirty="0"/>
              <a:t>: </a:t>
            </a:r>
            <a:r>
              <a:rPr lang="ru-RU" dirty="0" smtClean="0"/>
              <a:t>40</a:t>
            </a:r>
            <a:r>
              <a:rPr lang="ru-RU" dirty="0"/>
              <a:t>% заряда батарей</a:t>
            </a:r>
          </a:p>
          <a:p>
            <a:pPr marL="0" indent="0">
              <a:buNone/>
            </a:pPr>
            <a:r>
              <a:rPr lang="ru-RU" b="1" dirty="0" smtClean="0"/>
              <a:t>Память</a:t>
            </a:r>
            <a:r>
              <a:rPr lang="ru-RU" b="1" dirty="0"/>
              <a:t>: </a:t>
            </a:r>
            <a:r>
              <a:rPr lang="ru-RU" dirty="0"/>
              <a:t>128 Мб свободно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0018" y="1316659"/>
            <a:ext cx="5276273" cy="5352613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61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AD690-DA41-415C-A05E-63D04639C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3646"/>
            <a:ext cx="11839113" cy="838669"/>
          </a:xfrm>
        </p:spPr>
        <p:txBody>
          <a:bodyPr/>
          <a:lstStyle/>
          <a:p>
            <a:pPr algn="ctr"/>
            <a:r>
              <a:rPr lang="ru-RU" sz="4800" b="1" dirty="0"/>
              <a:t>Задание 1: Движение по </a:t>
            </a:r>
            <a:r>
              <a:rPr lang="ru-RU" sz="4800" b="1" dirty="0" smtClean="0"/>
              <a:t>координатам</a:t>
            </a:r>
            <a:endParaRPr lang="ru-RU" sz="4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296433"/>
              </p:ext>
            </p:extLst>
          </p:nvPr>
        </p:nvGraphicFramePr>
        <p:xfrm>
          <a:off x="4322618" y="1900319"/>
          <a:ext cx="7573819" cy="4185291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85656">
                  <a:extLst>
                    <a:ext uri="{9D8B030D-6E8A-4147-A177-3AD203B41FA5}">
                      <a16:colId xmlns:a16="http://schemas.microsoft.com/office/drawing/2014/main" val="881002751"/>
                    </a:ext>
                  </a:extLst>
                </a:gridCol>
                <a:gridCol w="2306926">
                  <a:extLst>
                    <a:ext uri="{9D8B030D-6E8A-4147-A177-3AD203B41FA5}">
                      <a16:colId xmlns:a16="http://schemas.microsoft.com/office/drawing/2014/main" val="2724221763"/>
                    </a:ext>
                  </a:extLst>
                </a:gridCol>
                <a:gridCol w="1256145">
                  <a:extLst>
                    <a:ext uri="{9D8B030D-6E8A-4147-A177-3AD203B41FA5}">
                      <a16:colId xmlns:a16="http://schemas.microsoft.com/office/drawing/2014/main" val="1992154020"/>
                    </a:ext>
                  </a:extLst>
                </a:gridCol>
                <a:gridCol w="3325092">
                  <a:extLst>
                    <a:ext uri="{9D8B030D-6E8A-4147-A177-3AD203B41FA5}">
                      <a16:colId xmlns:a16="http://schemas.microsoft.com/office/drawing/2014/main" val="1298069538"/>
                    </a:ext>
                  </a:extLst>
                </a:gridCol>
              </a:tblGrid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Шаг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Переменная</a:t>
                      </a:r>
                      <a:r>
                        <a:rPr lang="en-US" sz="2000" dirty="0" smtClean="0">
                          <a:effectLst/>
                        </a:rPr>
                        <a:t> / </a:t>
                      </a:r>
                      <a:r>
                        <a:rPr lang="ru-RU" sz="2000" dirty="0" smtClean="0">
                          <a:effectLst/>
                        </a:rPr>
                        <a:t>Действие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Значение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Пояснение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84866303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70755696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7416768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0798005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28734512"/>
                  </a:ext>
                </a:extLst>
              </a:tr>
              <a:tr h="12367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45744276"/>
                  </a:ext>
                </a:extLst>
              </a:tr>
            </a:tbl>
          </a:graphicData>
        </a:graphic>
      </p:graphicFrame>
      <p:sp>
        <p:nvSpPr>
          <p:cNvPr id="7" name="Текст 3">
            <a:extLst>
              <a:ext uri="{FF2B5EF4-FFF2-40B4-BE49-F238E27FC236}">
                <a16:creationId xmlns:a16="http://schemas.microsoft.com/office/drawing/2014/main" id="{509617CD-3F0E-4C1F-BF91-D87ABF83F26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3127" y="2327564"/>
            <a:ext cx="4239491" cy="3454399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x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5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y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3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x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x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+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2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y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y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-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1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 err="1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print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ru-RU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"Текущие координаты:"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,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x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,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y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707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AD690-DA41-415C-A05E-63D04639C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3646"/>
            <a:ext cx="11839113" cy="838669"/>
          </a:xfrm>
        </p:spPr>
        <p:txBody>
          <a:bodyPr/>
          <a:lstStyle/>
          <a:p>
            <a:pPr algn="ctr"/>
            <a:r>
              <a:rPr lang="ru-RU" sz="4800" b="1" dirty="0"/>
              <a:t>Задание 1: Движение по </a:t>
            </a:r>
            <a:r>
              <a:rPr lang="ru-RU" sz="4800" b="1" dirty="0" smtClean="0"/>
              <a:t>координатам</a:t>
            </a:r>
            <a:endParaRPr lang="ru-RU" sz="4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871123"/>
              </p:ext>
            </p:extLst>
          </p:nvPr>
        </p:nvGraphicFramePr>
        <p:xfrm>
          <a:off x="4322618" y="1900319"/>
          <a:ext cx="7573819" cy="4185291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85656">
                  <a:extLst>
                    <a:ext uri="{9D8B030D-6E8A-4147-A177-3AD203B41FA5}">
                      <a16:colId xmlns:a16="http://schemas.microsoft.com/office/drawing/2014/main" val="881002751"/>
                    </a:ext>
                  </a:extLst>
                </a:gridCol>
                <a:gridCol w="2306926">
                  <a:extLst>
                    <a:ext uri="{9D8B030D-6E8A-4147-A177-3AD203B41FA5}">
                      <a16:colId xmlns:a16="http://schemas.microsoft.com/office/drawing/2014/main" val="2724221763"/>
                    </a:ext>
                  </a:extLst>
                </a:gridCol>
                <a:gridCol w="1256145">
                  <a:extLst>
                    <a:ext uri="{9D8B030D-6E8A-4147-A177-3AD203B41FA5}">
                      <a16:colId xmlns:a16="http://schemas.microsoft.com/office/drawing/2014/main" val="1992154020"/>
                    </a:ext>
                  </a:extLst>
                </a:gridCol>
                <a:gridCol w="3325092">
                  <a:extLst>
                    <a:ext uri="{9D8B030D-6E8A-4147-A177-3AD203B41FA5}">
                      <a16:colId xmlns:a16="http://schemas.microsoft.com/office/drawing/2014/main" val="1298069538"/>
                    </a:ext>
                  </a:extLst>
                </a:gridCol>
              </a:tblGrid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Шаг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Переменная</a:t>
                      </a:r>
                      <a:r>
                        <a:rPr lang="en-US" sz="2000" dirty="0" smtClean="0">
                          <a:effectLst/>
                        </a:rPr>
                        <a:t> / </a:t>
                      </a:r>
                      <a:r>
                        <a:rPr lang="ru-RU" sz="2000" dirty="0" smtClean="0">
                          <a:effectLst/>
                        </a:rPr>
                        <a:t>Действие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Значение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Пояснение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84866303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x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5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Начальная координата x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70755696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7416768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0798005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28734512"/>
                  </a:ext>
                </a:extLst>
              </a:tr>
              <a:tr h="12367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45744276"/>
                  </a:ext>
                </a:extLst>
              </a:tr>
            </a:tbl>
          </a:graphicData>
        </a:graphic>
      </p:graphicFrame>
      <p:sp>
        <p:nvSpPr>
          <p:cNvPr id="6" name="Текст 3">
            <a:extLst>
              <a:ext uri="{FF2B5EF4-FFF2-40B4-BE49-F238E27FC236}">
                <a16:creationId xmlns:a16="http://schemas.microsoft.com/office/drawing/2014/main" id="{509617CD-3F0E-4C1F-BF91-D87ABF83F26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3127" y="2327564"/>
            <a:ext cx="4239491" cy="3454399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x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5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y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3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x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x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+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2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y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y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-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1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 err="1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print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ru-RU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"Текущие координаты:"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,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x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,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y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431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2AD690-DA41-415C-A05E-63D04639C2D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686" y="303646"/>
            <a:ext cx="11839113" cy="838669"/>
          </a:xfrm>
        </p:spPr>
        <p:txBody>
          <a:bodyPr/>
          <a:lstStyle/>
          <a:p>
            <a:pPr algn="ctr"/>
            <a:r>
              <a:rPr lang="ru-RU" sz="4800" b="1" dirty="0"/>
              <a:t>Задание 1: Движение по </a:t>
            </a:r>
            <a:r>
              <a:rPr lang="ru-RU" sz="4800" b="1" dirty="0" smtClean="0"/>
              <a:t>координатам</a:t>
            </a:r>
            <a:endParaRPr lang="ru-RU" sz="4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3786094"/>
              </p:ext>
            </p:extLst>
          </p:nvPr>
        </p:nvGraphicFramePr>
        <p:xfrm>
          <a:off x="4322618" y="1900319"/>
          <a:ext cx="7573819" cy="4185291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685656">
                  <a:extLst>
                    <a:ext uri="{9D8B030D-6E8A-4147-A177-3AD203B41FA5}">
                      <a16:colId xmlns:a16="http://schemas.microsoft.com/office/drawing/2014/main" val="881002751"/>
                    </a:ext>
                  </a:extLst>
                </a:gridCol>
                <a:gridCol w="2306926">
                  <a:extLst>
                    <a:ext uri="{9D8B030D-6E8A-4147-A177-3AD203B41FA5}">
                      <a16:colId xmlns:a16="http://schemas.microsoft.com/office/drawing/2014/main" val="2724221763"/>
                    </a:ext>
                  </a:extLst>
                </a:gridCol>
                <a:gridCol w="1256145">
                  <a:extLst>
                    <a:ext uri="{9D8B030D-6E8A-4147-A177-3AD203B41FA5}">
                      <a16:colId xmlns:a16="http://schemas.microsoft.com/office/drawing/2014/main" val="1992154020"/>
                    </a:ext>
                  </a:extLst>
                </a:gridCol>
                <a:gridCol w="3325092">
                  <a:extLst>
                    <a:ext uri="{9D8B030D-6E8A-4147-A177-3AD203B41FA5}">
                      <a16:colId xmlns:a16="http://schemas.microsoft.com/office/drawing/2014/main" val="1298069538"/>
                    </a:ext>
                  </a:extLst>
                </a:gridCol>
              </a:tblGrid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Шаг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Переменная</a:t>
                      </a:r>
                      <a:r>
                        <a:rPr lang="en-US" sz="2000" dirty="0" smtClean="0">
                          <a:effectLst/>
                        </a:rPr>
                        <a:t> / </a:t>
                      </a:r>
                      <a:r>
                        <a:rPr lang="ru-RU" sz="2000" dirty="0" smtClean="0">
                          <a:effectLst/>
                        </a:rPr>
                        <a:t>Действие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Значение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Пояснение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84866303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x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5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Начальная координата x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570755696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2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y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3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Начальная координата y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77416768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00798005"/>
                  </a:ext>
                </a:extLst>
              </a:tr>
              <a:tr h="58472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128734512"/>
                  </a:ext>
                </a:extLst>
              </a:tr>
              <a:tr h="12367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445744276"/>
                  </a:ext>
                </a:extLst>
              </a:tr>
            </a:tbl>
          </a:graphicData>
        </a:graphic>
      </p:graphicFrame>
      <p:sp>
        <p:nvSpPr>
          <p:cNvPr id="6" name="Текст 3">
            <a:extLst>
              <a:ext uri="{FF2B5EF4-FFF2-40B4-BE49-F238E27FC236}">
                <a16:creationId xmlns:a16="http://schemas.microsoft.com/office/drawing/2014/main" id="{509617CD-3F0E-4C1F-BF91-D87ABF83F26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3127" y="2327564"/>
            <a:ext cx="4239491" cy="3454399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x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5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y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3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x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x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+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2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y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=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y 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-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</a:t>
            </a:r>
            <a:r>
              <a:rPr lang="ru-RU" dirty="0">
                <a:solidFill>
                  <a:srgbClr val="B48EAD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1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 err="1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print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(</a:t>
            </a:r>
            <a:r>
              <a:rPr lang="ru-RU" dirty="0">
                <a:solidFill>
                  <a:srgbClr val="A3BE8C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"Текущие координаты:"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,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x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,</a:t>
            </a:r>
            <a:r>
              <a:rPr lang="ru-RU" dirty="0">
                <a:solidFill>
                  <a:srgbClr val="FFFFFF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 y</a:t>
            </a:r>
            <a:r>
              <a:rPr lang="ru-RU" dirty="0">
                <a:solidFill>
                  <a:srgbClr val="81A1C1"/>
                </a:solidFill>
                <a:latin typeface="Consolas" panose="020B0609020204030204" pitchFamily="49" charset="0"/>
                <a:ea typeface="Times New Roman" panose="02020603050405020304" pitchFamily="18" charset="0"/>
                <a:cs typeface="Courier New" panose="02070309020205020404" pitchFamily="49" charset="0"/>
              </a:rPr>
              <a:t>)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903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1064</TotalTime>
  <Words>1294</Words>
  <Application>Microsoft Office PowerPoint</Application>
  <PresentationFormat>Широкоэкранный</PresentationFormat>
  <Paragraphs>474</Paragraphs>
  <Slides>28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7" baseType="lpstr">
      <vt:lpstr>Arial</vt:lpstr>
      <vt:lpstr>Wingdings</vt:lpstr>
      <vt:lpstr>Consolas</vt:lpstr>
      <vt:lpstr>Calibri</vt:lpstr>
      <vt:lpstr>Courier New</vt:lpstr>
      <vt:lpstr>Bahnschrift SemiCondensed</vt:lpstr>
      <vt:lpstr>Book Antiqua</vt:lpstr>
      <vt:lpstr>Times New Roman</vt:lpstr>
      <vt:lpstr>Тема Office</vt:lpstr>
      <vt:lpstr>АНАЛИЗ КОДА МАРСОХОДА: СПАСАЕМ МИССИЮ</vt:lpstr>
      <vt:lpstr>Экстренное сообщение из ЦУПа</vt:lpstr>
      <vt:lpstr>Детали миссии</vt:lpstr>
      <vt:lpstr>Хронология ЧП</vt:lpstr>
      <vt:lpstr>Ваша роль</vt:lpstr>
      <vt:lpstr>Технические параметры</vt:lpstr>
      <vt:lpstr>Задание 1: Движение по координатам</vt:lpstr>
      <vt:lpstr>Задание 1: Движение по координатам</vt:lpstr>
      <vt:lpstr>Задание 1: Движение по координатам</vt:lpstr>
      <vt:lpstr>Задание 1: Движение по координатам</vt:lpstr>
      <vt:lpstr>Задание 1: Движение по координатам</vt:lpstr>
      <vt:lpstr>Задание 1: Движение по координатам</vt:lpstr>
      <vt:lpstr>Задание 2: Проверка температуры</vt:lpstr>
      <vt:lpstr>Задание 2: Проверка температуры</vt:lpstr>
      <vt:lpstr>Задание 2: Проверка температуры</vt:lpstr>
      <vt:lpstr>Задание 2: Проверка температуры</vt:lpstr>
      <vt:lpstr>Задание 2: Проверка температуры</vt:lpstr>
      <vt:lpstr>Задание 2: Проверка температуры</vt:lpstr>
      <vt:lpstr>Задание 2: Проверка температуры</vt:lpstr>
      <vt:lpstr>Задание 2: Проверка температуры</vt:lpstr>
      <vt:lpstr>Задание 2: Проверка температуры</vt:lpstr>
      <vt:lpstr>Задание 3: Поиск воды в образцах</vt:lpstr>
      <vt:lpstr>Задание 3: Поиск воды в образцах</vt:lpstr>
      <vt:lpstr>Задание 3: Поиск воды в образцах</vt:lpstr>
      <vt:lpstr>Задание 3: Поиск воды в образцах</vt:lpstr>
      <vt:lpstr>Задание 3: Поиск воды в образцах</vt:lpstr>
      <vt:lpstr>Задание 3: Поиск воды в образцах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</dc:creator>
  <dc:description>fonik.ru</dc:description>
  <cp:lastModifiedBy>Алексей</cp:lastModifiedBy>
  <cp:revision>12</cp:revision>
  <dcterms:created xsi:type="dcterms:W3CDTF">2020-05-03T07:48:59Z</dcterms:created>
  <dcterms:modified xsi:type="dcterms:W3CDTF">2025-03-27T15:55:53Z</dcterms:modified>
</cp:coreProperties>
</file>