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22"/>
  </p:notesMasterIdLst>
  <p:sldIdLst>
    <p:sldId id="256" r:id="rId2"/>
    <p:sldId id="291" r:id="rId3"/>
    <p:sldId id="292" r:id="rId4"/>
    <p:sldId id="281" r:id="rId5"/>
    <p:sldId id="279" r:id="rId6"/>
    <p:sldId id="293" r:id="rId7"/>
    <p:sldId id="294" r:id="rId8"/>
    <p:sldId id="283" r:id="rId9"/>
    <p:sldId id="282" r:id="rId10"/>
    <p:sldId id="295" r:id="rId11"/>
    <p:sldId id="296" r:id="rId12"/>
    <p:sldId id="300" r:id="rId13"/>
    <p:sldId id="298" r:id="rId14"/>
    <p:sldId id="267" r:id="rId15"/>
    <p:sldId id="286" r:id="rId16"/>
    <p:sldId id="299" r:id="rId17"/>
    <p:sldId id="285" r:id="rId18"/>
    <p:sldId id="258" r:id="rId19"/>
    <p:sldId id="297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261" autoAdjust="0"/>
    <p:restoredTop sz="94982" autoAdjust="0"/>
  </p:normalViewPr>
  <p:slideViewPr>
    <p:cSldViewPr snapToGrid="0">
      <p:cViewPr>
        <p:scale>
          <a:sx n="60" d="100"/>
          <a:sy n="60" d="100"/>
        </p:scale>
        <p:origin x="-1632" y="-204"/>
      </p:cViewPr>
      <p:guideLst>
        <p:guide orient="horz" pos="432"/>
        <p:guide pos="2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35170-7A0E-463A-817B-D013E032DEC8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B930D-A8AB-4337-82DA-7B55CA86D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0553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847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847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84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847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184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i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184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847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3435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006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92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666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761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524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723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921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994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97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25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105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282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5.wdp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29.png"/><Relationship Id="rId5" Type="http://schemas.openxmlformats.org/officeDocument/2006/relationships/image" Target="../media/image32.jpeg"/><Relationship Id="rId10" Type="http://schemas.microsoft.com/office/2007/relationships/hdphoto" Target="../media/hdphoto6.wdp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8.wdp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500572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«Интернет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БЕЗопасностей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7891" name="Picture 3" descr="интерне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593" y="2659522"/>
            <a:ext cx="4548351" cy="419847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3393" y="567559"/>
            <a:ext cx="5502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Классный час </a:t>
            </a:r>
          </a:p>
          <a:p>
            <a:pPr algn="ctr"/>
            <a:r>
              <a:rPr lang="ru-RU" sz="2800" dirty="0" smtClean="0"/>
              <a:t>на тему: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1825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age_00004.jpg"/>
          <p:cNvPicPr>
            <a:picLocks noGrp="1" noChangeAspect="1"/>
          </p:cNvPicPr>
          <p:nvPr>
            <p:ph idx="1"/>
          </p:nvPr>
        </p:nvPicPr>
        <p:blipFill>
          <a:blip r:embed="rId2"/>
          <a:srcRect r="49014"/>
          <a:stretch>
            <a:fillRect/>
          </a:stretch>
        </p:blipFill>
        <p:spPr>
          <a:xfrm>
            <a:off x="2272191" y="160660"/>
            <a:ext cx="4633106" cy="6429318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5904149" y="945620"/>
            <a:ext cx="2844316" cy="1770715"/>
          </a:xfrm>
          <a:prstGeom prst="foldedCorner">
            <a:avLst/>
          </a:prstGeom>
          <a:solidFill>
            <a:srgbClr val="FFFFFF">
              <a:alpha val="43922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2"/>
          <p:cNvSpPr txBox="1">
            <a:spLocks/>
          </p:cNvSpPr>
          <p:nvPr/>
        </p:nvSpPr>
        <p:spPr>
          <a:xfrm>
            <a:off x="6552220" y="6343435"/>
            <a:ext cx="2489417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C9F197-E0BE-45FC-A5D2-43639B395875}" type="slidenum"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1" y="188639"/>
            <a:ext cx="7776865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спам!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18933" y="5147903"/>
            <a:ext cx="1253992" cy="1339928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9" name="Picture 4" descr="http://seoprodvig.ru/wp-content/uploads/2012/11/zarabot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6017" y="3057514"/>
            <a:ext cx="2463139" cy="141870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704348" y="4687711"/>
            <a:ext cx="1044117" cy="134374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1" name="Picture 2" descr="C:\Users\Stanislav.Skusov\Desktop\Спам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58" y="831803"/>
            <a:ext cx="1675876" cy="1859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1871699" y="4353947"/>
            <a:ext cx="29163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Будь внимателен</a:t>
            </a:r>
            <a:r>
              <a:rPr lang="ru-RU" dirty="0" smtClean="0">
                <a:effectLst/>
              </a:rPr>
              <a:t>!</a:t>
            </a:r>
            <a:endParaRPr lang="ru-RU" dirty="0">
              <a:effectLst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2596555" y="903834"/>
            <a:ext cx="2868072" cy="1812501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88112" y="890524"/>
            <a:ext cx="2783988" cy="1825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Первоначально слово «SPAM» появилось в 1936 г. 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Оно расшифровывалось как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SPiced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hAM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острая ветчина) и было товарным знаком для мясных консервов.</a:t>
            </a:r>
          </a:p>
        </p:txBody>
      </p:sp>
      <p:sp>
        <p:nvSpPr>
          <p:cNvPr id="15" name="Загнутый угол 14"/>
          <p:cNvSpPr/>
          <p:nvPr/>
        </p:nvSpPr>
        <p:spPr>
          <a:xfrm>
            <a:off x="5904148" y="945620"/>
            <a:ext cx="2844316" cy="1770715"/>
          </a:xfrm>
          <a:prstGeom prst="foldedCorner">
            <a:avLst/>
          </a:prstGeom>
          <a:solidFill>
            <a:srgbClr val="FFCCCC">
              <a:alpha val="80000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48164" y="1163278"/>
            <a:ext cx="2448272" cy="1293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i="1" dirty="0" err="1">
                <a:solidFill>
                  <a:schemeClr val="accent2">
                    <a:lumMod val="75000"/>
                  </a:schemeClr>
                </a:solidFill>
              </a:rPr>
              <a:t>Cпам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 – это массовая рассылка незапрашиваемых получателем электронных сообщений коммерческого и некоммерческого содержания.</a:t>
            </a:r>
          </a:p>
        </p:txBody>
      </p:sp>
      <p:pic>
        <p:nvPicPr>
          <p:cNvPr id="17" name="Picture 5" descr="D:\00_USER_C\Desktop\Картинки\g203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276" y="700116"/>
            <a:ext cx="361311" cy="52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552" y="75796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7018" y="77127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68923" y="3007119"/>
            <a:ext cx="5308291" cy="11779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87323" y="3007120"/>
            <a:ext cx="4900197" cy="117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84138"/>
            <a:r>
              <a:rPr lang="ru-RU" sz="1400" b="1" dirty="0">
                <a:solidFill>
                  <a:srgbClr val="C00000"/>
                </a:solidFill>
              </a:rPr>
              <a:t>ПОМНИ: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идя на поводу у </a:t>
            </a:r>
            <a:r>
              <a:rPr lang="ru-RU" sz="1400" dirty="0" err="1">
                <a:solidFill>
                  <a:srgbClr val="C00000"/>
                </a:solidFill>
              </a:rPr>
              <a:t>СПАМа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риск: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Отправить платное СМС, оплатить навязанную услугу.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Получить платную подписку на ненужную информацию.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Потерять учётные и (или) иные данные.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жертвой обмана.</a:t>
            </a: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927" y="271633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5415" y="271633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Группа 23"/>
          <p:cNvGrpSpPr/>
          <p:nvPr/>
        </p:nvGrpSpPr>
        <p:grpSpPr>
          <a:xfrm flipH="1">
            <a:off x="253458" y="4476220"/>
            <a:ext cx="1726254" cy="2011611"/>
            <a:chOff x="204206" y="4727848"/>
            <a:chExt cx="1726254" cy="1759983"/>
          </a:xfrm>
        </p:grpSpPr>
        <p:sp>
          <p:nvSpPr>
            <p:cNvPr id="25" name="Загнутый угол 2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04206" y="4734160"/>
              <a:ext cx="172625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безопасность браузера и почтовой программы 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(подключи </a:t>
              </a:r>
              <a:r>
                <a:rPr lang="ru-RU" sz="105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защиту от спама и др. встроенные средства защиты)!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871701" y="4822429"/>
            <a:ext cx="2039860" cy="1785808"/>
            <a:chOff x="413290" y="4702023"/>
            <a:chExt cx="1609535" cy="1785808"/>
          </a:xfrm>
        </p:grpSpPr>
        <p:sp>
          <p:nvSpPr>
            <p:cNvPr id="28" name="Загнутый угол 27"/>
            <p:cNvSpPr/>
            <p:nvPr/>
          </p:nvSpPr>
          <p:spPr>
            <a:xfrm flipH="1">
              <a:off x="413290" y="4727848"/>
              <a:ext cx="1609535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13291" y="4702023"/>
              <a:ext cx="1448841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дополнительные расширения браузеров, например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AddBlock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(позволяет блокировать СПАМ и рекламные блоки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), WOT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(показывает рейтинг сайта среди интернет-пользователей</a:t>
              </a:r>
              <a:r>
                <a:rPr lang="ru-RU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)! 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 flipH="1">
            <a:off x="3707904" y="4743853"/>
            <a:ext cx="1289444" cy="1453408"/>
            <a:chOff x="658014" y="4727849"/>
            <a:chExt cx="1033666" cy="131522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658014" y="4727849"/>
              <a:ext cx="1033666" cy="1315224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45649" y="4727849"/>
              <a:ext cx="946031" cy="1315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файерволл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 flipH="1">
            <a:off x="4788023" y="4602697"/>
            <a:ext cx="1379463" cy="1822363"/>
            <a:chOff x="312218" y="4727848"/>
            <a:chExt cx="1379463" cy="1759983"/>
          </a:xfrm>
        </p:grpSpPr>
        <p:sp>
          <p:nvSpPr>
            <p:cNvPr id="34" name="Загнутый угол 33"/>
            <p:cNvSpPr/>
            <p:nvPr/>
          </p:nvSpPr>
          <p:spPr>
            <a:xfrm>
              <a:off x="312218" y="4727848"/>
              <a:ext cx="137946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12220" y="4814023"/>
              <a:ext cx="1379461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Проверяй надёжность поставщика услуг, используй информационные сервисы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»! </a:t>
              </a:r>
            </a:p>
          </p:txBody>
        </p:sp>
      </p:grpSp>
      <p:pic>
        <p:nvPicPr>
          <p:cNvPr id="3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482129" y="433332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129863" y="455888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27160" y="433550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068491" y="470015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 flipV="1">
            <a:off x="926799" y="64338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 rot="18777987" flipV="1">
            <a:off x="6218249" y="507530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 rot="2414484" flipV="1">
            <a:off x="8231959" y="470236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 rot="18998636" flipV="1">
            <a:off x="5836239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 rot="2118620" flipV="1">
            <a:off x="8103905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5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2" y="3554003"/>
            <a:ext cx="2583086" cy="2174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7" descr="C:\Users\Stanislav.Skusov\Desktop\2013-10-16_1452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83"/>
          <a:stretch/>
        </p:blipFill>
        <p:spPr bwMode="auto">
          <a:xfrm>
            <a:off x="359532" y="4938862"/>
            <a:ext cx="3600401" cy="1598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850" y="188639"/>
            <a:ext cx="763252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Защита от мошенничества!</a:t>
            </a:r>
          </a:p>
        </p:txBody>
      </p:sp>
      <p:pic>
        <p:nvPicPr>
          <p:cNvPr id="9" name="Picture 4" descr="C:\Users\Stanislav.Skusov\Desktop\2013-10-16_1421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8373" y="3573016"/>
            <a:ext cx="2497336" cy="15598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Picture 3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100158" y="4942146"/>
            <a:ext cx="2648307" cy="1288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1" name="Picture 6" descr="C:\Users\Stanislav.Skusov\Desktop\2013-10-16_1441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320073" y="3554004"/>
            <a:ext cx="3428392" cy="13848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 descr="C:\Users\Stanislav.Skusov\Desktop\2013-10-21_1558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963" y="4886914"/>
            <a:ext cx="3419249" cy="1572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963" y="6259895"/>
            <a:ext cx="2425265" cy="2148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4" name="Подзаголовок 2"/>
          <p:cNvSpPr txBox="1">
            <a:spLocks/>
          </p:cNvSpPr>
          <p:nvPr/>
        </p:nvSpPr>
        <p:spPr>
          <a:xfrm>
            <a:off x="1048988" y="836613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Чтобы не стать жертвой мошенника, соблюдай простые правила: </a:t>
            </a:r>
          </a:p>
        </p:txBody>
      </p:sp>
      <p:grpSp>
        <p:nvGrpSpPr>
          <p:cNvPr id="15" name="Группа 14"/>
          <p:cNvGrpSpPr/>
          <p:nvPr/>
        </p:nvGrpSpPr>
        <p:grpSpPr>
          <a:xfrm flipH="1">
            <a:off x="467544" y="1484784"/>
            <a:ext cx="2079350" cy="1856607"/>
            <a:chOff x="312218" y="4727848"/>
            <a:chExt cx="1559482" cy="1759983"/>
          </a:xfrm>
        </p:grpSpPr>
        <p:sp>
          <p:nvSpPr>
            <p:cNvPr id="16" name="Загнутый угол 15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Удаляй письма, которые содержат не относящуюся к тебе информацию, связанную с денежными средствами,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особенно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неизвестных людей.</a:t>
              </a:r>
            </a:p>
          </p:txBody>
        </p:sp>
      </p:grpSp>
      <p:pic>
        <p:nvPicPr>
          <p:cNvPr id="1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173290" y="124532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 flipH="1">
            <a:off x="6952286" y="1484783"/>
            <a:ext cx="1652161" cy="1856607"/>
            <a:chOff x="312218" y="4727848"/>
            <a:chExt cx="1559482" cy="1759983"/>
          </a:xfrm>
        </p:grpSpPr>
        <p:sp>
          <p:nvSpPr>
            <p:cNvPr id="20" name="Загнутый угол 1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переходи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ссылкам,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указанным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подозрительных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письмах.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 flipH="1">
            <a:off x="5048166" y="1535391"/>
            <a:ext cx="1559482" cy="1806000"/>
            <a:chOff x="312218" y="4727848"/>
            <a:chExt cx="1559482" cy="1759983"/>
          </a:xfrm>
        </p:grpSpPr>
        <p:sp>
          <p:nvSpPr>
            <p:cNvPr id="23" name="Загнутый угол 22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сообщай посторонним лицам свои персональные данные,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номера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счетов,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пин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-коды и т.п.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 flipH="1">
            <a:off x="2779651" y="1710926"/>
            <a:ext cx="1845922" cy="1718073"/>
            <a:chOff x="312218" y="4727848"/>
            <a:chExt cx="1559483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будь слишком доверчивым, проверяй всю информацию, содержащую просьбы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помощи, иначе помощь потом потребуется тебе самому.</a:t>
              </a:r>
            </a:p>
          </p:txBody>
        </p:sp>
      </p:grp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551138" y="12521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719823" y="127240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571990" y="147834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 rot="2644328" flipV="1">
            <a:off x="147579" y="6258077"/>
            <a:ext cx="731339" cy="204197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19783215" flipV="1">
            <a:off x="8187251" y="606459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2180605" flipV="1">
            <a:off x="8174571" y="356434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age_00004.jpg"/>
          <p:cNvPicPr>
            <a:picLocks noGrp="1" noChangeAspect="1"/>
          </p:cNvPicPr>
          <p:nvPr>
            <p:ph idx="1"/>
          </p:nvPr>
        </p:nvPicPr>
        <p:blipFill>
          <a:blip r:embed="rId2"/>
          <a:srcRect l="48816"/>
          <a:stretch>
            <a:fillRect/>
          </a:stretch>
        </p:blipFill>
        <p:spPr>
          <a:xfrm>
            <a:off x="2270235" y="268114"/>
            <a:ext cx="4477406" cy="6189211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6" y="0"/>
            <a:ext cx="7637202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16" y="577812"/>
            <a:ext cx="3482615" cy="529072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28625" y="675899"/>
            <a:ext cx="4511865" cy="519263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Признаки 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сидишь за компьютером больше </a:t>
            </a:r>
            <a:br>
              <a:rPr lang="ru-RU" dirty="0" smtClean="0"/>
            </a:br>
            <a:r>
              <a:rPr lang="ru-RU" dirty="0" smtClean="0"/>
              <a:t>1 часа в день;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не хочешь отрываться от компьютера;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ключаешь компьютер раньше, </a:t>
            </a:r>
            <a:br>
              <a:rPr lang="ru-RU" dirty="0" smtClean="0"/>
            </a:br>
            <a:r>
              <a:rPr lang="ru-RU" dirty="0" smtClean="0"/>
              <a:t>чем умоешься;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лучше поиграешь, чем поешь;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плохо спишь и не высыпаешься;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у</a:t>
            </a:r>
            <a:r>
              <a:rPr lang="ru-RU" dirty="0" smtClean="0"/>
              <a:t>добней общаться в сети, </a:t>
            </a:r>
            <a:br>
              <a:rPr lang="ru-RU" dirty="0" smtClean="0"/>
            </a:br>
            <a:r>
              <a:rPr lang="ru-RU" dirty="0" smtClean="0"/>
              <a:t>чем в жизни;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угаешься с родителями, когда нужно выключить компьютер и помочь по дому, сделать уроки;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солгать, чтобы посидеть </a:t>
            </a:r>
            <a:br>
              <a:rPr lang="ru-RU" dirty="0" smtClean="0"/>
            </a:br>
            <a:r>
              <a:rPr lang="ru-RU" dirty="0" smtClean="0"/>
              <a:t>за компьютером подольше;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тратить деньги на бонусы </a:t>
            </a:r>
            <a:br>
              <a:rPr lang="ru-RU" dirty="0" smtClean="0"/>
            </a:br>
            <a:r>
              <a:rPr lang="ru-RU" dirty="0" smtClean="0"/>
              <a:t>в играх.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Ограничь пользование интернетом, живи реальной жизнью!</a:t>
            </a:r>
            <a:endParaRPr lang="ru-RU" sz="1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0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494" y="0"/>
            <a:ext cx="761614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И ЗДОРОВЬЕ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/>
              <a:t>Ограничь пользование интернетом, живи реальной жизнью!</a:t>
            </a:r>
            <a:endParaRPr lang="ru-RU" sz="16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07976" y="964440"/>
            <a:ext cx="4804012" cy="85639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sz="1800" dirty="0" smtClean="0"/>
              <a:t>В России полностью </a:t>
            </a:r>
            <a:r>
              <a:rPr lang="ru-RU" sz="1800" dirty="0"/>
              <a:t>здоровы </a:t>
            </a:r>
            <a:r>
              <a:rPr lang="ru-RU" sz="1800" dirty="0" smtClean="0"/>
              <a:t>только </a:t>
            </a:r>
          </a:p>
          <a:p>
            <a:pPr algn="ctr"/>
            <a:r>
              <a:rPr lang="ru-RU" sz="1800" dirty="0" smtClean="0"/>
              <a:t>14-23</a:t>
            </a:r>
            <a:r>
              <a:rPr lang="ru-RU" sz="1800" dirty="0"/>
              <a:t>% школьников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28625" y="2230272"/>
            <a:ext cx="3349530" cy="88141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Каждый </a:t>
            </a:r>
            <a:r>
              <a:rPr lang="ru-RU" dirty="0"/>
              <a:t>третий выпускник имеет близорукость, нарушение </a:t>
            </a:r>
            <a:r>
              <a:rPr lang="ru-RU" dirty="0" smtClean="0"/>
              <a:t>осанки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4" y="3330723"/>
            <a:ext cx="3349530" cy="11464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Каждый </a:t>
            </a:r>
            <a:r>
              <a:rPr lang="ru-RU" dirty="0" smtClean="0"/>
              <a:t>четвертый </a:t>
            </a:r>
            <a:r>
              <a:rPr lang="ru-RU" dirty="0"/>
              <a:t>выпускник </a:t>
            </a:r>
            <a:r>
              <a:rPr lang="ru-RU" dirty="0" smtClean="0"/>
              <a:t>имеет </a:t>
            </a:r>
            <a:r>
              <a:rPr lang="ru-RU" dirty="0"/>
              <a:t>патологию сердечно-сосудистой </a:t>
            </a:r>
            <a:r>
              <a:rPr lang="ru-RU" dirty="0" smtClean="0"/>
              <a:t>системы.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5" y="4698810"/>
            <a:ext cx="3349530" cy="8256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75% школьников  находятся в условиях гиподинамии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28625" y="964440"/>
            <a:ext cx="3349530" cy="101107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в России до 80% школьников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возрасте 12—13 лет страдают компьютерной зависимостью.</a:t>
            </a:r>
          </a:p>
        </p:txBody>
      </p:sp>
      <p:pic>
        <p:nvPicPr>
          <p:cNvPr id="5122" name="Picture 2" descr="http://www.u-ngs.ru/wp-content/uploads/2013/09/image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274" y="3330723"/>
            <a:ext cx="1938737" cy="10238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vgenykozionov.com/wp-content/uploads/2013/02/thick-glasses-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6255" y="2131560"/>
            <a:ext cx="1393793" cy="784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opozvonochnike.ru/wp-content/uploads/2012/12/S-%D0%BE%D0%B1%D1%80%D0%B0%D0%B7%D0%BD%D1%8B%D0%B9-%D1%81%D0%BA%D0%BE%D0%BB%D0%B8%D0%BE%D0%B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81" y="2044418"/>
            <a:ext cx="2441497" cy="17291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98" y="3968956"/>
            <a:ext cx="5242401" cy="187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254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7" name="Содержимое 6" descr="Page_00003.jpg"/>
          <p:cNvPicPr>
            <a:picLocks noGrp="1" noChangeAspect="1"/>
          </p:cNvPicPr>
          <p:nvPr>
            <p:ph idx="1"/>
          </p:nvPr>
        </p:nvPicPr>
        <p:blipFill>
          <a:blip r:embed="rId2"/>
          <a:srcRect r="49507"/>
          <a:stretch>
            <a:fillRect/>
          </a:stretch>
        </p:blipFill>
        <p:spPr>
          <a:xfrm>
            <a:off x="2193386" y="299652"/>
            <a:ext cx="4428155" cy="62048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КОМПЬЮТЕР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0" y="887168"/>
            <a:ext cx="6245135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Пользуйся ограниченной/защищенной учетной записью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4" y="1742015"/>
            <a:ext cx="4129727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антивирус!</a:t>
            </a:r>
            <a:endParaRPr lang="ru-RU" sz="16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8620" y="5858385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Игнорируй звонки и СМС с незнакомых номеров!</a:t>
            </a:r>
            <a:endParaRPr lang="ru-RU" sz="16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57980" y="2587638"/>
            <a:ext cx="344185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Включи </a:t>
            </a:r>
            <a:r>
              <a:rPr lang="ru-RU" sz="1600" dirty="0" err="1" smtClean="0"/>
              <a:t>файервол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pic>
        <p:nvPicPr>
          <p:cNvPr id="13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46" y="1950902"/>
            <a:ext cx="3570843" cy="27480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053" y="1432304"/>
            <a:ext cx="803616" cy="1037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xstomper.ru/assets/firewalls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829" y="1995885"/>
            <a:ext cx="13525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hecontentwrangler.com/wp-content/uploads/2011/08/Us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67" y="685800"/>
            <a:ext cx="872512" cy="872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428625" y="3571355"/>
            <a:ext cx="314709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Настрой браузер</a:t>
            </a:r>
            <a:endParaRPr lang="ru-RU" sz="1600" dirty="0"/>
          </a:p>
        </p:txBody>
      </p:sp>
      <p:pic>
        <p:nvPicPr>
          <p:cNvPr id="1032" name="Picture 8" descr="http://pics.livejournal.com/liliaraitskaya/pic/0000eeh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94" y="3450231"/>
            <a:ext cx="1096370" cy="8222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бъект 2"/>
          <p:cNvSpPr txBox="1">
            <a:spLocks/>
          </p:cNvSpPr>
          <p:nvPr/>
        </p:nvSpPr>
        <p:spPr>
          <a:xfrm>
            <a:off x="428625" y="4698976"/>
            <a:ext cx="3608348" cy="64126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Будь осторожен и думай, </a:t>
            </a:r>
            <a:br>
              <a:rPr lang="ru-RU" sz="1600" dirty="0" smtClean="0"/>
            </a:br>
            <a:r>
              <a:rPr lang="ru-RU" sz="1600" dirty="0" smtClean="0"/>
              <a:t>что ты делаешь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29" y="4581398"/>
            <a:ext cx="885949" cy="876422"/>
          </a:xfrm>
          <a:prstGeom prst="rect">
            <a:avLst/>
          </a:prstGeom>
        </p:spPr>
      </p:pic>
      <p:sp>
        <p:nvSpPr>
          <p:cNvPr id="19" name="Объект 2"/>
          <p:cNvSpPr txBox="1">
            <a:spLocks/>
          </p:cNvSpPr>
          <p:nvPr/>
        </p:nvSpPr>
        <p:spPr>
          <a:xfrm>
            <a:off x="6365296" y="5818080"/>
            <a:ext cx="2416988" cy="532263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! НОМЕР НЕ ОПРЕДЕЛЕН !</a:t>
            </a:r>
            <a:endParaRPr lang="ru-RU" sz="16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3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ИНСТРУМЕНТЫ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38056" y="4942828"/>
            <a:ext cx="2805899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поиск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2" y="1139058"/>
            <a:ext cx="3215327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браузер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859807" y="1841354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Инструменты браузера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859810" y="3472270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Расширения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383" y="2794476"/>
            <a:ext cx="4694832" cy="14913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428625" y="2400154"/>
            <a:ext cx="333815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Защита от </a:t>
            </a:r>
            <a:r>
              <a:rPr lang="ru-RU" sz="1200" dirty="0" err="1" smtClean="0">
                <a:latin typeface="Segoe Print" panose="02000600000000000000" pitchFamily="2" charset="0"/>
              </a:rPr>
              <a:t>фишинга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Сохранение паролей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Быстрый доступ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Избранное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1710039"/>
            <a:ext cx="4694831" cy="9275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3" y="1139058"/>
            <a:ext cx="4694832" cy="4028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428628" y="4000534"/>
            <a:ext cx="321532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Блокируем рекламу (</a:t>
            </a:r>
            <a:r>
              <a:rPr lang="en-US" sz="1200" dirty="0" err="1" smtClean="0">
                <a:latin typeface="Segoe Print" panose="02000600000000000000" pitchFamily="2" charset="0"/>
              </a:rPr>
              <a:t>AdBlock</a:t>
            </a:r>
            <a:r>
              <a:rPr lang="en-US" sz="1200" dirty="0" smtClean="0">
                <a:latin typeface="Segoe Print" panose="02000600000000000000" pitchFamily="2" charset="0"/>
              </a:rPr>
              <a:t>)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 smtClean="0">
                <a:latin typeface="Segoe Print" panose="02000600000000000000" pitchFamily="2" charset="0"/>
              </a:rPr>
              <a:t>Учитываем рейтинг (</a:t>
            </a:r>
            <a:r>
              <a:rPr lang="en-US" sz="1200" dirty="0" smtClean="0">
                <a:latin typeface="Segoe Print" panose="02000600000000000000" pitchFamily="2" charset="0"/>
              </a:rPr>
              <a:t>WOT)</a:t>
            </a:r>
            <a:endParaRPr lang="ru-RU" sz="1200" dirty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Д</a:t>
            </a:r>
            <a:r>
              <a:rPr lang="ru-RU" sz="1200" dirty="0" smtClean="0">
                <a:latin typeface="Segoe Print" panose="02000600000000000000" pitchFamily="2" charset="0"/>
              </a:rPr>
              <a:t>ругие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28628" y="5433388"/>
            <a:ext cx="3215327" cy="503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Безопасный или семейный поиск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942828"/>
            <a:ext cx="4312697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395073"/>
            <a:ext cx="4694834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5006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29710"/>
            <a:ext cx="8229600" cy="489645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 вас </a:t>
            </a:r>
            <a:r>
              <a:rPr lang="ru-RU" dirty="0" err="1" smtClean="0"/>
              <a:t>стикеры</a:t>
            </a:r>
            <a:r>
              <a:rPr lang="ru-RU" dirty="0" smtClean="0"/>
              <a:t> 3 цветов: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красный – опасность, 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желтый – безопасность под угрозой, 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зеленый –защищенность. </a:t>
            </a:r>
          </a:p>
          <a:p>
            <a:pPr>
              <a:buNone/>
            </a:pPr>
            <a:r>
              <a:rPr lang="ru-RU" dirty="0" smtClean="0"/>
              <a:t>Определите насколько вас защитят знания полученные на уроке и приклейте соответствующий </a:t>
            </a:r>
            <a:r>
              <a:rPr lang="ru-RU" dirty="0" err="1" smtClean="0"/>
              <a:t>стикер</a:t>
            </a:r>
            <a:r>
              <a:rPr lang="ru-RU" dirty="0" smtClean="0"/>
              <a:t> на картинку с антивирусной программой.</a:t>
            </a:r>
            <a:endParaRPr lang="ru-RU" dirty="0" smtClean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 классного часа: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6607" y="1701478"/>
            <a:ext cx="78244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Определить возможные угрозы в сети Интернет.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Повысить грамотность в вопросах безопасности в сети.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Сформировать общепринятые нормы поведения в сети.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588765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38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Расшифруй имя!</a:t>
            </a:r>
            <a:endParaRPr lang="ru-RU" sz="5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9351" y="2711669"/>
            <a:ext cx="66372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/>
              <a:t>Придумайте на любую букву вашего имени слово, которое вас характеризует.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ТВОЙ «ЦИФРОВОЙ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005015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/>
              <a:t>Действуй сегодня так</a:t>
            </a:r>
            <a:r>
              <a:rPr lang="ru-RU" sz="1600" b="1" dirty="0"/>
              <a:t>, чтобы завтра не было </a:t>
            </a:r>
            <a:r>
              <a:rPr lang="ru-RU" sz="1600" b="1" dirty="0" smtClean="0"/>
              <a:t>стыдно!</a:t>
            </a:r>
            <a:endParaRPr lang="ru-RU" sz="1600" b="1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7" y="2055567"/>
            <a:ext cx="217809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Фотографии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916326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в интернет, остается там навсегда.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839126" y="906879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Фотографии, которые ты выложил вчера, смогут увидеть послезавтра и позже</a:t>
            </a:r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28346" y="2077617"/>
            <a:ext cx="2193565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Одноклассники</a:t>
            </a:r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728346" y="2747052"/>
            <a:ext cx="2186924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728346" y="3368721"/>
            <a:ext cx="2196561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Соседи</a:t>
            </a:r>
            <a:endParaRPr lang="ru-RU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6728346" y="3987231"/>
            <a:ext cx="219356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Учителя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5" y="2725001"/>
            <a:ext cx="2178096" cy="4556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Комментарии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428624" y="3346670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Личные контакты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6728346" y="4618505"/>
            <a:ext cx="218692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Преподаватели ВУЗа</a:t>
            </a:r>
            <a:endParaRPr lang="ru-RU" dirty="0"/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6728346" y="5240174"/>
            <a:ext cx="218692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Твои дети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28625" y="3965181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Семья и родственники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428625" y="4607262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Дом и покупки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53841" y="5231771"/>
            <a:ext cx="215288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Школа и отпуск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32" name="Picture 2" descr="D:\00_USER_C\Desktop\Фейки\Отметилась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44890" y="4607262"/>
            <a:ext cx="2251123" cy="117716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2879678" y="2861061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3584763" y="334667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678" y="3959655"/>
            <a:ext cx="2844302" cy="7573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102457" y="1933157"/>
            <a:ext cx="2330851" cy="1088969"/>
            <a:chOff x="4102457" y="1933157"/>
            <a:chExt cx="2330851" cy="1088969"/>
          </a:xfrm>
        </p:grpSpPr>
        <p:pic>
          <p:nvPicPr>
            <p:cNvPr id="23" name="Picture 4" descr="C:\Users\Stanislav.Skusov\Desktop\2013-10-14_17385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/>
            <a:stretch/>
          </p:blipFill>
          <p:spPr bwMode="auto">
            <a:xfrm>
              <a:off x="4102457" y="1933157"/>
              <a:ext cx="2330851" cy="108896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37" name="Picture 2" descr="C:\Users\Stanislav.Skusov\Desktop\2013-10-15_16224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882" y="2260157"/>
              <a:ext cx="1055084" cy="4349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2879679" y="2055567"/>
            <a:ext cx="3676460" cy="3640228"/>
          </a:xfrm>
          <a:prstGeom prst="roundRect">
            <a:avLst/>
          </a:prstGeom>
          <a:noFill/>
          <a:ln w="76200" cmpd="thickThin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9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:\Public\Уроки безопасного интернета\Уроки _посл.версия _ 15.11.2013\паспор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94" y="2504893"/>
            <a:ext cx="2001543" cy="1909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ВНИМАНИЕ! ЛИЧНЫЕ ДАННЫЕ!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14799"/>
            <a:ext cx="4159796" cy="128209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47 миллионов пользователей заходят на сайт «</a:t>
            </a:r>
            <a:r>
              <a:rPr lang="ru-RU" dirty="0" err="1" smtClean="0"/>
              <a:t>Вконтакте</a:t>
            </a:r>
            <a:r>
              <a:rPr lang="ru-RU" dirty="0" smtClean="0"/>
              <a:t>» каждый день. Они могут увидеть информацию о тебе.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54137" y="963702"/>
            <a:ext cx="3985227" cy="59214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Проверь и настрой приватность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4136" y="1759230"/>
            <a:ext cx="3985227" cy="158521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5117515" y="1788920"/>
            <a:ext cx="3821847" cy="98156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17514" y="2922889"/>
            <a:ext cx="3821847" cy="311625"/>
          </a:xfrm>
          <a:prstGeom prst="round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glow rad="139700">
              <a:srgbClr val="00B05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5" y="2551834"/>
            <a:ext cx="2418747" cy="140670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 интернет, остается там навсегда.</a:t>
            </a:r>
            <a:endParaRPr lang="ru-RU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5296395" y="3589497"/>
            <a:ext cx="3642969" cy="282495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Используйте ник (псевдоним) или неполное ФИО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Подумай, прежде чем указать: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Мобильный телефон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Возраст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Адрес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Последние покупки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Электронную почту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Другие важные 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данные</a:t>
            </a:r>
          </a:p>
          <a:p>
            <a:pPr marL="0" indent="0">
              <a:buNone/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Их часто собирают хулиганы и преступники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1" y="5451594"/>
            <a:ext cx="4409593" cy="118340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624" y="4149890"/>
            <a:ext cx="2887185" cy="10739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882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7" name="Содержимое 6" descr="Page_00002.jpg"/>
          <p:cNvPicPr>
            <a:picLocks noGrp="1" noChangeAspect="1"/>
          </p:cNvPicPr>
          <p:nvPr>
            <p:ph idx="1"/>
          </p:nvPr>
        </p:nvPicPr>
        <p:blipFill>
          <a:blip r:embed="rId2"/>
          <a:srcRect r="49014"/>
          <a:stretch>
            <a:fillRect/>
          </a:stretch>
        </p:blipFill>
        <p:spPr>
          <a:xfrm>
            <a:off x="2319484" y="211284"/>
            <a:ext cx="4633107" cy="64293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age_00003.jpg"/>
          <p:cNvPicPr>
            <a:picLocks noGrp="1" noChangeAspect="1"/>
          </p:cNvPicPr>
          <p:nvPr>
            <p:ph idx="1"/>
          </p:nvPr>
        </p:nvPicPr>
        <p:blipFill>
          <a:blip r:embed="rId2"/>
          <a:srcRect l="48028"/>
          <a:stretch>
            <a:fillRect/>
          </a:stretch>
        </p:blipFill>
        <p:spPr>
          <a:xfrm>
            <a:off x="2285999" y="247512"/>
            <a:ext cx="4711934" cy="641468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СЕТЕВОЙ ЭТИКЕТ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816608"/>
            <a:ext cx="8319591" cy="4935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dirty="0" smtClean="0"/>
              <a:t>В интернете, как в реальной жизни 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3057099" y="1526866"/>
            <a:ext cx="5695166" cy="4655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Искажать чужие фотографии</a:t>
            </a:r>
            <a:endParaRPr lang="ru-RU" u="none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8" y="1633968"/>
            <a:ext cx="2424960" cy="21978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3057099" y="2725748"/>
            <a:ext cx="5695166" cy="47881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Грубить и оскорблять в письмах и комментариях </a:t>
            </a:r>
            <a:endParaRPr lang="ru-RU" u="none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57099" y="2132247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Выкладывать сцены насилия и унижения</a:t>
            </a:r>
            <a:endParaRPr lang="ru-RU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4" y="4230830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Будь вежлив и дружелюбен</a:t>
            </a:r>
            <a:endParaRPr lang="ru-RU" dirty="0"/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3057099" y="3341800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Использовать чужие материалы без разрешения</a:t>
            </a:r>
            <a:endParaRPr lang="ru-RU" u="none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4" y="4969258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Откажись от общения с неприятным человеком, включи его в «черный список», удали из «друзей»</a:t>
            </a:r>
            <a:endParaRPr lang="ru-RU" dirty="0"/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5" y="5678883"/>
            <a:ext cx="655902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Если тебя обижают в интернете – посоветуйся с родителями!</a:t>
            </a:r>
            <a:endParaRPr lang="ru-RU" sz="1600" dirty="0"/>
          </a:p>
        </p:txBody>
      </p:sp>
      <p:pic>
        <p:nvPicPr>
          <p:cNvPr id="38" name="Picture 2" descr="G:\Лига\К презентации\нельз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88" y="1435896"/>
            <a:ext cx="1344374" cy="1223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Public\Уроки безопасного интернета\Уроки _посл.версия _ 15.11.2013\этике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432" y="4271780"/>
            <a:ext cx="1510953" cy="16237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70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ОБЩЕНИЕ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6041" y="5277092"/>
            <a:ext cx="8456070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С незнакомцами в интернете нужно общаться как с незнакомыми на улице</a:t>
            </a:r>
            <a:endParaRPr lang="ru-RU" sz="16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20503" y="815770"/>
            <a:ext cx="2571608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Родственники из других городов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793495"/>
            <a:ext cx="5658277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 кем ты общаешься в интернете?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320503" y="1673370"/>
            <a:ext cx="2571608" cy="4902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Одноклассники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36041" y="3796691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Интернет-хамы (тролли)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6320500" y="2412265"/>
            <a:ext cx="2571608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интересам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6320500" y="3070513"/>
            <a:ext cx="2571608" cy="5491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лету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436042" y="1673370"/>
            <a:ext cx="3291289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Незнакомцы</a:t>
            </a:r>
            <a:endParaRPr lang="ru-RU" u="none" dirty="0"/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410594" y="2404837"/>
            <a:ext cx="332415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П</a:t>
            </a:r>
            <a:r>
              <a:rPr lang="ru-RU" u="none" dirty="0" smtClean="0"/>
              <a:t>опрошайки</a:t>
            </a:r>
            <a:endParaRPr lang="ru-RU" u="none" dirty="0"/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410592" y="3103584"/>
            <a:ext cx="332415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Излишне любопытные</a:t>
            </a:r>
            <a:endParaRPr lang="ru-RU" u="none" dirty="0"/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428624" y="4492195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Преступники</a:t>
            </a:r>
            <a:endParaRPr lang="ru-RU" u="none" dirty="0"/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436042" y="6052897"/>
            <a:ext cx="777305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Прежде чем встретиться с виртуальным другом – </a:t>
            </a:r>
            <a:br>
              <a:rPr lang="ru-RU" sz="1600" dirty="0" smtClean="0"/>
            </a:br>
            <a:r>
              <a:rPr lang="ru-RU" sz="1600" dirty="0" smtClean="0"/>
              <a:t>посоветуйся с родителями!</a:t>
            </a:r>
            <a:endParaRPr lang="ru-RU" sz="1600" dirty="0"/>
          </a:p>
        </p:txBody>
      </p:sp>
      <p:pic>
        <p:nvPicPr>
          <p:cNvPr id="1026" name="Picture 2" descr="O:\Public\Уроки безопасного интернета\Уроки _посл.версия _ 15.11.2013\девочка за компо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2338" y="3354159"/>
            <a:ext cx="1979604" cy="1390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Public\Уроки безопасного интернета\Уроки _посл.версия _ 15.11.2013\бабушка за компо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03" y="3821584"/>
            <a:ext cx="2139633" cy="1283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Public\Уроки безопасного интернета\Уроки _посл.версия _ 15.11.2013\Image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38" y="1725549"/>
            <a:ext cx="1931404" cy="146694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736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3575</TotalTime>
  <Words>660</Words>
  <Application>Microsoft Office PowerPoint</Application>
  <PresentationFormat>Экран (4:3)</PresentationFormat>
  <Paragraphs>156</Paragraphs>
  <Slides>20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Цель классного часа:</vt:lpstr>
      <vt:lpstr>Расшифруй имя!</vt:lpstr>
      <vt:lpstr>ТВОЙ «ЦИФРОВОЙ ПОРТРЕТ»</vt:lpstr>
      <vt:lpstr>ВНИМАНИЕ! ЛИЧНЫЕ ДАННЫЕ!</vt:lpstr>
      <vt:lpstr>Слайд 6</vt:lpstr>
      <vt:lpstr>Слайд 7</vt:lpstr>
      <vt:lpstr>СЕТЕВОЙ ЭТИКЕТ</vt:lpstr>
      <vt:lpstr>ОБЩЕНИЕ В ИНТЕРНЕТЕ</vt:lpstr>
      <vt:lpstr>Слайд 10</vt:lpstr>
      <vt:lpstr>Слайд 11</vt:lpstr>
      <vt:lpstr>Слайд 12</vt:lpstr>
      <vt:lpstr>Слайд 13</vt:lpstr>
      <vt:lpstr>ИНТЕРНЕТ–ЗАВИСИМОСТЬ </vt:lpstr>
      <vt:lpstr>ИНТЕРНЕТ–ЗАВИСИМОСТЬ И ЗДОРОВЬЕ </vt:lpstr>
      <vt:lpstr>Слайд 16</vt:lpstr>
      <vt:lpstr>НАСТРОЙ КОМПЬЮТЕР</vt:lpstr>
      <vt:lpstr>НАСТРОЙ ИНСТРУМЕНТЫ</vt:lpstr>
      <vt:lpstr>Рефлексия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БЕЗОПАСНОГО ИНТЕРНЕТА</dc:title>
  <dc:creator>Олег</dc:creator>
  <cp:lastModifiedBy>olga</cp:lastModifiedBy>
  <cp:revision>291</cp:revision>
  <dcterms:created xsi:type="dcterms:W3CDTF">2013-10-12T16:22:24Z</dcterms:created>
  <dcterms:modified xsi:type="dcterms:W3CDTF">2017-11-13T14:25:11Z</dcterms:modified>
</cp:coreProperties>
</file>