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69" r:id="rId2"/>
    <p:sldId id="256" r:id="rId3"/>
    <p:sldId id="257" r:id="rId4"/>
    <p:sldId id="258" r:id="rId5"/>
    <p:sldId id="259" r:id="rId6"/>
    <p:sldId id="26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23B18F-967B-4DC2-9E3C-88A3DDFF561B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6321F2-C037-4B5C-ACF1-F5BB6389D9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6321F2-C037-4B5C-ACF1-F5BB6389D94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AC16A92-917F-43E2-B713-7490AE3BF724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78590BA-2F1F-4800-BE95-1D59B80C8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6A92-917F-43E2-B713-7490AE3BF724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590BA-2F1F-4800-BE95-1D59B80C8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6A92-917F-43E2-B713-7490AE3BF724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590BA-2F1F-4800-BE95-1D59B80C8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AC16A92-917F-43E2-B713-7490AE3BF724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78590BA-2F1F-4800-BE95-1D59B80C87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AC16A92-917F-43E2-B713-7490AE3BF724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78590BA-2F1F-4800-BE95-1D59B80C8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6A92-917F-43E2-B713-7490AE3BF724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590BA-2F1F-4800-BE95-1D59B80C87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6A92-917F-43E2-B713-7490AE3BF724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590BA-2F1F-4800-BE95-1D59B80C87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AC16A92-917F-43E2-B713-7490AE3BF724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78590BA-2F1F-4800-BE95-1D59B80C87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6A92-917F-43E2-B713-7490AE3BF724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590BA-2F1F-4800-BE95-1D59B80C8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AC16A92-917F-43E2-B713-7490AE3BF724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78590BA-2F1F-4800-BE95-1D59B80C87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AC16A92-917F-43E2-B713-7490AE3BF724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78590BA-2F1F-4800-BE95-1D59B80C87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AC16A92-917F-43E2-B713-7490AE3BF724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78590BA-2F1F-4800-BE95-1D59B80C87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pesochnizza.ru/wp-content/uploads/2012/05/rebusy-po-matematik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11156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Решите задачи:</a:t>
            </a:r>
            <a:endParaRPr lang="ru-RU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00108"/>
            <a:ext cx="4543428" cy="435771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У дачника было 3 улья. С первого улья он получил 24,8 кг мёда. Со второго – на 6,4 кг мёда меньше, чем с первого, а с третьего половину того, что собрал с первых двух ульев вместе. Весь мёд он разложил в 18 банок. По сколько кг мёда было в каждой банке?</a:t>
            </a:r>
            <a:endParaRPr lang="ru-RU" dirty="0"/>
          </a:p>
        </p:txBody>
      </p:sp>
      <p:pic>
        <p:nvPicPr>
          <p:cNvPr id="1026" name="Picture 2" descr="https://cdn.pixabay.com/photo/2015/06/08/22/22/bee-802595_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3571876"/>
            <a:ext cx="2857552" cy="2143140"/>
          </a:xfrm>
          <a:prstGeom prst="rect">
            <a:avLst/>
          </a:prstGeom>
          <a:noFill/>
        </p:spPr>
      </p:pic>
      <p:pic>
        <p:nvPicPr>
          <p:cNvPr id="1028" name="Picture 4" descr="https://im0-tub-ru.yandex.net/i?id=98de582629968e04ba35b50a0c6badd8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142984"/>
            <a:ext cx="2793573" cy="1820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42918"/>
            <a:ext cx="4114800" cy="5831034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40 бабушек вошли в автобус. 0,2 часть бабушек купила билеты, а остальные закричали, что у них проездной. На самом деле он был только у 7 бабушек. Сколько бабушек проехало зайцем?</a:t>
            </a:r>
            <a:endParaRPr lang="ru-RU" dirty="0"/>
          </a:p>
        </p:txBody>
      </p:sp>
      <p:pic>
        <p:nvPicPr>
          <p:cNvPr id="23554" name="Picture 2" descr="https://yt3.ggpht.com/a/AGF-l79GeU6sSFR8AREFYr_KR_4q_6jz2Mfr2hZkkw=s900-c-k-c0xffffffff-no-rj-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357298"/>
            <a:ext cx="3471834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186238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Колобок пробежал на ножках 5,8 км за 2 ч, а потом прокатился за 2 ч 8,4 км. На сколько км/ч колобок катился быстрее, чем бежал?</a:t>
            </a:r>
            <a:endParaRPr lang="ru-RU" dirty="0"/>
          </a:p>
        </p:txBody>
      </p:sp>
      <p:pic>
        <p:nvPicPr>
          <p:cNvPr id="24578" name="Picture 2" descr="https://avatars.mds.yandex.net/get-pdb/988157/efda78f1-c6e6-460e-b4c8-05a86be1c542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964554"/>
            <a:ext cx="4365624" cy="546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endParaRPr lang="ru-RU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7467600" cy="604534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Упростить выражение и найти его значение, если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  4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3,7х + 0,4  - 1,2х  - 0,3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s://cdn-images-1.medium.com/max/1200/1*eP7JSDo0Yh_A_ZbD3oalsQ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1357298"/>
            <a:ext cx="5000627" cy="5500702"/>
          </a:xfrm>
          <a:prstGeom prst="rect">
            <a:avLst/>
          </a:prstGeom>
          <a:noFill/>
        </p:spPr>
      </p:pic>
      <p:pic>
        <p:nvPicPr>
          <p:cNvPr id="25604" name="Picture 4" descr="https://im0-tub-ru.yandex.net/i?id=30ea93bfdb558f6e567eaa44df2138c5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809999"/>
            <a:ext cx="3152775" cy="2762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Подведем итоги: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42984"/>
            <a:ext cx="7467600" cy="53309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avatars.mds.yandex.net/get-pdb/1885801/3292e0cf-f6b8-42c1-9e13-25354ec052c7/s12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2681018" cy="2493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avatars.mds.yandex.net/get-pdb/1871629/c3c39bdb-89bb-4e4f-9d9a-699d45926726/s12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000108"/>
            <a:ext cx="2357253" cy="246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a.d-cd.net/CeAAAgKdKuA-96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1000108"/>
            <a:ext cx="2677650" cy="2432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71472" y="3214686"/>
            <a:ext cx="22145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Все легко и просто))) 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6050" y="3286124"/>
            <a:ext cx="2857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Затруднялся, надо повторить…?!?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86446" y="3429000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Было трудно(((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5000636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Домашнее задание: п. 4.1 – 4.6 повторить; №830; 848.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Решить уравнение:</a:t>
            </a:r>
            <a:endParaRPr lang="ru-RU" sz="28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0,5 +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= 1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2,5 – у = 0,5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2,3 *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= 4,6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 :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y = 2</a:t>
            </a:r>
          </a:p>
          <a:p>
            <a:pPr marL="457200" indent="-457200"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8, 21 * y = 821</a:t>
            </a:r>
          </a:p>
          <a:p>
            <a:pPr marL="457200" indent="-457200"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6,6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= 0, 66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7,7 + у = 10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25,5 *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= 255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89,2 – у = 89.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s://smartprogress.do/uploadImages/0005799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1357298"/>
            <a:ext cx="4876833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357166"/>
            <a:ext cx="6172216" cy="6143668"/>
          </a:xfrm>
        </p:spPr>
        <p:txBody>
          <a:bodyPr>
            <a:normAutofit fontScale="90000"/>
          </a:bodyPr>
          <a:lstStyle/>
          <a:p>
            <a: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Сегодня 3 марта,</a:t>
            </a:r>
            <a:b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День недели – вторник</a:t>
            </a:r>
            <a:b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Сегодня проведём</a:t>
            </a:r>
            <a:b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 такой,</a:t>
            </a:r>
            <a:b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Который будет посвящён</a:t>
            </a:r>
            <a:b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Интересной особе одной.</a:t>
            </a:r>
            <a:r>
              <a:rPr lang="ru-RU" sz="3100" b="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Слушайте меня внимательно,</a:t>
            </a:r>
            <a:b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вопросы отвечайте,</a:t>
            </a:r>
            <a:b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Всё, ребята, подмечайте,</a:t>
            </a:r>
            <a:b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Ничего не забывайте,</a:t>
            </a:r>
            <a:b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Меня, прошу, не подкачайте.</a:t>
            </a:r>
            <a:b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Ну-ка, юный мой дружок,</a:t>
            </a:r>
            <a:b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 готов начать урок?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6286520"/>
            <a:ext cx="6172200" cy="88402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3314" name="Picture 2" descr="https://img2.freepng.ru/20180316/ppw/kisspng-mathematics-cartoon-division-clip-art-maths-sign-5aab7ff868d9c6.09652641152118885642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285728"/>
            <a:ext cx="2653967" cy="19462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ответы к ребусам помогут определить тему урока.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 flipH="1">
            <a:off x="285720" y="1357298"/>
            <a:ext cx="171480" cy="7143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6" name="Рисунок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2"/>
            <a:ext cx="52863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5673725" y="1527175"/>
            <a:ext cx="625475" cy="28733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7F3169"/>
                </a:solidFill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15008" y="1857364"/>
            <a:ext cx="1271588" cy="46196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r>
              <a:rPr lang="ru-RU" sz="2400" dirty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разный</a:t>
            </a:r>
          </a:p>
        </p:txBody>
      </p:sp>
      <p:pic>
        <p:nvPicPr>
          <p:cNvPr id="10" name="Рисунок 1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2838450"/>
            <a:ext cx="554355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6143636" y="3143248"/>
            <a:ext cx="625475" cy="28733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7F3169"/>
                </a:solidFill>
              </a:rPr>
              <a:t>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72198" y="3500438"/>
            <a:ext cx="1754187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r>
              <a:rPr lang="ru-RU" sz="2400" dirty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действие</a:t>
            </a:r>
          </a:p>
        </p:txBody>
      </p:sp>
      <p:pic>
        <p:nvPicPr>
          <p:cNvPr id="13" name="Рисунок 1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4149725"/>
            <a:ext cx="46958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кругленный прямоугольник 13"/>
          <p:cNvSpPr/>
          <p:nvPr/>
        </p:nvSpPr>
        <p:spPr>
          <a:xfrm>
            <a:off x="5572132" y="4286256"/>
            <a:ext cx="625475" cy="28733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7F3169"/>
                </a:solidFill>
              </a:rPr>
              <a:t>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86380" y="4786322"/>
            <a:ext cx="1271587" cy="46196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r>
              <a:rPr lang="ru-RU" sz="240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дробь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0034" y="5500702"/>
            <a:ext cx="73581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Девиз урока:«Знания имей отличные по теме дроби десятичные»  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повторение действий с десятичными дробями.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 flipV="1">
            <a:off x="457200" y="1554481"/>
            <a:ext cx="114272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 rot="1673080">
            <a:off x="3692786" y="3646229"/>
            <a:ext cx="865187" cy="828222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Oval 6"/>
          <p:cNvSpPr>
            <a:spLocks noChangeArrowheads="1"/>
          </p:cNvSpPr>
          <p:nvPr/>
        </p:nvSpPr>
        <p:spPr bwMode="auto">
          <a:xfrm rot="18979013">
            <a:off x="2395085" y="1733886"/>
            <a:ext cx="1008062" cy="2374900"/>
          </a:xfrm>
          <a:prstGeom prst="ellipse">
            <a:avLst/>
          </a:prstGeom>
          <a:gradFill rotWithShape="1">
            <a:gsLst>
              <a:gs pos="0">
                <a:srgbClr val="4BFB53"/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FFFF00"/>
            </a:solidFill>
            <a:round/>
            <a:headEnd/>
            <a:tailEnd/>
          </a:ln>
        </p:spPr>
        <p:txBody>
          <a:bodyPr vert="wordArtVert" wrap="none" anchor="ctr"/>
          <a:lstStyle/>
          <a:p>
            <a:endParaRPr lang="ru-RU" dirty="0"/>
          </a:p>
        </p:txBody>
      </p:sp>
      <p:sp>
        <p:nvSpPr>
          <p:cNvPr id="18" name="Oval 6"/>
          <p:cNvSpPr>
            <a:spLocks noChangeArrowheads="1"/>
          </p:cNvSpPr>
          <p:nvPr/>
        </p:nvSpPr>
        <p:spPr bwMode="auto">
          <a:xfrm rot="2500484">
            <a:off x="4662479" y="1677675"/>
            <a:ext cx="1008062" cy="2374900"/>
          </a:xfrm>
          <a:prstGeom prst="ellipse">
            <a:avLst/>
          </a:prstGeom>
          <a:gradFill rotWithShape="1">
            <a:gsLst>
              <a:gs pos="0">
                <a:srgbClr val="4BFB53"/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FFFF00"/>
            </a:solidFill>
            <a:round/>
            <a:headEnd/>
            <a:tailEnd/>
          </a:ln>
        </p:spPr>
        <p:txBody>
          <a:bodyPr vert="wordArtVert" wrap="none" anchor="ctr"/>
          <a:lstStyle/>
          <a:p>
            <a:endParaRPr lang="ru-RU" dirty="0"/>
          </a:p>
        </p:txBody>
      </p:sp>
      <p:sp>
        <p:nvSpPr>
          <p:cNvPr id="19" name="Oval 6"/>
          <p:cNvSpPr>
            <a:spLocks noChangeArrowheads="1"/>
          </p:cNvSpPr>
          <p:nvPr/>
        </p:nvSpPr>
        <p:spPr bwMode="auto">
          <a:xfrm rot="21001472">
            <a:off x="3412755" y="1355219"/>
            <a:ext cx="1008062" cy="2374900"/>
          </a:xfrm>
          <a:prstGeom prst="ellipse">
            <a:avLst/>
          </a:prstGeom>
          <a:gradFill rotWithShape="1">
            <a:gsLst>
              <a:gs pos="0">
                <a:srgbClr val="4BFB53"/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FFFF00"/>
            </a:solidFill>
            <a:round/>
            <a:headEnd/>
            <a:tailEnd/>
          </a:ln>
        </p:spPr>
        <p:txBody>
          <a:bodyPr vert="wordArtVert" wrap="none" anchor="ctr"/>
          <a:lstStyle/>
          <a:p>
            <a:endParaRPr lang="ru-RU" dirty="0"/>
          </a:p>
        </p:txBody>
      </p:sp>
      <p:sp>
        <p:nvSpPr>
          <p:cNvPr id="23" name="Oval 6"/>
          <p:cNvSpPr>
            <a:spLocks noChangeArrowheads="1"/>
          </p:cNvSpPr>
          <p:nvPr/>
        </p:nvSpPr>
        <p:spPr bwMode="auto">
          <a:xfrm rot="16486938">
            <a:off x="2007158" y="2771387"/>
            <a:ext cx="1008062" cy="2374900"/>
          </a:xfrm>
          <a:prstGeom prst="ellipse">
            <a:avLst/>
          </a:prstGeom>
          <a:gradFill rotWithShape="1">
            <a:gsLst>
              <a:gs pos="0">
                <a:srgbClr val="4BFB53"/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FFFF00"/>
            </a:solidFill>
            <a:round/>
            <a:headEnd/>
            <a:tailEnd/>
          </a:ln>
        </p:spPr>
        <p:txBody>
          <a:bodyPr vert="wordArtVert" wrap="none" anchor="ctr"/>
          <a:lstStyle/>
          <a:p>
            <a:endParaRPr lang="ru-RU" dirty="0"/>
          </a:p>
        </p:txBody>
      </p:sp>
      <p:sp>
        <p:nvSpPr>
          <p:cNvPr id="24" name="Oval 6"/>
          <p:cNvSpPr>
            <a:spLocks noChangeArrowheads="1"/>
          </p:cNvSpPr>
          <p:nvPr/>
        </p:nvSpPr>
        <p:spPr bwMode="auto">
          <a:xfrm rot="14453320">
            <a:off x="2350236" y="3831118"/>
            <a:ext cx="1008062" cy="2374900"/>
          </a:xfrm>
          <a:prstGeom prst="ellipse">
            <a:avLst/>
          </a:prstGeom>
          <a:gradFill rotWithShape="1">
            <a:gsLst>
              <a:gs pos="0">
                <a:srgbClr val="4BFB53"/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FFFF00"/>
            </a:solidFill>
            <a:round/>
            <a:headEnd/>
            <a:tailEnd/>
          </a:ln>
        </p:spPr>
        <p:txBody>
          <a:bodyPr vert="wordArtVert" wrap="none" anchor="ctr"/>
          <a:lstStyle/>
          <a:p>
            <a:endParaRPr lang="ru-RU" dirty="0"/>
          </a:p>
        </p:txBody>
      </p:sp>
      <p:sp>
        <p:nvSpPr>
          <p:cNvPr id="25" name="Oval 6"/>
          <p:cNvSpPr>
            <a:spLocks noChangeArrowheads="1"/>
          </p:cNvSpPr>
          <p:nvPr/>
        </p:nvSpPr>
        <p:spPr bwMode="auto">
          <a:xfrm rot="15017218">
            <a:off x="5141528" y="2545075"/>
            <a:ext cx="1008062" cy="2374900"/>
          </a:xfrm>
          <a:prstGeom prst="ellipse">
            <a:avLst/>
          </a:prstGeom>
          <a:gradFill rotWithShape="1">
            <a:gsLst>
              <a:gs pos="0">
                <a:srgbClr val="4BFB53"/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6" name="Oval 6"/>
          <p:cNvSpPr>
            <a:spLocks noChangeArrowheads="1"/>
          </p:cNvSpPr>
          <p:nvPr/>
        </p:nvSpPr>
        <p:spPr bwMode="auto">
          <a:xfrm rot="17329078">
            <a:off x="4988514" y="3712538"/>
            <a:ext cx="1008062" cy="2374900"/>
          </a:xfrm>
          <a:prstGeom prst="ellipse">
            <a:avLst/>
          </a:prstGeom>
          <a:gradFill rotWithShape="1">
            <a:gsLst>
              <a:gs pos="0">
                <a:srgbClr val="4BFB53"/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7" name="Oval 6"/>
          <p:cNvSpPr>
            <a:spLocks noChangeArrowheads="1"/>
          </p:cNvSpPr>
          <p:nvPr/>
        </p:nvSpPr>
        <p:spPr bwMode="auto">
          <a:xfrm rot="19599664">
            <a:off x="4212971" y="4401503"/>
            <a:ext cx="1008062" cy="2374900"/>
          </a:xfrm>
          <a:prstGeom prst="ellipse">
            <a:avLst/>
          </a:prstGeom>
          <a:gradFill rotWithShape="1">
            <a:gsLst>
              <a:gs pos="0">
                <a:srgbClr val="4BFB53"/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FFFF00"/>
            </a:solidFill>
            <a:round/>
            <a:headEnd/>
            <a:tailEnd/>
          </a:ln>
        </p:spPr>
        <p:txBody>
          <a:bodyPr vert="horz" wrap="none" anchor="ctr"/>
          <a:lstStyle/>
          <a:p>
            <a:endParaRPr lang="ru-RU" dirty="0"/>
          </a:p>
        </p:txBody>
      </p:sp>
      <p:sp>
        <p:nvSpPr>
          <p:cNvPr id="28" name="Oval 6"/>
          <p:cNvSpPr>
            <a:spLocks noChangeArrowheads="1"/>
          </p:cNvSpPr>
          <p:nvPr/>
        </p:nvSpPr>
        <p:spPr bwMode="auto">
          <a:xfrm rot="12548992">
            <a:off x="3014864" y="4387980"/>
            <a:ext cx="1008062" cy="2374900"/>
          </a:xfrm>
          <a:prstGeom prst="ellipse">
            <a:avLst/>
          </a:prstGeom>
          <a:gradFill rotWithShape="1">
            <a:gsLst>
              <a:gs pos="0">
                <a:srgbClr val="4BFB53"/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FFFF00"/>
            </a:solidFill>
            <a:round/>
            <a:headEnd/>
            <a:tailEnd/>
          </a:ln>
        </p:spPr>
        <p:txBody>
          <a:bodyPr vert="wordArtVert" wrap="none" anchor="ctr"/>
          <a:lstStyle/>
          <a:p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4786314" y="1285860"/>
            <a:ext cx="3479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Ответьте на вопросы.</a:t>
            </a:r>
            <a:endParaRPr lang="ru-RU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Устная работа: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71546"/>
            <a:ext cx="3686172" cy="64294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Прочитать дроби :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15364" name="Picture 4" descr="https://avatars.mds.yandex.net/get-pdb/812271/cebedd4c-da6f-4fe5-af58-dd5dbbc730dd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143116"/>
            <a:ext cx="3429024" cy="442913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143636" y="64291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5, 02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43636" y="1285860"/>
            <a:ext cx="992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4,206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43636" y="185736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0, 0006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2428868"/>
            <a:ext cx="6335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0,3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3636" y="3000372"/>
            <a:ext cx="1800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176, 00089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5074" y="364331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7, 7008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4286256"/>
            <a:ext cx="11721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0,0205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5074" y="5000636"/>
            <a:ext cx="11721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34,034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57950" y="5715016"/>
            <a:ext cx="1082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90, 09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Вычислить:</a:t>
            </a:r>
            <a:endParaRPr lang="ru-RU" sz="28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4422"/>
            <a:ext cx="2757478" cy="525953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12 + 1,5 = 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10 – 2,8 = 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5, 73 – 2,53 = 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56 : 100 = 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2,09 : 0,1 = 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4,8 : 1,2 = 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2,3 · 3 = 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7,7 · 100 = 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2,07 + 1, 3 =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9058" y="1357298"/>
            <a:ext cx="407196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13,5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7,2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3, 2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0,56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20,9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6,9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770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3,37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im0-tub-ru.yandex.net/i?id=f17f72839a44f44723430daa6c270054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571876"/>
            <a:ext cx="3743734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5409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7467600" cy="597391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Расположить дроби в порядке возрастания: </a:t>
            </a:r>
          </a:p>
          <a:p>
            <a:pPr>
              <a:buNone/>
            </a:pPr>
            <a:r>
              <a:rPr lang="ru-RU" dirty="0" smtClean="0"/>
              <a:t>0,7 </a:t>
            </a:r>
            <a:r>
              <a:rPr lang="ru-RU" dirty="0" smtClean="0">
                <a:solidFill>
                  <a:srgbClr val="C00000"/>
                </a:solidFill>
              </a:rPr>
              <a:t>;</a:t>
            </a:r>
            <a:r>
              <a:rPr lang="ru-RU" dirty="0" smtClean="0"/>
              <a:t> 1,4</a:t>
            </a:r>
            <a:r>
              <a:rPr lang="ru-RU" dirty="0" smtClean="0">
                <a:solidFill>
                  <a:srgbClr val="C00000"/>
                </a:solidFill>
              </a:rPr>
              <a:t>;</a:t>
            </a:r>
            <a:r>
              <a:rPr lang="ru-RU" dirty="0" smtClean="0"/>
              <a:t> 0,1</a:t>
            </a:r>
            <a:r>
              <a:rPr lang="ru-RU" dirty="0" smtClean="0">
                <a:solidFill>
                  <a:srgbClr val="C00000"/>
                </a:solidFill>
              </a:rPr>
              <a:t>;</a:t>
            </a:r>
            <a:r>
              <a:rPr lang="ru-RU" dirty="0" smtClean="0"/>
              <a:t> 1,1</a:t>
            </a:r>
            <a:r>
              <a:rPr lang="ru-RU" dirty="0" smtClean="0">
                <a:solidFill>
                  <a:srgbClr val="C00000"/>
                </a:solidFill>
              </a:rPr>
              <a:t>;</a:t>
            </a:r>
            <a:r>
              <a:rPr lang="ru-RU" dirty="0" smtClean="0"/>
              <a:t> 1,6</a:t>
            </a:r>
            <a:r>
              <a:rPr lang="ru-RU" dirty="0" smtClean="0">
                <a:solidFill>
                  <a:srgbClr val="C00000"/>
                </a:solidFill>
              </a:rPr>
              <a:t>;</a:t>
            </a:r>
            <a:r>
              <a:rPr lang="ru-RU" dirty="0" smtClean="0"/>
              <a:t> 1,3.</a:t>
            </a:r>
            <a:endParaRPr lang="ru-RU" dirty="0"/>
          </a:p>
        </p:txBody>
      </p:sp>
      <p:grpSp>
        <p:nvGrpSpPr>
          <p:cNvPr id="5" name="Group 67"/>
          <p:cNvGrpSpPr>
            <a:grpSpLocks/>
          </p:cNvGrpSpPr>
          <p:nvPr/>
        </p:nvGrpSpPr>
        <p:grpSpPr bwMode="auto">
          <a:xfrm>
            <a:off x="990600" y="2838450"/>
            <a:ext cx="5781675" cy="104775"/>
            <a:chOff x="624" y="1788"/>
            <a:chExt cx="3642" cy="66"/>
          </a:xfrm>
        </p:grpSpPr>
        <p:sp>
          <p:nvSpPr>
            <p:cNvPr id="6" name="Line 46"/>
            <p:cNvSpPr>
              <a:spLocks noChangeShapeType="1"/>
            </p:cNvSpPr>
            <p:nvPr/>
          </p:nvSpPr>
          <p:spPr bwMode="auto">
            <a:xfrm>
              <a:off x="636" y="1854"/>
              <a:ext cx="363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triangl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Line 47"/>
            <p:cNvSpPr>
              <a:spLocks noChangeShapeType="1"/>
            </p:cNvSpPr>
            <p:nvPr/>
          </p:nvSpPr>
          <p:spPr bwMode="auto">
            <a:xfrm>
              <a:off x="624" y="1806"/>
              <a:ext cx="0" cy="3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Line 48"/>
            <p:cNvSpPr>
              <a:spLocks noChangeShapeType="1"/>
            </p:cNvSpPr>
            <p:nvPr/>
          </p:nvSpPr>
          <p:spPr bwMode="auto">
            <a:xfrm>
              <a:off x="2454" y="1806"/>
              <a:ext cx="0" cy="4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Line 49"/>
            <p:cNvSpPr>
              <a:spLocks noChangeShapeType="1"/>
            </p:cNvSpPr>
            <p:nvPr/>
          </p:nvSpPr>
          <p:spPr bwMode="auto">
            <a:xfrm flipH="1">
              <a:off x="810" y="1788"/>
              <a:ext cx="6" cy="54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Line 50"/>
            <p:cNvSpPr>
              <a:spLocks noChangeShapeType="1"/>
            </p:cNvSpPr>
            <p:nvPr/>
          </p:nvSpPr>
          <p:spPr bwMode="auto">
            <a:xfrm>
              <a:off x="990" y="1800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Line 51"/>
            <p:cNvSpPr>
              <a:spLocks noChangeShapeType="1"/>
            </p:cNvSpPr>
            <p:nvPr/>
          </p:nvSpPr>
          <p:spPr bwMode="auto">
            <a:xfrm>
              <a:off x="1182" y="1800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Line 52"/>
            <p:cNvSpPr>
              <a:spLocks noChangeShapeType="1"/>
            </p:cNvSpPr>
            <p:nvPr/>
          </p:nvSpPr>
          <p:spPr bwMode="auto">
            <a:xfrm>
              <a:off x="1350" y="1794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Line 53"/>
            <p:cNvSpPr>
              <a:spLocks noChangeShapeType="1"/>
            </p:cNvSpPr>
            <p:nvPr/>
          </p:nvSpPr>
          <p:spPr bwMode="auto">
            <a:xfrm>
              <a:off x="1542" y="1800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Line 54"/>
            <p:cNvSpPr>
              <a:spLocks noChangeShapeType="1"/>
            </p:cNvSpPr>
            <p:nvPr/>
          </p:nvSpPr>
          <p:spPr bwMode="auto">
            <a:xfrm>
              <a:off x="1728" y="1806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Line 55"/>
            <p:cNvSpPr>
              <a:spLocks noChangeShapeType="1"/>
            </p:cNvSpPr>
            <p:nvPr/>
          </p:nvSpPr>
          <p:spPr bwMode="auto">
            <a:xfrm>
              <a:off x="1908" y="1800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Line 56"/>
            <p:cNvSpPr>
              <a:spLocks noChangeShapeType="1"/>
            </p:cNvSpPr>
            <p:nvPr/>
          </p:nvSpPr>
          <p:spPr bwMode="auto">
            <a:xfrm>
              <a:off x="2100" y="1800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Line 57"/>
            <p:cNvSpPr>
              <a:spLocks noChangeShapeType="1"/>
            </p:cNvSpPr>
            <p:nvPr/>
          </p:nvSpPr>
          <p:spPr bwMode="auto">
            <a:xfrm>
              <a:off x="2286" y="1806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Line 58"/>
            <p:cNvSpPr>
              <a:spLocks noChangeShapeType="1"/>
            </p:cNvSpPr>
            <p:nvPr/>
          </p:nvSpPr>
          <p:spPr bwMode="auto">
            <a:xfrm>
              <a:off x="2652" y="1794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Line 59"/>
            <p:cNvSpPr>
              <a:spLocks noChangeShapeType="1"/>
            </p:cNvSpPr>
            <p:nvPr/>
          </p:nvSpPr>
          <p:spPr bwMode="auto">
            <a:xfrm>
              <a:off x="2826" y="1800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Line 60"/>
            <p:cNvSpPr>
              <a:spLocks noChangeShapeType="1"/>
            </p:cNvSpPr>
            <p:nvPr/>
          </p:nvSpPr>
          <p:spPr bwMode="auto">
            <a:xfrm>
              <a:off x="3012" y="1800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Line 61"/>
            <p:cNvSpPr>
              <a:spLocks noChangeShapeType="1"/>
            </p:cNvSpPr>
            <p:nvPr/>
          </p:nvSpPr>
          <p:spPr bwMode="auto">
            <a:xfrm>
              <a:off x="3192" y="1800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Line 62"/>
            <p:cNvSpPr>
              <a:spLocks noChangeShapeType="1"/>
            </p:cNvSpPr>
            <p:nvPr/>
          </p:nvSpPr>
          <p:spPr bwMode="auto">
            <a:xfrm>
              <a:off x="3384" y="1794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Line 63"/>
            <p:cNvSpPr>
              <a:spLocks noChangeShapeType="1"/>
            </p:cNvSpPr>
            <p:nvPr/>
          </p:nvSpPr>
          <p:spPr bwMode="auto">
            <a:xfrm>
              <a:off x="3564" y="1794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Line 64"/>
            <p:cNvSpPr>
              <a:spLocks noChangeShapeType="1"/>
            </p:cNvSpPr>
            <p:nvPr/>
          </p:nvSpPr>
          <p:spPr bwMode="auto">
            <a:xfrm>
              <a:off x="3750" y="1800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Line 65"/>
            <p:cNvSpPr>
              <a:spLocks noChangeShapeType="1"/>
            </p:cNvSpPr>
            <p:nvPr/>
          </p:nvSpPr>
          <p:spPr bwMode="auto">
            <a:xfrm>
              <a:off x="3930" y="1794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Line 66"/>
            <p:cNvSpPr>
              <a:spLocks noChangeShapeType="1"/>
            </p:cNvSpPr>
            <p:nvPr/>
          </p:nvSpPr>
          <p:spPr bwMode="auto">
            <a:xfrm>
              <a:off x="4110" y="1794"/>
              <a:ext cx="0" cy="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sm"/>
              <a:tailEnd type="none" w="med" len="sm"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8" name="Text Box 68"/>
          <p:cNvSpPr txBox="1">
            <a:spLocks noChangeArrowheads="1"/>
          </p:cNvSpPr>
          <p:nvPr/>
        </p:nvSpPr>
        <p:spPr bwMode="auto">
          <a:xfrm>
            <a:off x="860425" y="2527300"/>
            <a:ext cx="488950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ru-RU" dirty="0"/>
          </a:p>
        </p:txBody>
      </p:sp>
      <p:sp>
        <p:nvSpPr>
          <p:cNvPr id="29" name="Text Box 69"/>
          <p:cNvSpPr txBox="1">
            <a:spLocks noChangeArrowheads="1"/>
          </p:cNvSpPr>
          <p:nvPr/>
        </p:nvSpPr>
        <p:spPr bwMode="auto">
          <a:xfrm>
            <a:off x="3775075" y="2508250"/>
            <a:ext cx="488950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ru-RU" dirty="0"/>
          </a:p>
        </p:txBody>
      </p:sp>
      <p:pic>
        <p:nvPicPr>
          <p:cNvPr id="19458" name="Picture 2" descr="https://im0-tub-ru.yandex.net/i?id=83f1cb079be425c1f7eefeaf1efcbc0d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3571876"/>
            <a:ext cx="2429886" cy="2857520"/>
          </a:xfrm>
          <a:prstGeom prst="rect">
            <a:avLst/>
          </a:prstGeom>
          <a:noFill/>
        </p:spPr>
      </p:pic>
      <p:pic>
        <p:nvPicPr>
          <p:cNvPr id="19460" name="Picture 4" descr="https://3.bp.blogspot.com/-64hzCFpasXc/WKCfpLRdKMI/AAAAAAAAA_U/53X27fUWXE0r_GcBhy9H2YuoJ4K5mkmKQCLcB/s1600/sovjonok_logoti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500438"/>
            <a:ext cx="2571768" cy="3026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Письменная работа :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42984"/>
            <a:ext cx="8186766" cy="5330968"/>
          </a:xfrm>
        </p:spPr>
        <p:txBody>
          <a:bodyPr/>
          <a:lstStyle/>
          <a:p>
            <a:pPr>
              <a:buNone/>
            </a:pPr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Расставь запятые так, чтобы равенства были верными: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928662" y="2143116"/>
            <a:ext cx="3886200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14350" indent="-514350">
              <a:lnSpc>
                <a:spcPct val="150000"/>
              </a:lnSpc>
              <a:buFontTx/>
              <a:buAutoNum type="arabicPeriod"/>
              <a:defRPr/>
            </a:pPr>
            <a:r>
              <a:rPr kumimoji="1" lang="ru-RU" sz="2800" dirty="0">
                <a:solidFill>
                  <a:srgbClr val="002060"/>
                </a:solidFill>
                <a:latin typeface="+mn-lt"/>
                <a:ea typeface="SimSun" pitchFamily="2" charset="-122"/>
              </a:rPr>
              <a:t> 32 + 1,8 = 5;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kumimoji="1" lang="ru-RU" sz="2800" dirty="0">
                <a:solidFill>
                  <a:srgbClr val="002060"/>
                </a:solidFill>
                <a:latin typeface="+mn-lt"/>
                <a:ea typeface="SimSun" pitchFamily="2" charset="-122"/>
              </a:rPr>
              <a:t>2.    7,36 - 336 = 4;</a:t>
            </a:r>
          </a:p>
          <a:p>
            <a:pPr marL="514350" indent="-514350">
              <a:lnSpc>
                <a:spcPct val="150000"/>
              </a:lnSpc>
              <a:buFontTx/>
              <a:buAutoNum type="arabicPeriod" startAt="3"/>
              <a:defRPr/>
            </a:pPr>
            <a:r>
              <a:rPr kumimoji="1" lang="ru-RU" sz="2800" dirty="0">
                <a:solidFill>
                  <a:srgbClr val="002060"/>
                </a:solidFill>
                <a:latin typeface="+mn-lt"/>
                <a:ea typeface="SimSun" pitchFamily="2" charset="-122"/>
              </a:rPr>
              <a:t>  14 </a:t>
            </a:r>
            <a:r>
              <a:rPr lang="en-US" sz="2800" dirty="0">
                <a:solidFill>
                  <a:srgbClr val="002060"/>
                </a:solidFill>
                <a:cs typeface="Arial" charset="0"/>
              </a:rPr>
              <a:t>·</a:t>
            </a:r>
            <a:r>
              <a:rPr kumimoji="1" lang="ru-RU" sz="2800" dirty="0">
                <a:solidFill>
                  <a:srgbClr val="002060"/>
                </a:solidFill>
                <a:latin typeface="+mn-lt"/>
                <a:ea typeface="SimSun" pitchFamily="2" charset="-122"/>
              </a:rPr>
              <a:t> 5 = 7;</a:t>
            </a:r>
          </a:p>
          <a:p>
            <a:pPr marL="514350" indent="-514350">
              <a:lnSpc>
                <a:spcPct val="150000"/>
              </a:lnSpc>
              <a:buFontTx/>
              <a:buAutoNum type="arabicPeriod" startAt="3"/>
              <a:defRPr/>
            </a:pPr>
            <a:r>
              <a:rPr kumimoji="1" lang="ru-RU" sz="2800" dirty="0">
                <a:solidFill>
                  <a:srgbClr val="002060"/>
                </a:solidFill>
                <a:latin typeface="+mn-lt"/>
                <a:ea typeface="SimSun" pitchFamily="2" charset="-122"/>
              </a:rPr>
              <a:t>  45 </a:t>
            </a:r>
            <a:r>
              <a:rPr lang="en-US" sz="2800" dirty="0">
                <a:solidFill>
                  <a:srgbClr val="002060"/>
                </a:solidFill>
                <a:cs typeface="Arial" charset="0"/>
              </a:rPr>
              <a:t>·</a:t>
            </a:r>
            <a:r>
              <a:rPr kumimoji="1" lang="ru-RU" sz="2800" dirty="0">
                <a:solidFill>
                  <a:srgbClr val="002060"/>
                </a:solidFill>
                <a:latin typeface="+mn-lt"/>
                <a:ea typeface="SimSun" pitchFamily="2" charset="-122"/>
              </a:rPr>
              <a:t> 10 = 45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kumimoji="1" lang="ru-RU" sz="2800" dirty="0">
                <a:solidFill>
                  <a:srgbClr val="002060"/>
                </a:solidFill>
                <a:latin typeface="+mn-lt"/>
                <a:ea typeface="SimSun" pitchFamily="2" charset="-122"/>
              </a:rPr>
              <a:t>5.    12 </a:t>
            </a:r>
            <a:r>
              <a:rPr lang="ru-RU" sz="2800" b="1" dirty="0">
                <a:solidFill>
                  <a:srgbClr val="002060"/>
                </a:solidFill>
                <a:latin typeface="+mn-lt"/>
                <a:ea typeface="SimSun" pitchFamily="2" charset="-122"/>
              </a:rPr>
              <a:t>·</a:t>
            </a:r>
            <a:r>
              <a:rPr kumimoji="1" lang="ru-RU" sz="2800" dirty="0">
                <a:solidFill>
                  <a:srgbClr val="002060"/>
                </a:solidFill>
                <a:latin typeface="+mn-lt"/>
                <a:ea typeface="SimSun" pitchFamily="2" charset="-122"/>
              </a:rPr>
              <a:t> 100 = 120</a:t>
            </a:r>
          </a:p>
          <a:p>
            <a:pPr marL="342900" indent="-342900">
              <a:defRPr/>
            </a:pPr>
            <a:endParaRPr lang="ru-RU" sz="2800" dirty="0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000625" y="2143125"/>
            <a:ext cx="3721100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defRPr/>
            </a:pPr>
            <a:r>
              <a:rPr kumimoji="1" lang="ru-RU" sz="2800" dirty="0">
                <a:solidFill>
                  <a:schemeClr val="tx1"/>
                </a:solidFill>
              </a:rPr>
              <a:t>1</a:t>
            </a:r>
            <a:r>
              <a:rPr kumimoji="1" lang="ru-RU" sz="2800" dirty="0">
                <a:solidFill>
                  <a:schemeClr val="tx1"/>
                </a:solidFill>
                <a:latin typeface="+mn-lt"/>
              </a:rPr>
              <a:t>.   3</a:t>
            </a:r>
            <a:r>
              <a:rPr kumimoji="1" lang="ru-RU" sz="2800" dirty="0">
                <a:solidFill>
                  <a:srgbClr val="FF0000"/>
                </a:solidFill>
                <a:latin typeface="+mn-lt"/>
              </a:rPr>
              <a:t>,</a:t>
            </a:r>
            <a:r>
              <a:rPr kumimoji="1" lang="ru-RU" sz="2800" dirty="0">
                <a:solidFill>
                  <a:schemeClr val="tx1"/>
                </a:solidFill>
                <a:latin typeface="+mn-lt"/>
              </a:rPr>
              <a:t>2 + 1,8 = 5;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kumimoji="1" lang="ru-RU" sz="2800" dirty="0">
                <a:solidFill>
                  <a:schemeClr val="tx1"/>
                </a:solidFill>
                <a:latin typeface="+mn-lt"/>
              </a:rPr>
              <a:t>2.   </a:t>
            </a:r>
            <a:r>
              <a:rPr kumimoji="1"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7,36</a:t>
            </a:r>
            <a:r>
              <a:rPr kumimoji="1" lang="ru-RU" sz="2800" dirty="0">
                <a:solidFill>
                  <a:schemeClr val="tx1"/>
                </a:solidFill>
                <a:latin typeface="+mn-lt"/>
              </a:rPr>
              <a:t> –3</a:t>
            </a:r>
            <a:r>
              <a:rPr kumimoji="1" lang="ru-RU" sz="2800" dirty="0">
                <a:solidFill>
                  <a:srgbClr val="FF0000"/>
                </a:solidFill>
                <a:latin typeface="+mn-lt"/>
              </a:rPr>
              <a:t>,</a:t>
            </a:r>
            <a:r>
              <a:rPr kumimoji="1" lang="ru-RU" sz="2800" dirty="0">
                <a:solidFill>
                  <a:schemeClr val="tx1"/>
                </a:solidFill>
                <a:latin typeface="+mn-lt"/>
              </a:rPr>
              <a:t>36 = 4;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kumimoji="1" lang="ru-RU" sz="2800" dirty="0">
                <a:solidFill>
                  <a:schemeClr val="tx1"/>
                </a:solidFill>
                <a:latin typeface="+mn-lt"/>
              </a:rPr>
              <a:t>3.   1</a:t>
            </a:r>
            <a:r>
              <a:rPr kumimoji="1" lang="ru-RU" sz="2800" dirty="0">
                <a:solidFill>
                  <a:srgbClr val="FF0000"/>
                </a:solidFill>
                <a:latin typeface="+mn-lt"/>
              </a:rPr>
              <a:t>,</a:t>
            </a:r>
            <a:r>
              <a:rPr kumimoji="1" lang="ru-RU" sz="2800" dirty="0">
                <a:solidFill>
                  <a:schemeClr val="tx1"/>
                </a:solidFill>
                <a:latin typeface="+mn-lt"/>
              </a:rPr>
              <a:t>4 </a:t>
            </a:r>
            <a:r>
              <a:rPr lang="ru-RU" sz="2800" b="1" dirty="0">
                <a:solidFill>
                  <a:schemeClr val="tx1"/>
                </a:solidFill>
                <a:latin typeface="+mn-lt"/>
              </a:rPr>
              <a:t>·</a:t>
            </a:r>
            <a:r>
              <a:rPr kumimoji="1" lang="ru-RU" sz="2800" dirty="0">
                <a:solidFill>
                  <a:schemeClr val="tx1"/>
                </a:solidFill>
                <a:latin typeface="+mn-lt"/>
              </a:rPr>
              <a:t> 5 = 7;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kumimoji="1" lang="ru-RU" sz="2800" dirty="0">
                <a:solidFill>
                  <a:schemeClr val="tx1"/>
                </a:solidFill>
                <a:latin typeface="+mn-lt"/>
              </a:rPr>
              <a:t>4.   4</a:t>
            </a:r>
            <a:r>
              <a:rPr kumimoji="1" lang="ru-RU" sz="2800" dirty="0">
                <a:solidFill>
                  <a:srgbClr val="FF0000"/>
                </a:solidFill>
                <a:latin typeface="+mn-lt"/>
              </a:rPr>
              <a:t>,</a:t>
            </a:r>
            <a:r>
              <a:rPr kumimoji="1" lang="ru-RU" sz="2800" dirty="0">
                <a:solidFill>
                  <a:schemeClr val="tx1"/>
                </a:solidFill>
                <a:latin typeface="+mn-lt"/>
              </a:rPr>
              <a:t>5 </a:t>
            </a:r>
            <a:r>
              <a:rPr lang="en-US" sz="2800" dirty="0">
                <a:solidFill>
                  <a:schemeClr val="tx1"/>
                </a:solidFill>
                <a:cs typeface="Arial" charset="0"/>
              </a:rPr>
              <a:t>· </a:t>
            </a:r>
            <a:r>
              <a:rPr kumimoji="1" lang="ru-RU" sz="2800" dirty="0">
                <a:solidFill>
                  <a:schemeClr val="tx1"/>
                </a:solidFill>
                <a:latin typeface="+mn-lt"/>
              </a:rPr>
              <a:t>10 = 45;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kumimoji="1" lang="ru-RU" sz="2800" dirty="0">
                <a:solidFill>
                  <a:schemeClr val="tx1"/>
                </a:solidFill>
                <a:latin typeface="+mn-lt"/>
              </a:rPr>
              <a:t>5.   1</a:t>
            </a:r>
            <a:r>
              <a:rPr kumimoji="1" lang="ru-RU" sz="2800" dirty="0">
                <a:solidFill>
                  <a:srgbClr val="FF0000"/>
                </a:solidFill>
                <a:latin typeface="+mn-lt"/>
              </a:rPr>
              <a:t>,</a:t>
            </a:r>
            <a:r>
              <a:rPr kumimoji="1" lang="ru-RU" sz="2800" dirty="0">
                <a:solidFill>
                  <a:schemeClr val="tx1"/>
                </a:solidFill>
                <a:latin typeface="+mn-lt"/>
              </a:rPr>
              <a:t>2 </a:t>
            </a:r>
            <a:r>
              <a:rPr lang="ru-RU" sz="2800" b="1" dirty="0">
                <a:solidFill>
                  <a:schemeClr val="tx1"/>
                </a:solidFill>
                <a:latin typeface="+mn-lt"/>
              </a:rPr>
              <a:t>·</a:t>
            </a:r>
            <a:r>
              <a:rPr kumimoji="1" lang="ru-RU" sz="2800" dirty="0">
                <a:solidFill>
                  <a:schemeClr val="tx1"/>
                </a:solidFill>
                <a:latin typeface="+mn-lt"/>
              </a:rPr>
              <a:t> 100 = 120</a:t>
            </a:r>
          </a:p>
          <a:p>
            <a:pPr marL="342900" indent="-342900">
              <a:defRPr/>
            </a:pPr>
            <a:endParaRPr lang="ru-RU" sz="2800" dirty="0"/>
          </a:p>
        </p:txBody>
      </p:sp>
      <p:pic>
        <p:nvPicPr>
          <p:cNvPr id="3074" name="Picture 2" descr="https://vospitanie.guru/wp-content/uploads/2019/06/1.-Matematika-v-DO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357826"/>
            <a:ext cx="1643074" cy="1232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74676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Выяснить верно решен пример или нет (если верно ставим «+» рядом, если нет – знак «-».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186238" cy="4873752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 0,8 · 0,5 = 0,4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 1,5 + 0,35 = 1,4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 8,15 : 10 = 81,5</a:t>
            </a:r>
          </a:p>
          <a:p>
            <a:pPr marL="342900" indent="-342900">
              <a:lnSpc>
                <a:spcPct val="150000"/>
              </a:lnSpc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 .  9,27 · 10 = 0,927</a:t>
            </a:r>
          </a:p>
          <a:p>
            <a:pPr marL="342900" indent="-342900">
              <a:lnSpc>
                <a:spcPct val="150000"/>
              </a:lnSpc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5.  6 -  0,3 = 5,7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1785926"/>
            <a:ext cx="3643338" cy="260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6.  6,3 + 21 = 27,3</a:t>
            </a:r>
          </a:p>
          <a:p>
            <a:pPr>
              <a:lnSpc>
                <a:spcPct val="150000"/>
              </a:lnSpc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7.  2,5 · 0,4 = 10</a:t>
            </a:r>
          </a:p>
          <a:p>
            <a:pPr>
              <a:lnSpc>
                <a:spcPct val="150000"/>
              </a:lnSpc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8.  92,4 :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100 = 0,924</a:t>
            </a:r>
          </a:p>
          <a:p>
            <a:pPr>
              <a:lnSpc>
                <a:spcPct val="150000"/>
              </a:lnSpc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9. 6,4 -0,2 = 6,2</a:t>
            </a:r>
          </a:p>
        </p:txBody>
      </p:sp>
      <p:pic>
        <p:nvPicPr>
          <p:cNvPr id="21506" name="Picture 2" descr="https://avatars.mds.yandex.net/get-pdb/2493246/41beeb98-a9da-4942-8af9-a18a8a65d668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4714884"/>
            <a:ext cx="2163551" cy="1893107"/>
          </a:xfrm>
          <a:prstGeom prst="rect">
            <a:avLst/>
          </a:prstGeom>
          <a:noFill/>
        </p:spPr>
      </p:pic>
      <p:pic>
        <p:nvPicPr>
          <p:cNvPr id="21508" name="Picture 4" descr="http://t859419.sch.obrazovanie33.ru/upload/iblock/a6a/full_hRWLK6y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4350235"/>
            <a:ext cx="1777378" cy="2150599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7072330" y="4000504"/>
            <a:ext cx="625475" cy="28733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7F3169"/>
                </a:solidFill>
              </a:rPr>
              <a:t>+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929586" y="3357562"/>
            <a:ext cx="625475" cy="28733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7F3169"/>
                </a:solidFill>
              </a:rPr>
              <a:t>+</a:t>
            </a:r>
            <a:endParaRPr lang="ru-RU" sz="2400" b="1" dirty="0">
              <a:solidFill>
                <a:srgbClr val="7F3169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429520" y="2714620"/>
            <a:ext cx="625475" cy="28733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7F3169"/>
                </a:solidFill>
              </a:rPr>
              <a:t>-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72396" y="2000240"/>
            <a:ext cx="625475" cy="28733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7F3169"/>
                </a:solidFill>
              </a:rPr>
              <a:t>+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488" y="4786322"/>
            <a:ext cx="625475" cy="28733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7F3169"/>
                </a:solidFill>
              </a:rPr>
              <a:t>+</a:t>
            </a:r>
            <a:endParaRPr lang="ru-RU" sz="2400" b="1" dirty="0">
              <a:solidFill>
                <a:srgbClr val="7F3169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643306" y="4071942"/>
            <a:ext cx="625475" cy="28733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7F3169"/>
                </a:solidFill>
              </a:rPr>
              <a:t>-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428992" y="3357562"/>
            <a:ext cx="625475" cy="28733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7F3169"/>
                </a:solidFill>
              </a:rPr>
              <a:t>-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28992" y="2643182"/>
            <a:ext cx="625475" cy="28733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7F3169"/>
                </a:solidFill>
              </a:rPr>
              <a:t>-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28992" y="1857364"/>
            <a:ext cx="625475" cy="287338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7F3169"/>
                </a:solidFill>
              </a:rPr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348</TotalTime>
  <Words>531</Words>
  <Application>Microsoft Office PowerPoint</Application>
  <PresentationFormat>Экран (4:3)</PresentationFormat>
  <Paragraphs>103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Слайд 1</vt:lpstr>
      <vt:lpstr>Сегодня 3 марта, День недели – вторник Сегодня проведём Урок такой, Который будет посвящён Интересной особе одной. Слушайте меня внимательно, На вопросы отвечайте, Всё, ребята, подмечайте, Ничего не забывайте, Меня, прошу, не подкачайте. Ну-ка, юный мой дружок, Ты готов начать урок? </vt:lpstr>
      <vt:lpstr>Тема урока: ответы к ребусам помогут определить тему урока.</vt:lpstr>
      <vt:lpstr>Тема урока: повторение действий с десятичными дробями. </vt:lpstr>
      <vt:lpstr>Устная работа:</vt:lpstr>
      <vt:lpstr>Вычислить:</vt:lpstr>
      <vt:lpstr>Слайд 7</vt:lpstr>
      <vt:lpstr>Письменная работа :</vt:lpstr>
      <vt:lpstr>    Выяснить верно решен пример или нет (если верно ставим «+» рядом, если нет – знак «-».</vt:lpstr>
      <vt:lpstr>Решите задачи:</vt:lpstr>
      <vt:lpstr>Слайд 11</vt:lpstr>
      <vt:lpstr>Слайд 12</vt:lpstr>
      <vt:lpstr>Слайд 13</vt:lpstr>
      <vt:lpstr>Подведем итоги:</vt:lpstr>
      <vt:lpstr>Решить уравнение: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Сегодня 3 марта, День недели – вторник Сегодня проведём Урок такой, Который будет посвящён Интересной особе одной. Слушайте меня внимательно, На вопросы отвечайте, Всё, ребята, подмечайте, Ничего не забывайте, Меня, прошу, не подкачайте. Ну-ка, юный мой дружок, Ты готов начать урок?</dc:title>
  <dc:creator>лена</dc:creator>
  <cp:lastModifiedBy>лена</cp:lastModifiedBy>
  <cp:revision>32</cp:revision>
  <dcterms:created xsi:type="dcterms:W3CDTF">2020-02-28T16:56:53Z</dcterms:created>
  <dcterms:modified xsi:type="dcterms:W3CDTF">2020-03-03T03:49:36Z</dcterms:modified>
</cp:coreProperties>
</file>