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17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888367116722886"/>
          <c:w val="1"/>
          <c:h val="0.759841429610086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C0504D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2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Лист1!$C$3:$E$3</c:f>
              <c:strCache>
                <c:ptCount val="3"/>
                <c:pt idx="0">
                  <c:v>Низкая</c:v>
                </c:pt>
                <c:pt idx="1">
                  <c:v>Умеренная</c:v>
                </c:pt>
                <c:pt idx="2">
                  <c:v>Высокая</c:v>
                </c:pt>
              </c:strCache>
            </c:strRef>
          </c:cat>
          <c:val>
            <c:numRef>
              <c:f>Лист1!$C$4:$E$4</c:f>
              <c:numCache>
                <c:formatCode>General</c:formatCode>
                <c:ptCount val="3"/>
                <c:pt idx="0">
                  <c:v>1</c:v>
                </c:pt>
                <c:pt idx="1">
                  <c:v>8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Лист1!$C$3:$E$3</c:f>
              <c:strCache>
                <c:ptCount val="3"/>
                <c:pt idx="0">
                  <c:v>Низкая</c:v>
                </c:pt>
                <c:pt idx="1">
                  <c:v>Умеренная</c:v>
                </c:pt>
                <c:pt idx="2">
                  <c:v>Высокая</c:v>
                </c:pt>
              </c:strCache>
            </c:strRef>
          </c:cat>
          <c:val>
            <c:numRef>
              <c:f>Лист1!$C$5:$E$5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12898514910596642"/>
          <c:y val="6.2464142428660246E-2"/>
          <c:w val="0.80466552522201584"/>
          <c:h val="0.14742087320762773"/>
        </c:manualLayout>
      </c:layout>
      <c:overlay val="0"/>
      <c:txPr>
        <a:bodyPr/>
        <a:lstStyle/>
        <a:p>
          <a:pPr>
            <a:defRPr sz="20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rgbClr val="C0504D">
                  <a:lumMod val="60000"/>
                  <a:lumOff val="40000"/>
                </a:srgb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24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Лист1!$C$3:$E$3</c:f>
              <c:strCache>
                <c:ptCount val="3"/>
                <c:pt idx="0">
                  <c:v>Низкая</c:v>
                </c:pt>
                <c:pt idx="1">
                  <c:v>Умеренная</c:v>
                </c:pt>
                <c:pt idx="2">
                  <c:v>Высокая</c:v>
                </c:pt>
              </c:strCache>
            </c:strRef>
          </c:cat>
          <c:val>
            <c:numRef>
              <c:f>Лист1!$C$4:$E$4</c:f>
              <c:numCache>
                <c:formatCode>General</c:formatCode>
                <c:ptCount val="3"/>
                <c:pt idx="0">
                  <c:v>3</c:v>
                </c:pt>
                <c:pt idx="1">
                  <c:v>7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Лист1!$C$3:$E$3</c:f>
              <c:strCache>
                <c:ptCount val="3"/>
                <c:pt idx="0">
                  <c:v>Низкая</c:v>
                </c:pt>
                <c:pt idx="1">
                  <c:v>Умеренная</c:v>
                </c:pt>
                <c:pt idx="2">
                  <c:v>Высокая</c:v>
                </c:pt>
              </c:strCache>
            </c:strRef>
          </c:cat>
          <c:val>
            <c:numRef>
              <c:f>Лист1!$C$5:$E$5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20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F200D66-3714-417B-8934-A2392DCFAC8A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9596EB6-EABE-4E84-97B4-9AE3617F38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81" y="404664"/>
            <a:ext cx="8712968" cy="6603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Муниципальное казенное общеобразовательное учреждение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«</a:t>
            </a:r>
            <a:r>
              <a:rPr lang="ru-RU" sz="2000" dirty="0" err="1" smtClean="0">
                <a:effectLst/>
                <a:latin typeface="Arial" pitchFamily="34" charset="0"/>
                <a:ea typeface="Calibri"/>
                <a:cs typeface="Arial" pitchFamily="34" charset="0"/>
              </a:rPr>
              <a:t>Падунская</a:t>
            </a: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общеобразовательная школа-интернат психолого-педагогической поддержки»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СОЗДАНИЕ ЗДОРОВЬЕСБЕРЕГАЮЩЕЙ СРЕДЫ В ОУ</a:t>
            </a:r>
            <a:endParaRPr lang="ru-RU" sz="1400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ТЕМА: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ПРОЕКТ «ПУТЕШЕСТВИЕ В МИР ПОЛОЖИТЕЛЬНЫХ ЭМОЦИЙ» ПОСРЕДСТВОМ АРТ - ТЕРАПИИ В КОРРЕКЦИИ ТРЕВОЖНОСТИ ОБУЧАЮЩИХСЯ С ОВЗ СРЕДНЕГО ЗВЕНА ВО ВНЕУРОЧНОЙ ДЕЯТЕЛЬНОСТИ»</a:t>
            </a:r>
            <a:endParaRPr lang="ru-RU" sz="1400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Составитель: Шевченко-Глухова Наталья Александровна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effectLst/>
                <a:latin typeface="Times New Roman"/>
                <a:ea typeface="Calibri"/>
                <a:cs typeface="Times New Roman"/>
              </a:rPr>
              <a:t>пгт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. Промышленная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2024г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8148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682111"/>
            <a:ext cx="8352928" cy="18833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ЦЕЛЬ ПРОЕКТА	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КОРРЕКЦИЯ УРОВНЯ ТРЕВОЖНОСТИ ОБУЧАЮЩИХСЯ С ОВЗ СРЕДНЕГО ЗВЕНА СРЕДСТВАМИ АРТ-ТЕРАПИИ</a:t>
            </a:r>
            <a:endParaRPr lang="ru-RU" sz="2400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84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1196752"/>
            <a:ext cx="8352928" cy="44644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3848" y="620688"/>
            <a:ext cx="226414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620688"/>
            <a:ext cx="3032561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ru-RU" sz="2400" b="1" i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ЗАДАЧИ ПРОЕКТА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8352928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Выявить теоретические основания проблемы проекта на основе изучения и обобщения научно-методических источников.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Разработать план реализации проекта по этапам.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Сформулировать критерии, показатели результативности реализации программы основного этапа реализации проекта.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Представить возможные риски при использовании комплекса мероприятий и пути их минимизации.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Выявить уровень  тревожности у обучающихся  среднего звена с ОВЗ.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Формирование эмоциональной стабильности.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Формирование способности у детей адекватно оценивать значимость ситуаций и риски возникновения их неблагоприятного разрешения.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Совершенствование механизмом самоконтроля и </a:t>
            </a:r>
            <a:r>
              <a:rPr lang="ru-RU" dirty="0" err="1" smtClean="0">
                <a:effectLst/>
                <a:latin typeface="Arial" pitchFamily="34" charset="0"/>
                <a:ea typeface="Calibri"/>
                <a:cs typeface="Arial" pitchFamily="34" charset="0"/>
              </a:rPr>
              <a:t>саморегуляции</a:t>
            </a:r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.</a:t>
            </a:r>
          </a:p>
          <a:p>
            <a:r>
              <a:rPr lang="ru-RU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Разработать прогноз, перспективу реализации проекта.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65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54868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Результаты методики шкала самооценки уровня тревожности (Ч. Д. </a:t>
            </a:r>
            <a:r>
              <a:rPr lang="ru-RU" sz="2400" b="1" dirty="0" err="1" smtClean="0">
                <a:effectLst/>
                <a:latin typeface="Arial" pitchFamily="34" charset="0"/>
                <a:ea typeface="Calibri"/>
                <a:cs typeface="Arial" pitchFamily="34" charset="0"/>
              </a:rPr>
              <a:t>Спилбергера</a:t>
            </a:r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, Ю. Л. Ханина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81658672"/>
              </p:ext>
            </p:extLst>
          </p:nvPr>
        </p:nvGraphicFramePr>
        <p:xfrm>
          <a:off x="755576" y="1628800"/>
          <a:ext cx="7992888" cy="34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5576" y="5454195"/>
            <a:ext cx="7992887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105535" algn="l"/>
              </a:tabLst>
            </a:pPr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Рисунок 1. Результаты исследования уровня реактивной тревожности, %</a:t>
            </a:r>
            <a:endParaRPr lang="ru-RU" sz="2400" b="1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660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30481916"/>
              </p:ext>
            </p:extLst>
          </p:nvPr>
        </p:nvGraphicFramePr>
        <p:xfrm>
          <a:off x="1619672" y="1772816"/>
          <a:ext cx="676875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9592" y="5013175"/>
            <a:ext cx="7416824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Рисунок 2. Результаты исследования уровня личностной тревожности, %</a:t>
            </a:r>
            <a:endParaRPr lang="ru-RU" sz="2400" b="1" dirty="0"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640378"/>
            <a:ext cx="7992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Результаты методики шкала самооценки уровня тревожности (Ч. Д. </a:t>
            </a:r>
            <a:r>
              <a:rPr lang="ru-RU" sz="2400" b="1" dirty="0" err="1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Спилбергера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, Ю. Л. Ханина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402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344815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Методика «Несуществующее животное»  Автор: М. З. </a:t>
            </a:r>
            <a:r>
              <a:rPr lang="ru-RU" sz="2400" b="1" dirty="0" err="1" smtClean="0">
                <a:effectLst/>
                <a:latin typeface="Times New Roman"/>
                <a:ea typeface="Calibri"/>
                <a:cs typeface="Times New Roman"/>
              </a:rPr>
              <a:t>Друкаревич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2400" b="1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C:\Users\User12\AppData\Local\Microsoft\Windows\Temporary Internet Files\Content.Word\IMG_6210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5618"/>
            <a:ext cx="1934845" cy="2580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User12\Desktop\Downloads\IMG_62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435" y="2415433"/>
            <a:ext cx="2732405" cy="2049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12\Desktop\Downloads\IMG_62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44133"/>
            <a:ext cx="2710815" cy="2040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89722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12\AppData\Local\Microsoft\Windows\Temporary Internet Files\Content.Word\IMG_64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56" y="473437"/>
            <a:ext cx="2636520" cy="3515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12\AppData\Local\Microsoft\Windows\Temporary Internet Files\Content.Word\IMG_64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276" y="1311602"/>
            <a:ext cx="2625725" cy="3502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User12\AppData\Local\Microsoft\Windows\Temporary Internet Files\Content.Word\IMG_638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93" y="2422523"/>
            <a:ext cx="2534419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29770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781" y="404664"/>
            <a:ext cx="8712968" cy="6142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Муниципальное казенное общеобразовательное учреждение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«</a:t>
            </a:r>
            <a:r>
              <a:rPr lang="ru-RU" sz="2000" dirty="0" err="1" smtClean="0">
                <a:effectLst/>
                <a:latin typeface="Arial" pitchFamily="34" charset="0"/>
                <a:ea typeface="Calibri"/>
                <a:cs typeface="Arial" pitchFamily="34" charset="0"/>
              </a:rPr>
              <a:t>Падунская</a:t>
            </a: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общеобразовательная школа-интернат психолого-педагогической поддержки</a:t>
            </a:r>
            <a:r>
              <a:rPr lang="ru-RU" sz="2000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 СОЗДАНИЕ ЗДОРОВЬЕСБЕРЕГАЮЩЕЙ СРЕДЫ В </a:t>
            </a: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ОУ</a:t>
            </a:r>
            <a:endParaRPr lang="ru-RU" sz="1400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ТЕМА: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ПРОЕКТ </a:t>
            </a:r>
            <a:r>
              <a:rPr lang="ru-RU" b="1" dirty="0" smtClean="0">
                <a:effectLst/>
                <a:latin typeface="Arial" pitchFamily="34" charset="0"/>
                <a:ea typeface="Calibri"/>
                <a:cs typeface="Arial" pitchFamily="34" charset="0"/>
              </a:rPr>
              <a:t>«ПУТЕШЕСТВИЕ В МИР ПОЛОЖИТЕЛЬНЫХ ЭМОЦИЙ» ПОСРЕДСТВОМ АРТ - ТЕРАПИИ В КОРРЕКЦИИ ТРЕВОЖНОСТИ ОБУЧАЮЩИХСЯ С ОВЗ СРЕДНЕГО ЗВЕНА ВО ВНЕУРОЧНОЙ ДЕЯТЕЛЬНОСТИ»</a:t>
            </a:r>
            <a:endParaRPr lang="ru-RU" sz="1400" b="1" dirty="0" smtClean="0">
              <a:effectLst/>
              <a:latin typeface="Arial" pitchFamily="34" charset="0"/>
              <a:ea typeface="Calibri"/>
              <a:cs typeface="Arial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Составитель: Шевченко-Глухова Наталья Александровна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err="1" smtClean="0">
                <a:effectLst/>
                <a:latin typeface="Times New Roman"/>
                <a:ea typeface="Calibri"/>
                <a:cs typeface="Times New Roman"/>
              </a:rPr>
              <a:t>пгт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. Промышленная 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2024г</a:t>
            </a:r>
            <a:r>
              <a:rPr lang="ru-RU" b="1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effectLst/>
                <a:latin typeface="Calibri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5415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236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User12</dc:creator>
  <cp:lastModifiedBy>Наталья</cp:lastModifiedBy>
  <cp:revision>4</cp:revision>
  <dcterms:created xsi:type="dcterms:W3CDTF">2023-04-04T15:06:48Z</dcterms:created>
  <dcterms:modified xsi:type="dcterms:W3CDTF">2024-02-21T03:48:07Z</dcterms:modified>
</cp:coreProperties>
</file>