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5" r:id="rId4"/>
    <p:sldId id="259" r:id="rId5"/>
    <p:sldId id="286" r:id="rId6"/>
    <p:sldId id="269" r:id="rId7"/>
    <p:sldId id="263" r:id="rId8"/>
    <p:sldId id="264" r:id="rId9"/>
    <p:sldId id="265" r:id="rId10"/>
    <p:sldId id="267" r:id="rId11"/>
    <p:sldId id="268" r:id="rId12"/>
    <p:sldId id="270" r:id="rId13"/>
    <p:sldId id="271" r:id="rId14"/>
    <p:sldId id="272" r:id="rId15"/>
    <p:sldId id="273" r:id="rId16"/>
    <p:sldId id="278" r:id="rId17"/>
    <p:sldId id="280" r:id="rId18"/>
    <p:sldId id="274" r:id="rId19"/>
    <p:sldId id="266" r:id="rId20"/>
    <p:sldId id="261" r:id="rId21"/>
    <p:sldId id="262" r:id="rId22"/>
    <p:sldId id="282" r:id="rId23"/>
    <p:sldId id="275" r:id="rId24"/>
    <p:sldId id="276" r:id="rId25"/>
    <p:sldId id="283" r:id="rId26"/>
    <p:sldId id="281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21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91680" y="449377"/>
            <a:ext cx="54006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"Использование электронных таблиц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Microsoft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Excel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при решении практических задач"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291743">
            <a:off x="6030209" y="4221576"/>
            <a:ext cx="2268158" cy="16972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2"/>
          <p:cNvSpPr>
            <a:spLocks noChangeArrowheads="1"/>
          </p:cNvSpPr>
          <p:nvPr/>
        </p:nvSpPr>
        <p:spPr bwMode="auto">
          <a:xfrm>
            <a:off x="1116013" y="476250"/>
            <a:ext cx="712787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5400" dirty="0">
                <a:solidFill>
                  <a:srgbClr val="2B4A76"/>
                </a:solidFill>
                <a:latin typeface="Monotype Corsiva" pitchFamily="66" charset="0"/>
              </a:rPr>
              <a:t>Расчет электроэнергии, потребляемой бытовыми </a:t>
            </a:r>
            <a:r>
              <a:rPr lang="ru-RU" altLang="ru-RU" sz="5400" dirty="0" smtClean="0">
                <a:solidFill>
                  <a:srgbClr val="2B4A76"/>
                </a:solidFill>
                <a:latin typeface="Monotype Corsiva" pitchFamily="66" charset="0"/>
              </a:rPr>
              <a:t>приборами</a:t>
            </a:r>
            <a:endParaRPr lang="ru-RU" altLang="ru-RU" sz="5400" dirty="0">
              <a:solidFill>
                <a:srgbClr val="2B4A76"/>
              </a:solidFill>
              <a:latin typeface="Monotype Corsiva" pitchFamily="66" charset="0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2195513" y="37465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 sz="3200"/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607430"/>
            <a:ext cx="4525962" cy="222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sfab.com/download/image/115368/1920x1200_lampochka-sve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8296275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Проблема: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8313" y="957263"/>
            <a:ext cx="8351837" cy="34464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chemeClr val="accent4"/>
                </a:solidFill>
              </a:rPr>
              <a:t>Нерациональное использование электроэнергии</a:t>
            </a: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  <a:p>
            <a:pPr>
              <a:defRPr/>
            </a:pPr>
            <a:endParaRPr lang="ru-RU" sz="1800" dirty="0">
              <a:solidFill>
                <a:schemeClr val="accent4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16238" y="1931988"/>
            <a:ext cx="395287" cy="2936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48188" y="1917700"/>
            <a:ext cx="11112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940425" y="1936750"/>
            <a:ext cx="431800" cy="28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468313" y="2409825"/>
            <a:ext cx="244792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Высокая ее стоимость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311525" y="2935288"/>
            <a:ext cx="21971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Загрязнение </a:t>
            </a:r>
            <a:r>
              <a:rPr lang="ru-RU" dirty="0" err="1"/>
              <a:t>окр</a:t>
            </a:r>
            <a:r>
              <a:rPr lang="ru-RU" dirty="0"/>
              <a:t>. среды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870575" y="2478088"/>
            <a:ext cx="288131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dirty="0"/>
              <a:t>Обеднение природных ресурсов</a:t>
            </a:r>
          </a:p>
        </p:txBody>
      </p:sp>
      <p:pic>
        <p:nvPicPr>
          <p:cNvPr id="14346" name="Picture 2" descr="http://gplanetfinance.com/images/placeholder/slider_home/0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3525" y="4060825"/>
            <a:ext cx="4205288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4" descr="http://bablo-rybilnik.ru/wp-content/uploads/2014/10/Investirovanie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688" y="3941763"/>
            <a:ext cx="315912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new_61120756_l_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0" y="2897188"/>
            <a:ext cx="2924175" cy="396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new_71030888_l_5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75" y="1071563"/>
            <a:ext cx="1728788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7" descr="148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8" y="2786063"/>
            <a:ext cx="2227262" cy="314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8" descr="new_71054839_l_74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563" y="3573463"/>
            <a:ext cx="190658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357188" y="188913"/>
            <a:ext cx="6064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algn="ctr" eaLnBrk="1" hangingPunct="1"/>
            <a:r>
              <a:rPr lang="ru-RU" altLang="ru-RU"/>
              <a:t>Примеры бытовых приборов, </a:t>
            </a:r>
          </a:p>
          <a:p>
            <a:pPr algn="ctr" eaLnBrk="1" hangingPunct="1"/>
            <a:r>
              <a:rPr lang="ru-RU" altLang="ru-RU"/>
              <a:t>в которых </a:t>
            </a:r>
          </a:p>
          <a:p>
            <a:pPr algn="ctr" eaLnBrk="1" hangingPunct="1"/>
            <a:r>
              <a:rPr lang="ru-RU" altLang="ru-RU"/>
              <a:t> совершается работа </a:t>
            </a:r>
          </a:p>
          <a:p>
            <a:pPr algn="ctr" eaLnBrk="1" hangingPunct="1"/>
            <a:r>
              <a:rPr lang="ru-RU" altLang="ru-RU"/>
              <a:t>электрического тока</a:t>
            </a:r>
          </a:p>
        </p:txBody>
      </p:sp>
      <p:sp>
        <p:nvSpPr>
          <p:cNvPr id="14343" name="Line 10"/>
          <p:cNvSpPr>
            <a:spLocks noChangeShapeType="1"/>
          </p:cNvSpPr>
          <p:nvPr/>
        </p:nvSpPr>
        <p:spPr bwMode="auto">
          <a:xfrm flipH="1">
            <a:off x="1763713" y="1700213"/>
            <a:ext cx="576262" cy="12239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4" name="Line 11"/>
          <p:cNvSpPr>
            <a:spLocks noChangeShapeType="1"/>
          </p:cNvSpPr>
          <p:nvPr/>
        </p:nvSpPr>
        <p:spPr bwMode="auto">
          <a:xfrm>
            <a:off x="3924300" y="1700213"/>
            <a:ext cx="142875" cy="10810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5" name="Line 12"/>
          <p:cNvSpPr>
            <a:spLocks noChangeShapeType="1"/>
          </p:cNvSpPr>
          <p:nvPr/>
        </p:nvSpPr>
        <p:spPr bwMode="auto">
          <a:xfrm>
            <a:off x="5148263" y="1557338"/>
            <a:ext cx="2232025" cy="16557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46" name="Line 13"/>
          <p:cNvSpPr>
            <a:spLocks noChangeShapeType="1"/>
          </p:cNvSpPr>
          <p:nvPr/>
        </p:nvSpPr>
        <p:spPr bwMode="auto">
          <a:xfrm>
            <a:off x="5651500" y="981075"/>
            <a:ext cx="1296988" cy="1444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nimBg="1"/>
      <p:bldP spid="14344" grpId="0" animBg="1"/>
      <p:bldP spid="14345" grpId="0" animBg="1"/>
      <p:bldP spid="143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2"/>
          <p:cNvSpPr>
            <a:spLocks noChangeArrowheads="1"/>
          </p:cNvSpPr>
          <p:nvPr/>
        </p:nvSpPr>
        <p:spPr bwMode="auto">
          <a:xfrm>
            <a:off x="395288" y="1196975"/>
            <a:ext cx="82089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400">
                <a:solidFill>
                  <a:srgbClr val="2B4A76"/>
                </a:solidFill>
                <a:latin typeface="Monotype Corsiva" pitchFamily="66" charset="0"/>
              </a:rPr>
              <a:t>Расчет электроэнергии, потребляемой бытовыми приборами</a:t>
            </a:r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2195513" y="374650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/>
            <a:endParaRPr lang="ru-RU" altLang="ru-RU" sz="3200"/>
          </a:p>
        </p:txBody>
      </p:sp>
      <p:pic>
        <p:nvPicPr>
          <p:cNvPr id="16388" name="Picture 2" descr="http://newton-yar.ru/photos/catalog/ct/578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1163" y="2633663"/>
            <a:ext cx="2357437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3095625"/>
            <a:ext cx="452596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Тема урока: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981075"/>
            <a:ext cx="8208962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dirty="0"/>
              <a:t>применить знания о работе и мощности тока к объяснению  работы бытовых приборов 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dirty="0"/>
              <a:t>изучить  понятие  стоимости электроэнергии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dirty="0"/>
              <a:t>получить алгоритм ее расчета</a:t>
            </a:r>
          </a:p>
          <a:p>
            <a:pPr marL="342900" indent="-342900">
              <a:lnSpc>
                <a:spcPct val="120000"/>
              </a:lnSpc>
              <a:buFont typeface="Wingdings" pitchFamily="2" charset="2"/>
              <a:buChar char="ü"/>
              <a:defRPr/>
            </a:pPr>
            <a:r>
              <a:rPr lang="ru-RU" dirty="0"/>
              <a:t>предложить способы экономии электроэнергии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900113" y="188913"/>
            <a:ext cx="7343775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altLang="ru-RU" sz="2800" dirty="0">
                <a:solidFill>
                  <a:prstClr val="black"/>
                </a:solidFill>
              </a:rPr>
              <a:t>Цель и задачи: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284538"/>
            <a:ext cx="4237037" cy="343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848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Перед вами проекты квартир.</a:t>
            </a:r>
          </a:p>
          <a:p>
            <a:r>
              <a:rPr lang="ru-RU" sz="2400" b="1" dirty="0" smtClean="0"/>
              <a:t>Составьте  мини- схему  подключения электроприборов в каждой комнате. </a:t>
            </a:r>
          </a:p>
          <a:p>
            <a:r>
              <a:rPr lang="ru-RU" sz="2400" b="1" dirty="0" smtClean="0"/>
              <a:t>Расчетчики распределяют комнаты между собой. </a:t>
            </a:r>
          </a:p>
          <a:p>
            <a:r>
              <a:rPr lang="ru-RU" sz="2400" b="1" dirty="0" smtClean="0"/>
              <a:t>Один аналитик будет контролировать расчеты всех расчетчиков и собирать данные для общего подсчета стоимости электроэнергии в квартире.</a:t>
            </a:r>
          </a:p>
          <a:p>
            <a:r>
              <a:rPr lang="ru-RU" sz="2400" b="1" dirty="0" smtClean="0"/>
              <a:t>Другой аналитик будет работать с </a:t>
            </a:r>
            <a:r>
              <a:rPr lang="ru-RU" sz="2400" b="1" dirty="0" err="1" smtClean="0"/>
              <a:t>веб</a:t>
            </a:r>
            <a:r>
              <a:rPr lang="ru-RU" sz="2400" b="1" dirty="0" smtClean="0"/>
              <a:t>- </a:t>
            </a:r>
            <a:r>
              <a:rPr lang="ru-RU" sz="2400" b="1" dirty="0" err="1" smtClean="0"/>
              <a:t>квестом</a:t>
            </a:r>
            <a:r>
              <a:rPr lang="ru-RU" sz="2400" b="1" dirty="0" smtClean="0"/>
              <a:t>  для поиска информации по энергосбережению и созданию памятки. </a:t>
            </a:r>
          </a:p>
          <a:p>
            <a:r>
              <a:rPr lang="ru-RU" sz="2400" b="1" dirty="0" smtClean="0"/>
              <a:t>Найти информацию о видах лампочек.</a:t>
            </a:r>
          </a:p>
          <a:p>
            <a:r>
              <a:rPr lang="ru-RU" sz="2400" b="1" dirty="0" smtClean="0"/>
              <a:t> Замените в своих расчетах все лампочки накаливания на лампочки энергосберегающие. Аналитик по контролю расчетов собирает новые данные. Анализирует. Делает выводы.</a:t>
            </a:r>
            <a:endParaRPr lang="ru-RU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3568" y="448797"/>
            <a:ext cx="75963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Последовательность действий: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Знать мощность бытовых приборов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Указать количество бытовых приборов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Вычислить работу тока по формуле А=P*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Умножить работу тока на стоимость 1кВт*ч энергии за дневное время.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Умножить работу тока на стоимость 1кВт*ч энергии за ночное время.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Сложить работу тока в дневное время и ночное.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Работу тока умножить на количество дней в месяце.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liveangarsk.ru/files/images/elektrichestvo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840" y="908050"/>
            <a:ext cx="8904330" cy="58326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Мощность бытовых электроприборов</a:t>
            </a:r>
            <a:endParaRPr lang="ru-RU" sz="2800" dirty="0"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87658867"/>
      </p:ext>
    </p:extLst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4"/>
          <p:cNvSpPr txBox="1">
            <a:spLocks noChangeArrowheads="1"/>
          </p:cNvSpPr>
          <p:nvPr/>
        </p:nvSpPr>
        <p:spPr bwMode="auto">
          <a:xfrm>
            <a:off x="2627313" y="260350"/>
            <a:ext cx="4392612" cy="461963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</a:rPr>
              <a:t>Мощность потребителей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850" y="822325"/>
          <a:ext cx="4536504" cy="5999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4590"/>
                <a:gridCol w="2121914"/>
              </a:tblGrid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Холодильник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300 Вт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Электрокамин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1000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Утюг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1000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Самовар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1250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61336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Микроволновая </a:t>
                      </a:r>
                    </a:p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печь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1300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Тостер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800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Вентилятор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20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Телевизор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75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Фен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1200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DVD-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плеер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14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604644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Миксер, кофемолка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80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Электробритва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6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Чайник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1800- 2000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Блендер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400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</a:tr>
              <a:tr h="35049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Электромясорубка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500 -1300 Вт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"/>
          <p:cNvSpPr>
            <a:spLocks noChangeArrowheads="1"/>
          </p:cNvSpPr>
          <p:nvPr/>
        </p:nvSpPr>
        <p:spPr bwMode="auto">
          <a:xfrm rot="10800000" flipV="1">
            <a:off x="5652120" y="1063766"/>
            <a:ext cx="2880320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Проанализируйте таблицу «Расхода электроэнергии в быту»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Какие электроприборы потребляют наибольшее количество электроэнергии?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Подсчитайте для этих электроприборов годовой расход энергии.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971600" y="404664"/>
            <a:ext cx="676875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Применение навыков работы с электронными таблицами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Excel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при решении практических задач.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Продолжить знакомить учащихся функциями  табличного процессора MS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Excel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 познакомить обучающихся проблемами энергосбережения в разных отраслях хозяйства и возможными путями их решения, мотивировать учащихся на энергосберегающий образ жизни.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32656"/>
            <a:ext cx="5112568" cy="641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04664"/>
            <a:ext cx="79928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При работе с ПК соблюдаем технику безопасности</a:t>
            </a:r>
            <a:r>
              <a:rPr lang="ru-RU" sz="4800" b="1" dirty="0" smtClean="0"/>
              <a:t>.</a:t>
            </a:r>
          </a:p>
          <a:p>
            <a:endParaRPr lang="ru-RU" sz="4800" b="1" dirty="0" smtClean="0"/>
          </a:p>
          <a:p>
            <a:endParaRPr lang="ru-RU" sz="4800" b="1" dirty="0" smtClean="0"/>
          </a:p>
          <a:p>
            <a:r>
              <a:rPr lang="ru-RU" sz="4800" b="1" dirty="0" smtClean="0"/>
              <a:t>Выполним упражнения для глаз</a:t>
            </a:r>
            <a:endParaRPr lang="ru-RU" sz="48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06272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462" y="144462"/>
            <a:ext cx="8833013" cy="3356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12776"/>
            <a:ext cx="7200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Энергосбережение можно считать новым источником энергии.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050"/>
            <a:ext cx="777686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i="1" u="sng" dirty="0"/>
              <a:t>Закончите предложения</a:t>
            </a:r>
            <a:r>
              <a:rPr lang="ru-RU" i="1" dirty="0"/>
              <a:t>:</a:t>
            </a:r>
            <a:endParaRPr lang="ru-RU" dirty="0"/>
          </a:p>
          <a:p>
            <a:pPr>
              <a:spcAft>
                <a:spcPts val="0"/>
              </a:spcAft>
            </a:pPr>
            <a:r>
              <a:rPr lang="ru-RU" dirty="0"/>
              <a:t>Сегодня на уроке я научился …</a:t>
            </a:r>
          </a:p>
          <a:p>
            <a:pPr>
              <a:spcAft>
                <a:spcPts val="0"/>
              </a:spcAft>
            </a:pPr>
            <a:r>
              <a:rPr lang="ru-RU" dirty="0"/>
              <a:t>Сегодня мне было интересно …</a:t>
            </a:r>
          </a:p>
          <a:p>
            <a:pPr>
              <a:spcAft>
                <a:spcPts val="0"/>
              </a:spcAft>
            </a:pPr>
            <a:r>
              <a:rPr lang="ru-RU" dirty="0"/>
              <a:t>Мне не понравилось</a:t>
            </a:r>
            <a:r>
              <a:rPr lang="ru-RU" dirty="0" smtClean="0"/>
              <a:t>…</a:t>
            </a:r>
          </a:p>
          <a:p>
            <a:endParaRPr lang="ru-RU" dirty="0"/>
          </a:p>
          <a:p>
            <a:pPr>
              <a:spcAft>
                <a:spcPts val="1200"/>
              </a:spcAft>
            </a:pPr>
            <a:r>
              <a:rPr lang="ru-RU" i="1" u="sng" dirty="0"/>
              <a:t>Ответьте на вопросы</a:t>
            </a:r>
            <a:r>
              <a:rPr lang="ru-RU" i="1" dirty="0" smtClean="0"/>
              <a:t>:</a:t>
            </a:r>
            <a:endParaRPr lang="ru-RU" dirty="0" smtClean="0"/>
          </a:p>
          <a:p>
            <a:pPr>
              <a:spcAft>
                <a:spcPts val="0"/>
              </a:spcAft>
            </a:pPr>
            <a:r>
              <a:rPr lang="ru-RU" dirty="0" smtClean="0"/>
              <a:t>Что </a:t>
            </a:r>
            <a:r>
              <a:rPr lang="ru-RU" dirty="0"/>
              <a:t>мне дал урок для жизни?</a:t>
            </a:r>
          </a:p>
          <a:p>
            <a:pPr>
              <a:spcAft>
                <a:spcPts val="0"/>
              </a:spcAft>
            </a:pPr>
            <a:r>
              <a:rPr lang="ru-RU" dirty="0"/>
              <a:t>Чему я научился на уроке?</a:t>
            </a:r>
          </a:p>
          <a:p>
            <a:pPr>
              <a:spcAft>
                <a:spcPts val="0"/>
              </a:spcAft>
            </a:pPr>
            <a:r>
              <a:rPr lang="ru-RU" dirty="0" smtClean="0"/>
              <a:t>Пригодятся </a:t>
            </a:r>
            <a:r>
              <a:rPr lang="ru-RU" dirty="0"/>
              <a:t>ли знания, полученные на уроке, для дальнейшей жизни?</a:t>
            </a:r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136525" y="115888"/>
            <a:ext cx="8713788" cy="792162"/>
          </a:xfrm>
          <a:prstGeom prst="ribbon2">
            <a:avLst>
              <a:gd name="adj1" fmla="val 31921"/>
              <a:gd name="adj2" fmla="val 75000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hlink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latin typeface="Calibri"/>
              </a:rPr>
              <a:t>Рефлексия</a:t>
            </a:r>
            <a:endParaRPr lang="ru-RU" sz="2800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090063"/>
      </p:ext>
    </p:extLst>
  </p:cSld>
  <p:clrMapOvr>
    <a:masterClrMapping/>
  </p:clrMapOvr>
  <p:transition advTm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980728"/>
            <a:ext cx="720080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Домашнее задание. </a:t>
            </a:r>
            <a:br>
              <a:rPr lang="ru-RU" sz="2800" b="1" dirty="0" smtClean="0"/>
            </a:br>
            <a:r>
              <a:rPr lang="ru-RU" sz="2800" dirty="0" smtClean="0"/>
              <a:t>1.Составить план экономии по приборам в своей квартире. </a:t>
            </a:r>
            <a:br>
              <a:rPr lang="ru-RU" sz="2800" dirty="0" smtClean="0"/>
            </a:br>
            <a:r>
              <a:rPr lang="ru-RU" sz="2800" dirty="0" smtClean="0"/>
              <a:t>2. Придумать рекламную акцию по энергосбережению, это может быть плакат, рисунок, лозунг, </a:t>
            </a:r>
            <a:r>
              <a:rPr lang="ru-RU" sz="2800" dirty="0" err="1" smtClean="0"/>
              <a:t>слоган</a:t>
            </a:r>
            <a:r>
              <a:rPr lang="ru-RU" sz="2800" dirty="0" smtClean="0"/>
              <a:t> и т.п.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432" y="6474000"/>
            <a:ext cx="1316571" cy="384000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1231900"/>
            <a:ext cx="9144000" cy="0"/>
          </a:xfrm>
          <a:prstGeom prst="line">
            <a:avLst/>
          </a:prstGeom>
          <a:ln w="12700">
            <a:solidFill>
              <a:srgbClr val="0066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9883" y="279281"/>
            <a:ext cx="6211757" cy="507817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>
            <a:defPPr>
              <a:defRPr lang="ru-RU"/>
            </a:defPPr>
            <a:lvl1pPr>
              <a:defRPr sz="2700" b="1">
                <a:solidFill>
                  <a:srgbClr val="0066B0"/>
                </a:solidFill>
                <a:latin typeface="+mj-lt"/>
              </a:defRPr>
            </a:lvl1pPr>
          </a:lstStyle>
          <a:p>
            <a:r>
              <a:rPr lang="en-US" dirty="0"/>
              <a:t>Microsoft Office Excel 2010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908720"/>
            <a:ext cx="7632847" cy="57115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6359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55576" y="826840"/>
            <a:ext cx="72008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Дайте определение ЭТ.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Приведите примеры программ для работы ЭТ? 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Вспомним, для чего нужна эта программа?</a:t>
            </a:r>
            <a:endParaRPr kumimoji="0" lang="ru-RU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нами окно программы EXCEL, необходимо перечислить и показать его основные элементы.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сформулируйте основное свойство ЭТ?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Что называется ячейкой?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Адрес ячейки- 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Активная ячейка- 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Что значит диапазон ячеек? 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Как он записывается? 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7. Сколько ячеек входит в блок А3:F3? Какой это диапазон?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Сколько ячеек входит в блок С3:С10? Какой это диапазон?</a:t>
            </a:r>
            <a:b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altLang="zh-CN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 Сколько ячеек входит в блок А1:С3? Какой это диапазон?</a:t>
            </a:r>
            <a:endParaRPr kumimoji="0" lang="ru-RU" altLang="zh-CN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0" y="1231900"/>
            <a:ext cx="9144000" cy="0"/>
          </a:xfrm>
          <a:prstGeom prst="line">
            <a:avLst/>
          </a:prstGeom>
          <a:ln w="12700">
            <a:solidFill>
              <a:srgbClr val="0066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9883" y="279281"/>
            <a:ext cx="6211757" cy="507817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>
            <a:defPPr>
              <a:defRPr lang="ru-RU"/>
            </a:defPPr>
            <a:lvl1pPr>
              <a:defRPr sz="2700" b="1">
                <a:solidFill>
                  <a:srgbClr val="0066B0"/>
                </a:solidFill>
                <a:latin typeface="+mj-lt"/>
              </a:defRPr>
            </a:lvl1pPr>
          </a:lstStyle>
          <a:p>
            <a:r>
              <a:rPr lang="en-US" dirty="0"/>
              <a:t>Microsoft Office Excel 2010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938511"/>
            <a:ext cx="7632847" cy="57115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6359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sharchino.ru/content/stories/images/energosberez/ba9a52ddc4f19b526b17d5123cab19a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304800"/>
            <a:ext cx="91440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39426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на производстве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на транспорте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в системах связи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в торговле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в быту       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в городском хозяйстве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Потребление энергии при создании интеллектуальной продукции</a:t>
            </a:r>
          </a:p>
        </p:txBody>
      </p:sp>
      <p:pic>
        <p:nvPicPr>
          <p:cNvPr id="5122" name="Picture 2" descr="C:\Documents and Settings\Света\Рабочий стол\67327830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4807" y="0"/>
            <a:ext cx="2009193" cy="12858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476672"/>
            <a:ext cx="55610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Потребление энергии </a:t>
            </a:r>
            <a:endParaRPr lang="ru-RU" sz="4400" dirty="0"/>
          </a:p>
        </p:txBody>
      </p:sp>
      <p:pic>
        <p:nvPicPr>
          <p:cNvPr id="7" name="Picture 2" descr="C:\Documents and Settings\Света\Рабочий стол\ме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380311" y="1268760"/>
            <a:ext cx="1192727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" descr="C:\Documents and Settings\Света\Рабочий стол\0_5705c_fc6343a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2060848"/>
            <a:ext cx="936104" cy="760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C:\Documents and Settings\Света\Рабочий стол\prodam-sputnikovoe-TV--fcba-1304323842343735-1-b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2780928"/>
            <a:ext cx="936104" cy="62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C:\Documents and Settings\Света\Рабочий стол\рын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3284984"/>
            <a:ext cx="1127533" cy="622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Света\Рабочий стол\1379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44408" y="4077072"/>
            <a:ext cx="735508" cy="981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4" descr="C:\Documents and Settings\Света\Рабочий стол\item_12877720725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80112" y="3861048"/>
            <a:ext cx="462159" cy="591564"/>
          </a:xfrm>
          <a:prstGeom prst="rect">
            <a:avLst/>
          </a:prstGeom>
          <a:noFill/>
        </p:spPr>
      </p:pic>
      <p:pic>
        <p:nvPicPr>
          <p:cNvPr id="13" name="Picture 8" descr="C:\Documents and Settings\Света\Рабочий стол\149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56176" y="3861048"/>
            <a:ext cx="683568" cy="568729"/>
          </a:xfrm>
          <a:prstGeom prst="rect">
            <a:avLst/>
          </a:prstGeom>
          <a:noFill/>
        </p:spPr>
      </p:pic>
      <p:pic>
        <p:nvPicPr>
          <p:cNvPr id="14" name="Picture 5" descr="C:\Documents and Settings\Света\Рабочий стол\Zashhita-programmnogo-obespecheniya.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5589240"/>
            <a:ext cx="958524" cy="702980"/>
          </a:xfrm>
          <a:prstGeom prst="rect">
            <a:avLst/>
          </a:prstGeom>
          <a:noFill/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6" name="Picture 3" descr="C:\Documents and Settings\Света\Рабочий стол\8327e66fff1307862c482fb1df86e36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2280" y="5589240"/>
            <a:ext cx="834256" cy="746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3312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Значимости электроэнергии можно посвятить целую поэму , настолько она важна в нашей жизни и настолько мы привыкли к ней. Она является основой практически в любой отрасли деятельности человека.</a:t>
            </a:r>
            <a:endParaRPr lang="ru-RU" sz="3200" dirty="0"/>
          </a:p>
        </p:txBody>
      </p:sp>
      <p:pic>
        <p:nvPicPr>
          <p:cNvPr id="9218" name="Picture 2" descr="C:\Documents and Settings\Света\Рабочий стол\53934640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1838325" cy="1752600"/>
          </a:xfrm>
          <a:prstGeom prst="rect">
            <a:avLst/>
          </a:prstGeom>
          <a:noFill/>
        </p:spPr>
      </p:pic>
      <p:pic>
        <p:nvPicPr>
          <p:cNvPr id="5" name="Picture 2" descr="C:\Documents and Settings\Света\Рабочий стол\53934640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09566"/>
            <a:ext cx="1838325" cy="1752600"/>
          </a:xfrm>
          <a:prstGeom prst="rect">
            <a:avLst/>
          </a:prstGeom>
          <a:noFill/>
        </p:spPr>
      </p:pic>
      <p:pic>
        <p:nvPicPr>
          <p:cNvPr id="9221" name="Picture 5" descr="C:\Documents and Settings\Света\Рабочий стол\ршпршы\539346408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5675" y="428604"/>
            <a:ext cx="1838325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066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Электроэнергия в быту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372476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Электроэнергия в быту неотъемлемый помощник. Каждый день мы имеем с ней дело , и , наверное , не представляем свою жизнь без нее.</a:t>
            </a:r>
            <a:endParaRPr lang="ru-RU" sz="2000" dirty="0"/>
          </a:p>
        </p:txBody>
      </p:sp>
      <p:pic>
        <p:nvPicPr>
          <p:cNvPr id="7171" name="Picture 3" descr="C:\Documents and Settings\Света\Рабочий стол\191514411.jp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1428760" cy="1245586"/>
          </a:xfrm>
          <a:prstGeom prst="rect">
            <a:avLst/>
          </a:prstGeom>
          <a:noFill/>
        </p:spPr>
      </p:pic>
      <p:pic>
        <p:nvPicPr>
          <p:cNvPr id="7172" name="Picture 4" descr="C:\Documents and Settings\Света\Рабочий стол\item_128777207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14686"/>
            <a:ext cx="2092254" cy="2678086"/>
          </a:xfrm>
          <a:prstGeom prst="rect">
            <a:avLst/>
          </a:prstGeom>
          <a:noFill/>
        </p:spPr>
      </p:pic>
      <p:pic>
        <p:nvPicPr>
          <p:cNvPr id="7173" name="Picture 5" descr="C:\Documents and Settings\Света\Рабочий стол\8359488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714620"/>
            <a:ext cx="1714512" cy="1714512"/>
          </a:xfrm>
          <a:prstGeom prst="rect">
            <a:avLst/>
          </a:prstGeom>
          <a:noFill/>
        </p:spPr>
      </p:pic>
      <p:pic>
        <p:nvPicPr>
          <p:cNvPr id="7174" name="Picture 6" descr="C:\Documents and Settings\Света\Рабочий стол\779214368.jp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7533" y="428604"/>
            <a:ext cx="2176467" cy="1622211"/>
          </a:xfrm>
          <a:prstGeom prst="rect">
            <a:avLst/>
          </a:prstGeom>
          <a:noFill/>
        </p:spPr>
      </p:pic>
      <p:pic>
        <p:nvPicPr>
          <p:cNvPr id="7176" name="Picture 8" descr="C:\Documents and Settings\Света\Рабочий стол\149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81208" y="3071810"/>
            <a:ext cx="3262792" cy="2714644"/>
          </a:xfrm>
          <a:prstGeom prst="rect">
            <a:avLst/>
          </a:prstGeom>
          <a:noFill/>
        </p:spPr>
      </p:pic>
      <p:pic>
        <p:nvPicPr>
          <p:cNvPr id="7177" name="Picture 9" descr="C:\Documents and Settings\Света\Рабочий стол\1024_871980d54d8b5694b5e9344c8f2becc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429132"/>
            <a:ext cx="3117850" cy="2070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841</TotalTime>
  <Words>524</Words>
  <Application>Microsoft Office PowerPoint</Application>
  <PresentationFormat>Экран (4:3)</PresentationFormat>
  <Paragraphs>115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Электроэнергия в быту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75</cp:revision>
  <dcterms:created xsi:type="dcterms:W3CDTF">2019-01-23T02:07:38Z</dcterms:created>
  <dcterms:modified xsi:type="dcterms:W3CDTF">2019-01-28T06:37:52Z</dcterms:modified>
</cp:coreProperties>
</file>