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140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9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795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62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77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72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0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891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51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DAAF7-774D-4821-8A38-7CDECBDABCC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1EEFB-C87D-486E-B8FA-DA30997C5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68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То, что мы знаем, - ограничено, а то, чего не знаем, – бесконечно.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Пьер-Симон</a:t>
            </a:r>
            <a:r>
              <a:rPr lang="ru-RU" dirty="0" smtClean="0"/>
              <a:t> де Лаплас</a:t>
            </a:r>
            <a:br>
              <a:rPr lang="ru-RU" dirty="0" smtClean="0"/>
            </a:br>
            <a:r>
              <a:rPr lang="ru-RU" sz="3100" dirty="0" smtClean="0"/>
              <a:t>французский физик, математик и астроном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Задача 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 Box 80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indent="361950" algn="just">
              <a:buNone/>
            </a:pPr>
            <a:r>
              <a:rPr lang="ru-RU" altLang="ru-RU" sz="2400" dirty="0"/>
              <a:t> Для составления цепочек используются бусины, помеченные буквами: A, B, C, D, E.</a:t>
            </a:r>
            <a:r>
              <a:rPr lang="en-US" altLang="ru-RU" sz="2400" dirty="0"/>
              <a:t> </a:t>
            </a:r>
          </a:p>
          <a:p>
            <a:pPr indent="361950" algn="just">
              <a:buNone/>
            </a:pPr>
            <a:r>
              <a:rPr lang="ru-RU" altLang="ru-RU" sz="2400" dirty="0"/>
              <a:t>На первом месте в цепочке стоит одна из бусин A, C, E. На втором — любая гласная, если первая буква гласная, и любая согласная, если первая согласная. </a:t>
            </a:r>
          </a:p>
          <a:p>
            <a:pPr indent="361950" algn="just">
              <a:buNone/>
            </a:pPr>
            <a:r>
              <a:rPr lang="ru-RU" altLang="ru-RU" sz="2400" dirty="0"/>
              <a:t>На третьем месте — одна из бусин C, D, E, не стоящая в цепочке на первом месте. </a:t>
            </a:r>
          </a:p>
          <a:p>
            <a:pPr indent="361950" algn="just">
              <a:buNone/>
            </a:pPr>
            <a:r>
              <a:rPr lang="ru-RU" altLang="ru-RU" sz="2400" dirty="0"/>
              <a:t>Сколько цепочек можно создать по этому правилу?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Задача</a:t>
            </a:r>
            <a:r>
              <a:rPr lang="ru-RU" dirty="0" smtClean="0"/>
              <a:t> 5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Изобразите с помощью графа договорные отношения между предприятиями А, Б, В, Г, Д, Е, если к рассматриваемому моменту:</a:t>
            </a:r>
          </a:p>
          <a:p>
            <a:pPr>
              <a:buNone/>
            </a:pPr>
            <a:r>
              <a:rPr lang="ru-RU" dirty="0" smtClean="0"/>
              <a:t>предприятие А установило договорные отношения со всеми другими предприятиями;</a:t>
            </a:r>
          </a:p>
          <a:p>
            <a:pPr>
              <a:buNone/>
            </a:pPr>
            <a:r>
              <a:rPr lang="ru-RU" dirty="0" smtClean="0"/>
              <a:t>Б установило с Г и Д;</a:t>
            </a:r>
          </a:p>
          <a:p>
            <a:pPr>
              <a:buNone/>
            </a:pPr>
            <a:r>
              <a:rPr lang="ru-RU" dirty="0" smtClean="0"/>
              <a:t>В установило со всеми предприятиями, кроме предприятия Е.</a:t>
            </a:r>
          </a:p>
          <a:p>
            <a:pPr>
              <a:buNone/>
            </a:pPr>
            <a:r>
              <a:rPr lang="ru-RU" dirty="0" smtClean="0"/>
              <a:t>Сколько вершин и сколько ребер имеет полученный граф?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Задача 6</a:t>
            </a:r>
            <a:endParaRPr lang="ru-RU" dirty="0" smtClean="0"/>
          </a:p>
          <a:p>
            <a:pPr>
              <a:buNone/>
            </a:pPr>
            <a:r>
              <a:rPr lang="ru-RU" sz="2200" dirty="0" smtClean="0"/>
              <a:t>	</a:t>
            </a:r>
            <a:r>
              <a:rPr lang="ru-RU" sz="2200" b="1" dirty="0" smtClean="0"/>
              <a:t>Шесть торговых точек А, Б, ,Г, Д, Е соединены дорогами с односторонним движением (направление движения указано стрелками, протяженность дорог в км — числами):</a:t>
            </a:r>
          </a:p>
          <a:p>
            <a:pPr>
              <a:buNone/>
            </a:pPr>
            <a:r>
              <a:rPr lang="ru-RU" sz="2200" b="1" dirty="0" smtClean="0"/>
              <a:t>	Необходимо перевезти груз из точки А в точку Е.</a:t>
            </a:r>
          </a:p>
          <a:p>
            <a:pPr>
              <a:buNone/>
            </a:pPr>
            <a:r>
              <a:rPr lang="ru-RU" sz="2200" b="1" dirty="0" smtClean="0"/>
              <a:t>	Ответьте на следующие вопросы:</a:t>
            </a:r>
          </a:p>
          <a:p>
            <a:pPr lvl="0">
              <a:buNone/>
            </a:pPr>
            <a:r>
              <a:rPr lang="ru-RU" sz="2200" b="1" dirty="0" smtClean="0"/>
              <a:t>	Сколько существует различных вариантов маршрута?</a:t>
            </a:r>
          </a:p>
          <a:p>
            <a:pPr lvl="0">
              <a:buNone/>
            </a:pPr>
            <a:r>
              <a:rPr lang="ru-RU" sz="2200" b="1" dirty="0" smtClean="0"/>
              <a:t>	Какова протяженность самого короткого маршрута?</a:t>
            </a:r>
          </a:p>
          <a:p>
            <a:endParaRPr lang="ru-RU" dirty="0"/>
          </a:p>
        </p:txBody>
      </p:sp>
      <p:pic>
        <p:nvPicPr>
          <p:cNvPr id="21507" name="Picture 3" descr="C:\Users\ACER\Desktop\графические модели 9 класс\граф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714752"/>
            <a:ext cx="5280728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85000" lnSpcReduction="20000"/>
          </a:bodyPr>
          <a:lstStyle/>
          <a:p>
            <a:pPr>
              <a:buFont typeface="Arial" charset="0"/>
              <a:buNone/>
            </a:pPr>
            <a:r>
              <a:rPr lang="ru-RU" b="1" dirty="0" smtClean="0"/>
              <a:t>Графы используются</a:t>
            </a:r>
            <a:r>
              <a:rPr lang="ru-RU" dirty="0" smtClean="0"/>
              <a:t> :</a:t>
            </a:r>
          </a:p>
          <a:p>
            <a:pPr>
              <a:buFont typeface="Arial" charset="0"/>
              <a:buNone/>
            </a:pPr>
            <a:r>
              <a:rPr lang="ru-RU" b="1" i="1" u="sng" dirty="0" smtClean="0"/>
              <a:t>В строительстве</a:t>
            </a:r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для составления чертежей;</a:t>
            </a:r>
          </a:p>
          <a:p>
            <a:pPr>
              <a:buFont typeface="Arial" charset="0"/>
              <a:buNone/>
            </a:pPr>
            <a:r>
              <a:rPr lang="ru-RU" dirty="0" smtClean="0"/>
              <a:t>для расчета материала;</a:t>
            </a:r>
          </a:p>
          <a:p>
            <a:pPr>
              <a:buFont typeface="Arial" charset="0"/>
              <a:buNone/>
            </a:pPr>
            <a:r>
              <a:rPr lang="ru-RU" dirty="0" smtClean="0"/>
              <a:t>для расчета количества рабочих;</a:t>
            </a:r>
          </a:p>
          <a:p>
            <a:pPr>
              <a:buFont typeface="Arial" charset="0"/>
              <a:buNone/>
            </a:pPr>
            <a:r>
              <a:rPr lang="ru-RU" dirty="0" smtClean="0"/>
              <a:t>для расчетов устойчивости откоса</a:t>
            </a:r>
          </a:p>
          <a:p>
            <a:pPr>
              <a:buFont typeface="Arial" charset="0"/>
              <a:buNone/>
            </a:pPr>
            <a:r>
              <a:rPr lang="ru-RU" b="1" i="1" u="sng" dirty="0" smtClean="0"/>
              <a:t>В физике</a:t>
            </a:r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Анализ электрических цепей распознаётся методом графов, также применяется в классической электродинамике СТО, энергетике, радиоэлектронике и др.</a:t>
            </a:r>
          </a:p>
          <a:p>
            <a:pPr>
              <a:buFont typeface="Arial" charset="0"/>
              <a:buNone/>
            </a:pPr>
            <a:r>
              <a:rPr lang="ru-RU" b="1" i="1" u="sng" dirty="0" smtClean="0"/>
              <a:t>В химии</a:t>
            </a:r>
            <a:endParaRPr lang="ru-RU" dirty="0" smtClean="0"/>
          </a:p>
          <a:p>
            <a:r>
              <a:rPr lang="ru-RU" dirty="0" smtClean="0"/>
              <a:t>Используется для составления формул</a:t>
            </a:r>
          </a:p>
          <a:p>
            <a:r>
              <a:rPr lang="ru-RU" dirty="0" smtClean="0"/>
              <a:t>Для исследования стационарной кинетически ферментативных реакций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u="sng" dirty="0" smtClean="0"/>
              <a:t>Финансы и кредит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«Теория графов в управлении организационными системами»</a:t>
            </a:r>
          </a:p>
          <a:p>
            <a:pPr>
              <a:buNone/>
            </a:pPr>
            <a:r>
              <a:rPr lang="ru-RU" b="1" i="1" u="sng" dirty="0" smtClean="0"/>
              <a:t>Экология (геоботаника)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Метод графов при составлении дихотомических ключей для определения растений.</a:t>
            </a:r>
          </a:p>
          <a:p>
            <a:pPr>
              <a:buNone/>
            </a:pPr>
            <a:r>
              <a:rPr lang="ru-RU" b="1" i="1" u="sng" dirty="0" smtClean="0"/>
              <a:t>Транспорт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расчета пассажиропотока</a:t>
            </a:r>
          </a:p>
          <a:p>
            <a:pPr>
              <a:buNone/>
            </a:pPr>
            <a:r>
              <a:rPr lang="ru-RU" b="1" i="1" u="sng" dirty="0" smtClean="0"/>
              <a:t>Медицина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Исследование биоритмов</a:t>
            </a:r>
          </a:p>
          <a:p>
            <a:pPr>
              <a:buNone/>
            </a:pPr>
            <a:r>
              <a:rPr lang="ru-RU" b="1" i="1" u="sng" dirty="0" smtClean="0"/>
              <a:t>Биология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анализа биологических структур и генных систем</a:t>
            </a:r>
          </a:p>
          <a:p>
            <a:pPr>
              <a:buNone/>
            </a:pPr>
            <a:r>
              <a:rPr lang="ru-RU" b="1" i="1" u="sng" dirty="0" smtClean="0"/>
              <a:t>Спорт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Разработка стратегии игры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dirty="0" smtClean="0"/>
              <a:t>Достигли мы поставленной цели?</a:t>
            </a:r>
          </a:p>
          <a:p>
            <a:r>
              <a:rPr lang="ru-RU" dirty="0" smtClean="0"/>
              <a:t>Я научился……</a:t>
            </a:r>
          </a:p>
          <a:p>
            <a:r>
              <a:rPr lang="ru-RU" dirty="0" smtClean="0"/>
              <a:t>Мне захотелось…..</a:t>
            </a:r>
          </a:p>
          <a:p>
            <a:r>
              <a:rPr lang="ru-RU" dirty="0" smtClean="0"/>
              <a:t>Мне было легко…….</a:t>
            </a:r>
          </a:p>
          <a:p>
            <a:r>
              <a:rPr lang="ru-RU" dirty="0" smtClean="0"/>
              <a:t>Мне было трудно…..</a:t>
            </a:r>
          </a:p>
          <a:p>
            <a:r>
              <a:rPr lang="ru-RU" dirty="0" smtClean="0"/>
              <a:t>Урок дал мне для жизни….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Между </a:t>
            </a:r>
            <a:r>
              <a:rPr lang="ru-RU" dirty="0"/>
              <a:t>девятью планетами солнечной системы установлено космическое сообщение.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Рейсовые </a:t>
            </a:r>
            <a:r>
              <a:rPr lang="ru-RU" dirty="0"/>
              <a:t>ракеты летают по следующим маршрутам: Земля – Меркурий; Плутон – Венера; Земля – Плутон; Плутон – Меркурий; Меркурий – Венера; Уран – Нептун; Нептун – Сатурн; Сатурн – Юпитер; Юпитер – Марс и Марс – Уран.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Можно </a:t>
            </a:r>
            <a:r>
              <a:rPr lang="ru-RU" dirty="0"/>
              <a:t>ли долететь на рейсовых ракетах с Земли до Марса?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С </a:t>
            </a:r>
            <a:r>
              <a:rPr lang="ru-RU" dirty="0"/>
              <a:t>помощью, какой модели вы будете решать эту задачу</a:t>
            </a:r>
            <a:r>
              <a:rPr lang="ru-RU" dirty="0" smtClean="0"/>
              <a:t>?</a:t>
            </a:r>
          </a:p>
          <a:p>
            <a:pPr>
              <a:buFontTx/>
              <a:buChar char="-"/>
            </a:pPr>
            <a:r>
              <a:rPr lang="ru-RU" dirty="0" smtClean="0"/>
              <a:t>Давайте сформулируем тему нашего урока</a:t>
            </a:r>
          </a:p>
          <a:p>
            <a:pPr>
              <a:buFontTx/>
              <a:buChar char="-"/>
            </a:pPr>
            <a:r>
              <a:rPr lang="ru-RU" dirty="0" smtClean="0"/>
              <a:t>А теперь решим задачу?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1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357166"/>
            <a:ext cx="4375589" cy="5715757"/>
          </a:xfrm>
        </p:spPr>
      </p:pic>
      <p:sp>
        <p:nvSpPr>
          <p:cNvPr id="7" name="TextBox 6"/>
          <p:cNvSpPr txBox="1"/>
          <p:nvPr/>
        </p:nvSpPr>
        <p:spPr>
          <a:xfrm>
            <a:off x="1142976" y="5857892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НАЗЫВАЕТСЯ ДАННАЯ  ГРАФИЧЕСКАЯ МОДЕЛЬ?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Какую цель мы перед собой поставим?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Будем выбирать наиболее рациональный способ </a:t>
            </a:r>
            <a:r>
              <a:rPr lang="ru-RU" dirty="0"/>
              <a:t>решения </a:t>
            </a:r>
            <a:endParaRPr lang="ru-RU" dirty="0" smtClean="0"/>
          </a:p>
          <a:p>
            <a:r>
              <a:rPr lang="ru-RU" dirty="0" smtClean="0"/>
              <a:t>Задачи для групп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Задача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Представим себе страну, в которой есть пять городов A, B, C, D, E, между которыми летают самолёты. Есть шесть рейсов: A–B, A–C, A–E, B–D, C–D, C–E (каждый рейс в обе стороны). Можно ли долететь из города A в город D прямым рейсом? с одной пересадкой? с двумя пересадками? Сколькими способами?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Задача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	</a:t>
            </a:r>
            <a:r>
              <a:rPr lang="ru-RU" sz="4000" dirty="0" smtClean="0"/>
              <a:t>У Маши есть 2 конверта: обычный и экспресс, и 3 марки: круглая, прямоугольная и треугольная. Сколькими способами Маша может выбрать конверт и марку, чтобы отправить письмо?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Задача 3</a:t>
            </a:r>
            <a:endParaRPr lang="ru-RU" dirty="0"/>
          </a:p>
        </p:txBody>
      </p:sp>
      <p:sp>
        <p:nvSpPr>
          <p:cNvPr id="4" name="Text Box 75"/>
          <p:cNvSpPr txBox="1">
            <a:spLocks noChangeArrowheads="1"/>
          </p:cNvSpPr>
          <p:nvPr/>
        </p:nvSpPr>
        <p:spPr bwMode="auto">
          <a:xfrm>
            <a:off x="431800" y="1739900"/>
            <a:ext cx="82804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indent="371475" algn="just"/>
            <a:r>
              <a:rPr lang="ru-RU" altLang="ru-RU" sz="2400" dirty="0"/>
              <a:t>Грунтовая дорога проходит последовательно через населённые пункты А, B, С и D. </a:t>
            </a:r>
            <a:endParaRPr lang="en-US" altLang="ru-RU" sz="2400" dirty="0"/>
          </a:p>
          <a:p>
            <a:pPr indent="371475" algn="just"/>
            <a:r>
              <a:rPr lang="ru-RU" altLang="ru-RU" sz="2400" dirty="0"/>
              <a:t>При этом длина грунтовой дороги между А и В равна 40 км, между В и С</a:t>
            </a:r>
            <a:r>
              <a:rPr lang="en-US" altLang="ru-RU" sz="2400" dirty="0"/>
              <a:t> – </a:t>
            </a:r>
            <a:r>
              <a:rPr lang="ru-RU" altLang="ru-RU" sz="2400" dirty="0"/>
              <a:t>25</a:t>
            </a:r>
            <a:r>
              <a:rPr lang="en-US" altLang="ru-RU" sz="2400" dirty="0"/>
              <a:t> </a:t>
            </a:r>
            <a:r>
              <a:rPr lang="ru-RU" altLang="ru-RU" sz="2400" dirty="0" err="1"/>
              <a:t>км,и</a:t>
            </a:r>
            <a:r>
              <a:rPr lang="en-US" altLang="ru-RU" sz="2400" dirty="0"/>
              <a:t> </a:t>
            </a:r>
            <a:r>
              <a:rPr lang="ru-RU" altLang="ru-RU" sz="2400" dirty="0"/>
              <a:t>между С и D</a:t>
            </a:r>
            <a:r>
              <a:rPr lang="en-US" altLang="ru-RU" sz="2400" dirty="0"/>
              <a:t> – 1</a:t>
            </a:r>
            <a:r>
              <a:rPr lang="ru-RU" altLang="ru-RU" sz="2400" dirty="0"/>
              <a:t>0</a:t>
            </a:r>
            <a:r>
              <a:rPr lang="en-US" altLang="ru-RU" sz="2400" dirty="0"/>
              <a:t> </a:t>
            </a:r>
            <a:r>
              <a:rPr lang="ru-RU" altLang="ru-RU" sz="2400" dirty="0"/>
              <a:t>км.</a:t>
            </a:r>
          </a:p>
          <a:p>
            <a:pPr indent="371475" algn="just"/>
            <a:r>
              <a:rPr lang="ru-RU" altLang="ru-RU" sz="2400" dirty="0"/>
              <a:t>Между А и D дороги нет.</a:t>
            </a:r>
            <a:r>
              <a:rPr lang="en-US" altLang="ru-RU" sz="2400" dirty="0"/>
              <a:t> </a:t>
            </a:r>
            <a:r>
              <a:rPr lang="ru-RU" altLang="ru-RU" sz="2400" dirty="0"/>
              <a:t>Между А и С построили новое асфальтовое шоссе длиной 30 км. Оцените минимально возможное время движения велосипедиста из пункта А в</a:t>
            </a:r>
            <a:r>
              <a:rPr lang="en-US" altLang="ru-RU" sz="2400" dirty="0"/>
              <a:t> </a:t>
            </a:r>
            <a:r>
              <a:rPr lang="ru-RU" altLang="ru-RU" sz="2400" dirty="0"/>
              <a:t>пункт В, если его скорость по грунтовой дороге</a:t>
            </a:r>
            <a:r>
              <a:rPr lang="en-US" altLang="ru-RU" sz="2400" dirty="0"/>
              <a:t> - </a:t>
            </a:r>
            <a:r>
              <a:rPr lang="ru-RU" altLang="ru-RU" sz="2400" dirty="0"/>
              <a:t>20 км/ч, по шоссе</a:t>
            </a:r>
            <a:r>
              <a:rPr lang="en-US" altLang="ru-RU" sz="2400" dirty="0"/>
              <a:t> - </a:t>
            </a:r>
            <a:r>
              <a:rPr lang="ru-RU" altLang="ru-RU" sz="2400" dirty="0"/>
              <a:t>30 км/ч.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147</TotalTime>
  <Words>380</Words>
  <Application>Microsoft Office PowerPoint</Application>
  <PresentationFormat>Экран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То, что мы знаем, - ограничено, а то, чего не знаем, – бесконечно.  Пьер-Симон де Лаплас французский физик, математик и астроном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1 </vt:lpstr>
      <vt:lpstr>Задача 2 </vt:lpstr>
      <vt:lpstr>Задача 3</vt:lpstr>
      <vt:lpstr>Задача 4 </vt:lpstr>
      <vt:lpstr>Задача 5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Карина</dc:creator>
  <cp:lastModifiedBy>User</cp:lastModifiedBy>
  <cp:revision>46</cp:revision>
  <dcterms:created xsi:type="dcterms:W3CDTF">2019-10-10T13:20:12Z</dcterms:created>
  <dcterms:modified xsi:type="dcterms:W3CDTF">2023-01-13T14:08:31Z</dcterms:modified>
</cp:coreProperties>
</file>