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4" r:id="rId3"/>
    <p:sldId id="299" r:id="rId4"/>
    <p:sldId id="300" r:id="rId5"/>
    <p:sldId id="261" r:id="rId6"/>
    <p:sldId id="260" r:id="rId7"/>
    <p:sldId id="305" r:id="rId8"/>
    <p:sldId id="283" r:id="rId9"/>
    <p:sldId id="285" r:id="rId10"/>
    <p:sldId id="290" r:id="rId11"/>
    <p:sldId id="298" r:id="rId12"/>
    <p:sldId id="292" r:id="rId13"/>
    <p:sldId id="296" r:id="rId14"/>
    <p:sldId id="303" r:id="rId15"/>
    <p:sldId id="276" r:id="rId16"/>
    <p:sldId id="277" r:id="rId17"/>
    <p:sldId id="278" r:id="rId18"/>
    <p:sldId id="281" r:id="rId19"/>
    <p:sldId id="287" r:id="rId20"/>
    <p:sldId id="30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D9CEBBD-1202-4B97-BC06-3CD59FE57ED9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A71EDA5-E227-42FB-B323-3DC0C47635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80;&#1085;&#1077;&#1089;&#1089;&#1072;\Music\KA4KA.RU_Alan_Walker_-_Faded_(DJ_Iceshadow_Edit)_64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2348880"/>
            <a:ext cx="83952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  <a:latin typeface="Monotype Corsiva" pitchFamily="66" charset="0"/>
              </a:rPr>
              <a:t>Герой </a:t>
            </a:r>
            <a:r>
              <a:rPr lang="ru-RU" sz="6600" b="1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  <a:latin typeface="Monotype Corsiva" pitchFamily="66" charset="0"/>
              </a:rPr>
              <a:t> нашего  времени…</a:t>
            </a:r>
            <a:endParaRPr lang="ru-RU" sz="6600" dirty="0">
              <a:ln>
                <a:solidFill>
                  <a:srgbClr val="00B0F0"/>
                </a:solidFill>
              </a:ln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4005064"/>
            <a:ext cx="5400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 smtClean="0">
                <a:solidFill>
                  <a:srgbClr val="FFFF00"/>
                </a:solidFill>
              </a:rPr>
              <a:t>«В жизни всегда есть место подвигу»</a:t>
            </a:r>
          </a:p>
          <a:p>
            <a:pPr algn="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04248" y="5229200"/>
            <a:ext cx="1934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М. Горький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3501008"/>
            <a:ext cx="4176464" cy="320039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800" dirty="0" smtClean="0"/>
              <a:t>В 2007 году в сентябре  </a:t>
            </a:r>
            <a:r>
              <a:rPr lang="ru-RU" sz="3800" b="1" dirty="0" smtClean="0">
                <a:solidFill>
                  <a:srgbClr val="FF0000"/>
                </a:solidFill>
              </a:rPr>
              <a:t>Михаил Протопопов</a:t>
            </a:r>
            <a:r>
              <a:rPr lang="ru-RU" sz="3800" dirty="0" smtClean="0">
                <a:solidFill>
                  <a:srgbClr val="FF0000"/>
                </a:solidFill>
              </a:rPr>
              <a:t> </a:t>
            </a:r>
            <a:r>
              <a:rPr lang="ru-RU" sz="3800" dirty="0" smtClean="0"/>
              <a:t>спас шестерых человек, чуть было не утонувших в быстротечной реке Алдан в </a:t>
            </a:r>
            <a:r>
              <a:rPr lang="ru-RU" sz="3800" dirty="0" err="1" smtClean="0"/>
              <a:t>Томпонском</a:t>
            </a:r>
            <a:r>
              <a:rPr lang="ru-RU" sz="3800" dirty="0" smtClean="0"/>
              <a:t> районе.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716016" y="3356992"/>
            <a:ext cx="4038600" cy="320039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3400" dirty="0" smtClean="0"/>
              <a:t>	</a:t>
            </a:r>
            <a:r>
              <a:rPr lang="ru-RU" sz="3400" b="1" dirty="0" smtClean="0">
                <a:solidFill>
                  <a:srgbClr val="FF0000"/>
                </a:solidFill>
              </a:rPr>
              <a:t>Александр Андросов </a:t>
            </a:r>
            <a:r>
              <a:rPr lang="ru-RU" sz="3400" dirty="0" smtClean="0"/>
              <a:t>летом 2013 года в  </a:t>
            </a:r>
            <a:r>
              <a:rPr lang="ru-RU" sz="3400" dirty="0" err="1" smtClean="0"/>
              <a:t>Нерюнгринском</a:t>
            </a:r>
            <a:r>
              <a:rPr lang="ru-RU" sz="3400" dirty="0" smtClean="0"/>
              <a:t> районе  на реке Чульман спас тонущего человека, рискуя своей жизнью. Мужчина попал в водяную воронку и самостоятельно выбраться не смог. </a:t>
            </a:r>
          </a:p>
          <a:p>
            <a:endParaRPr lang="ru-RU" dirty="0"/>
          </a:p>
        </p:txBody>
      </p:sp>
      <p:pic>
        <p:nvPicPr>
          <p:cNvPr id="13314" name="Picture 2" descr="C:\Users\Администратор\Desktop\2vMlO3O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418424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Администратор\Desktop\dtdN8ht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32656"/>
            <a:ext cx="3607963" cy="2972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429000"/>
            <a:ext cx="4342256" cy="3096344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800" dirty="0" smtClean="0"/>
              <a:t>29 марта 2014 года сотрудники ДПС лейтенант полиции </a:t>
            </a:r>
            <a:r>
              <a:rPr lang="ru-RU" sz="3800" b="1" dirty="0" smtClean="0">
                <a:solidFill>
                  <a:srgbClr val="FF0000"/>
                </a:solidFill>
              </a:rPr>
              <a:t>Игорь Кузнецов </a:t>
            </a:r>
            <a:r>
              <a:rPr lang="ru-RU" sz="3800" dirty="0" smtClean="0"/>
              <a:t>и</a:t>
            </a:r>
            <a:r>
              <a:rPr lang="ru-RU" sz="3800" dirty="0" smtClean="0">
                <a:solidFill>
                  <a:srgbClr val="FF0000"/>
                </a:solidFill>
              </a:rPr>
              <a:t> </a:t>
            </a:r>
            <a:r>
              <a:rPr lang="ru-RU" sz="3800" dirty="0" smtClean="0"/>
              <a:t>майор</a:t>
            </a:r>
            <a:r>
              <a:rPr lang="ru-RU" sz="3800" dirty="0" smtClean="0">
                <a:solidFill>
                  <a:srgbClr val="FF0000"/>
                </a:solidFill>
              </a:rPr>
              <a:t> </a:t>
            </a:r>
            <a:r>
              <a:rPr lang="ru-RU" sz="3800" b="1" dirty="0" smtClean="0">
                <a:solidFill>
                  <a:srgbClr val="FF0000"/>
                </a:solidFill>
              </a:rPr>
              <a:t>Дмитрий Трифонов </a:t>
            </a:r>
            <a:r>
              <a:rPr lang="ru-RU" sz="3800" dirty="0" smtClean="0"/>
              <a:t>спасли семью в </a:t>
            </a:r>
            <a:r>
              <a:rPr lang="ru-RU" sz="3800" dirty="0" err="1" smtClean="0"/>
              <a:t>Сайсарском</a:t>
            </a:r>
            <a:r>
              <a:rPr lang="ru-RU" sz="3800" dirty="0" smtClean="0"/>
              <a:t> районе, чей частный дом на улице Парковой сгорел дотла.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800600" y="3501008"/>
            <a:ext cx="4038600" cy="255232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4000" dirty="0" smtClean="0"/>
              <a:t>	В сентябре 2013 года в селе </a:t>
            </a:r>
            <a:r>
              <a:rPr lang="ru-RU" sz="4000" dirty="0" err="1" smtClean="0"/>
              <a:t>Суола</a:t>
            </a:r>
            <a:r>
              <a:rPr lang="ru-RU" sz="4000" dirty="0" smtClean="0"/>
              <a:t> </a:t>
            </a:r>
            <a:r>
              <a:rPr lang="ru-RU" sz="4000" dirty="0" err="1" smtClean="0"/>
              <a:t>Мегино-Кангаласского</a:t>
            </a:r>
            <a:r>
              <a:rPr lang="ru-RU" sz="4000" dirty="0" smtClean="0"/>
              <a:t> улуса пятилетний </a:t>
            </a:r>
            <a:r>
              <a:rPr lang="ru-RU" sz="4000" b="1" dirty="0" smtClean="0">
                <a:solidFill>
                  <a:srgbClr val="FF0000"/>
                </a:solidFill>
              </a:rPr>
              <a:t>Жора Скрябин </a:t>
            </a:r>
            <a:r>
              <a:rPr lang="ru-RU" sz="4000" dirty="0" smtClean="0"/>
              <a:t> спас соседскую девочку, которая чуть не утонула в озере.</a:t>
            </a:r>
          </a:p>
          <a:p>
            <a:endParaRPr lang="ru-RU" dirty="0"/>
          </a:p>
        </p:txBody>
      </p:sp>
      <p:pic>
        <p:nvPicPr>
          <p:cNvPr id="14338" name="Picture 2" descr="C:\Users\Администратор\Desktop\GYB8aCz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319329" cy="2888846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esktop\kB82vtu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32656"/>
            <a:ext cx="3375807" cy="3040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3356992"/>
            <a:ext cx="4038600" cy="3128384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4000" dirty="0" smtClean="0"/>
              <a:t>3 мая  2012 года </a:t>
            </a:r>
            <a:r>
              <a:rPr lang="ru-RU" sz="4000" b="1" dirty="0" smtClean="0">
                <a:solidFill>
                  <a:srgbClr val="FF0000"/>
                </a:solidFill>
              </a:rPr>
              <a:t>Коля  Томский </a:t>
            </a:r>
            <a:r>
              <a:rPr lang="ru-RU" sz="4000" dirty="0" smtClean="0"/>
              <a:t>ученик 3 класса МОБУ СОШ №20 спас одноклассника, чуть было не утонувшего в огромной луже, глубиной с человеческий рост.</a:t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788024" y="3284984"/>
            <a:ext cx="4038600" cy="324036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600" dirty="0" smtClean="0"/>
              <a:t>В  декабре 1982 года в Верхоянском районе новоиспеченный главный врач Верхоянска 27-летний </a:t>
            </a:r>
            <a:r>
              <a:rPr lang="ru-RU" sz="3600" b="1" dirty="0" smtClean="0">
                <a:solidFill>
                  <a:srgbClr val="FF0000"/>
                </a:solidFill>
              </a:rPr>
              <a:t>Василий Самсонов </a:t>
            </a:r>
            <a:r>
              <a:rPr lang="ru-RU" sz="3600" dirty="0" smtClean="0"/>
              <a:t>спас 12 человек, замерзающих на берегу реки Яны в салоне сломанного автобуса. </a:t>
            </a:r>
          </a:p>
          <a:p>
            <a:endParaRPr lang="ru-RU" dirty="0"/>
          </a:p>
        </p:txBody>
      </p:sp>
      <p:pic>
        <p:nvPicPr>
          <p:cNvPr id="8194" name="Picture 2" descr="C:\Users\Администратор\Desktop\D9Qo7AP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2163912" cy="2836988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esktop\0ZNVX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8640"/>
            <a:ext cx="2628131" cy="3017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501008"/>
            <a:ext cx="4038600" cy="25523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/>
              <a:t>	</a:t>
            </a:r>
            <a:r>
              <a:rPr lang="ru-RU" sz="2800" dirty="0" smtClean="0"/>
              <a:t>В 2008 году на пляже 202 микрорайона 23-летний сержант МВД </a:t>
            </a:r>
            <a:r>
              <a:rPr lang="ru-RU" sz="2800" b="1" dirty="0" smtClean="0">
                <a:solidFill>
                  <a:srgbClr val="FF0000"/>
                </a:solidFill>
              </a:rPr>
              <a:t>Николай </a:t>
            </a:r>
            <a:r>
              <a:rPr lang="ru-RU" sz="2800" b="1" dirty="0" err="1" smtClean="0">
                <a:solidFill>
                  <a:srgbClr val="FF0000"/>
                </a:solidFill>
              </a:rPr>
              <a:t>Эверстов</a:t>
            </a:r>
            <a:r>
              <a:rPr lang="ru-RU" sz="2800" b="1" dirty="0" smtClean="0">
                <a:solidFill>
                  <a:srgbClr val="FF0000"/>
                </a:solidFill>
              </a:rPr>
              <a:t>  </a:t>
            </a:r>
            <a:r>
              <a:rPr lang="ru-RU" sz="2800" dirty="0" smtClean="0"/>
              <a:t>спас тонувшую девочку.</a:t>
            </a: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800600" y="3501008"/>
            <a:ext cx="4038600" cy="302433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/>
              <a:t>	</a:t>
            </a:r>
            <a:r>
              <a:rPr lang="ru-RU" sz="2400" dirty="0" smtClean="0"/>
              <a:t>Полицейский спецприемника </a:t>
            </a:r>
            <a:r>
              <a:rPr lang="ru-RU" sz="2400" b="1" dirty="0" smtClean="0">
                <a:solidFill>
                  <a:srgbClr val="FF0000"/>
                </a:solidFill>
              </a:rPr>
              <a:t>Аркадий Иванов</a:t>
            </a:r>
            <a:r>
              <a:rPr lang="ru-RU" sz="2400" dirty="0" smtClean="0"/>
              <a:t> спас человека от нападения разъяренной кавказской овчарки весом под 70 килограммов.</a:t>
            </a:r>
          </a:p>
          <a:p>
            <a:pPr algn="just">
              <a:buNone/>
            </a:pPr>
            <a:r>
              <a:rPr lang="ru-RU" sz="2400" dirty="0" smtClean="0"/>
              <a:t>		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12290" name="Picture 2" descr="C:\Users\Администратор\Desktop\jpu1Yx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828" y="260648"/>
            <a:ext cx="3050100" cy="3128640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esktop\Аркадий-Иван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0648"/>
            <a:ext cx="3096344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636911"/>
            <a:ext cx="4788024" cy="3600401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400" dirty="0" smtClean="0"/>
              <a:t>	</a:t>
            </a:r>
            <a:r>
              <a:rPr lang="ru-RU" sz="1600" dirty="0" smtClean="0"/>
              <a:t>Солдат </a:t>
            </a:r>
            <a:r>
              <a:rPr lang="ru-RU" sz="1600" b="1" dirty="0" smtClean="0">
                <a:solidFill>
                  <a:srgbClr val="FF0000"/>
                </a:solidFill>
              </a:rPr>
              <a:t>Семенов </a:t>
            </a:r>
            <a:r>
              <a:rPr lang="ru-RU" sz="1600" b="1" dirty="0" err="1" smtClean="0">
                <a:solidFill>
                  <a:srgbClr val="FF0000"/>
                </a:solidFill>
              </a:rPr>
              <a:t>Айаал</a:t>
            </a:r>
            <a:r>
              <a:rPr lang="ru-RU" sz="1600" b="1" dirty="0" smtClean="0">
                <a:solidFill>
                  <a:srgbClr val="FF0000"/>
                </a:solidFill>
              </a:rPr>
              <a:t> Викторович </a:t>
            </a:r>
            <a:r>
              <a:rPr lang="ru-RU" sz="1600" dirty="0" smtClean="0"/>
              <a:t>на территории Северокавказского региона 23 июня 2015г разведгруппа вышла на специальную операцию, для выявления и уничтожения вражеской банды. И увидев нескольких врагов, их группа всяческими силами пыталась захватить бандитов, но никак не удавалось. Враг находился под прикрытием, и вот тогда, рядовой Семенов взял на себя главный огонь, выманив противника с засады, и не дав им никакого шанса спрятаться в бункере. Смелость и решимость солдата Семенова разрешили острую проблему, и сорвали планы врага. </a:t>
            </a:r>
          </a:p>
          <a:p>
            <a:endParaRPr lang="ru-RU" sz="1400" dirty="0"/>
          </a:p>
        </p:txBody>
      </p:sp>
      <p:pic>
        <p:nvPicPr>
          <p:cNvPr id="1026" name="Picture 2" descr="C:\Users\инесса\Pictures\3a96c275d46f4908cf6543eb097239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4257675" cy="244827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844901" y="2780927"/>
            <a:ext cx="3886200" cy="338063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	Михаил Хайкин </a:t>
            </a:r>
            <a:r>
              <a:rPr lang="ru-RU" dirty="0" smtClean="0"/>
              <a:t>1970г спас утопающих двух детей в реке Колыма.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Какие же качества характера необходимо воспитать в себе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1052736"/>
            <a:ext cx="5087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чтобы быть готовым к подвигу?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772816"/>
            <a:ext cx="7128792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«</a:t>
            </a:r>
            <a:r>
              <a:rPr lang="ru-RU" sz="2800" b="1" dirty="0">
                <a:solidFill>
                  <a:srgbClr val="660066"/>
                </a:solidFill>
                <a:latin typeface="Monotype Corsiva" pitchFamily="66" charset="0"/>
              </a:rPr>
              <a:t>Для того, </a:t>
            </a:r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 кто </a:t>
            </a:r>
            <a:r>
              <a:rPr lang="ru-RU" sz="2800" b="1" dirty="0">
                <a:solidFill>
                  <a:srgbClr val="660066"/>
                </a:solidFill>
                <a:latin typeface="Monotype Corsiva" pitchFamily="66" charset="0"/>
              </a:rPr>
              <a:t>не </a:t>
            </a:r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 знает</a:t>
            </a:r>
            <a:r>
              <a:rPr lang="ru-RU" sz="2800" b="1" dirty="0">
                <a:solidFill>
                  <a:srgbClr val="660066"/>
                </a:solidFill>
                <a:latin typeface="Monotype Corsiva" pitchFamily="66" charset="0"/>
              </a:rPr>
              <a:t>, </a:t>
            </a:r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 куда  ему  плыть </a:t>
            </a:r>
            <a:r>
              <a:rPr lang="ru-RU" sz="2800" b="1" dirty="0">
                <a:solidFill>
                  <a:srgbClr val="660066"/>
                </a:solidFill>
                <a:latin typeface="Monotype Corsiva" pitchFamily="66" charset="0"/>
              </a:rPr>
              <a:t>– </a:t>
            </a:r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  никогда  </a:t>
            </a:r>
            <a:r>
              <a:rPr lang="ru-RU" sz="2800" b="1" dirty="0">
                <a:solidFill>
                  <a:srgbClr val="660066"/>
                </a:solidFill>
                <a:latin typeface="Monotype Corsiva" pitchFamily="66" charset="0"/>
              </a:rPr>
              <a:t>нет </a:t>
            </a:r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 попутного </a:t>
            </a:r>
            <a:r>
              <a:rPr lang="ru-RU" sz="2800" b="1" dirty="0">
                <a:solidFill>
                  <a:srgbClr val="660066"/>
                </a:solidFill>
                <a:latin typeface="Monotype Corsiva" pitchFamily="66" charset="0"/>
              </a:rPr>
              <a:t>ветра</a:t>
            </a:r>
            <a:r>
              <a:rPr lang="ru-RU" sz="2800" b="1" dirty="0" smtClean="0">
                <a:solidFill>
                  <a:srgbClr val="660066"/>
                </a:solidFill>
                <a:latin typeface="Monotype Corsiva" pitchFamily="66" charset="0"/>
              </a:rPr>
              <a:t>».</a:t>
            </a:r>
          </a:p>
          <a:p>
            <a:r>
              <a:rPr lang="ru-RU" sz="2800" dirty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                                                   </a:t>
            </a:r>
            <a:r>
              <a:rPr lang="ru-RU" sz="2800" dirty="0" smtClean="0">
                <a:solidFill>
                  <a:srgbClr val="000099"/>
                </a:solidFill>
                <a:latin typeface="Monotype Corsiva" pitchFamily="66" charset="0"/>
              </a:rPr>
              <a:t>Восточная мудрость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212976"/>
            <a:ext cx="853244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99"/>
                </a:solidFill>
              </a:rPr>
              <a:t>Подвиг</a:t>
            </a:r>
            <a:r>
              <a:rPr lang="ru-RU" sz="2000" i="1" dirty="0"/>
              <a:t> – </a:t>
            </a:r>
            <a:r>
              <a:rPr lang="ru-RU" sz="2000" dirty="0"/>
              <a:t>это всегда преодоление трудностей, а преодолеть трудности можно лишь тогда, когда знаешь во имя чего ты это делаешь.</a:t>
            </a:r>
            <a:br>
              <a:rPr lang="ru-RU" sz="2000" dirty="0"/>
            </a:br>
            <a:r>
              <a:rPr lang="ru-RU" sz="2400" b="1" i="1" dirty="0">
                <a:solidFill>
                  <a:srgbClr val="000099"/>
                </a:solidFill>
              </a:rPr>
              <a:t> Мужество </a:t>
            </a:r>
            <a:r>
              <a:rPr lang="ru-RU" sz="2000" dirty="0"/>
              <a:t>– тоже не врождённое качество. Нет людей, совершенно чуждых чувству страха, и смел не тот, кто от «природы» не знает страха, а тот, кто научился подавлять в себе чувство страха, и подчинять его своей воле и долгу. </a:t>
            </a:r>
            <a:br>
              <a:rPr lang="ru-RU" sz="2000" dirty="0"/>
            </a:br>
            <a:r>
              <a:rPr lang="ru-RU" sz="2400" b="1" i="1" dirty="0">
                <a:solidFill>
                  <a:srgbClr val="000099"/>
                </a:solidFill>
              </a:rPr>
              <a:t>Воля</a:t>
            </a:r>
            <a:r>
              <a:rPr lang="ru-RU" sz="2000" dirty="0"/>
              <a:t> – проявляется в выдержке, умении владеть собой. Не опускать руки в трудных условиях, умении подавить свои трудные мысли – эти качества сопутствуют подвигу.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1520" y="260648"/>
            <a:ext cx="864096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Подвиг можно совершить и в мирной жизни. Есть много героев в истории науки. Это, например, полярники, подолгу находящиеся во льдах. Известны и герои-врачи, нарочно заражавшие себя опасными болезнями, чтобы научиться лечить их. А герои космоса или подводного мира? Кто знает, не подстерегает ли их непредвиденное и на этот раз? И всё же они уходят на задание, чтобы открыть человечеству новые тайны...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553744"/>
            <a:ext cx="310306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95536" y="3844498"/>
            <a:ext cx="856895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Я считаю подвигом, что ветераны войны, несмотря на свой преклонный возраст, превозмогая немощь и болезни, выходят на парад в честь Дня Победы. Это требует от них огромных сил. Сколько подвигов они совершили в годы войны! И сейчас, в мирное время, снова показывают нам, молодым, настоящую стойкость.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132856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— И сегодня людей, которые живут по законам чести и совести, можно назвать героями. Такие люди, порой жертвуя своими интересами, всегда готовы прийти на помощь другим. И пусть об их скромном героизме никогда не напишут в газетах, но сотни людей, которым в течение жизни довелось с ними общаться, сохранят о них добрую память.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0935" y="4553744"/>
            <a:ext cx="310306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2492896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— Увы, сейчас молодежь больше ориентируется на кумиров, на звезд эстрады и кино, а про настоящих героев знает мало. Может, потому что о них почти не говорят по телевизору и радио, мало пишут в газетах? Многие мужественные поступки обычных людей остаются неизвестными. Нас, молодых, лишили возможности знать, кто сегодня настоящий герой. И всё же, если говорить об обычной жизни, есть люди героических профессий, для которых ежедневные подвиги — это работа. Это военные, спасатели, пожарные, врачи… И если мы, современные мальчишки и девчонки, выбираем эти профессии, учимся на них, значит, в наших сердцах тоже есть место подвигу…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3265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</a:rPr>
              <a:t>— Неравнодушие сегодня — редкость. Мне героями кажутся люди, которые откликаются на чужую беду, жертвуют деньги для помощи больным людям, особенно детям. Я знаю, что многие из них и сами вовсе не богаты, а порой отдают последнее. Зачастую их имена неизвестны, но они — настоящие герои. Благодаря их пожертвованиям кто-то, быть может, уже отчаявшийся, получает шанс на жизнь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0"/>
            <a:ext cx="353511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63688" y="3356992"/>
            <a:ext cx="5832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А что думаете вы?...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1772816"/>
            <a:ext cx="8534400" cy="4709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IV</a:t>
            </a:r>
            <a:r>
              <a:rPr lang="ru-RU" b="1" dirty="0" smtClean="0">
                <a:solidFill>
                  <a:srgbClr val="FF0000"/>
                </a:solidFill>
              </a:rPr>
              <a:t>  Республиканский конкурс мужества и отваги «Герой нашего времени-2016»!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3356992"/>
            <a:ext cx="8153400" cy="4495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		Отправляйте свои письма с реальными историями о людях из Якутии, которые совершили поступок, достойный уважения и восхищения.</a:t>
            </a:r>
          </a:p>
          <a:p>
            <a:pPr algn="just">
              <a:buNone/>
            </a:pPr>
            <a:r>
              <a:rPr lang="en-US" sz="7200" dirty="0" smtClean="0">
                <a:solidFill>
                  <a:srgbClr val="FF0000"/>
                </a:solidFill>
              </a:rPr>
              <a:t>www.nvpress.ru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2852936"/>
            <a:ext cx="8442520" cy="37444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900" dirty="0" smtClean="0"/>
              <a:t>	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Бригадир оленеводческой родовой общины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Нутендли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Виталий </a:t>
            </a:r>
            <a:r>
              <a:rPr lang="ru-RU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Кемлиль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Нижнеколымского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района республики Саха (Якутия) представлен районной администрацией к высокому званию "Герой России" за то, что весной 2010 года, он и еще двое пастухов, рискуя собственной жизнью, спасли оленье стадо от медведей. Они перегоняли оленей с места на место, когда из-под сопки вышли два медведя. Косолапый считается реальной угрозой для оленей: может и задрать, да и сами олени, испугавшись медведя, могут побежать и передавить друг друга. У пастухов было одно ружье и всего 10 патронов, что крайне мало против медведей. При этом лошади, испугавшись, сбросили наездников и ускакали, оставив людей один на один с хищниками. Пришлось стрелять в воздух, улюлюкать, орать – одним словом, отпугивать.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Сейчас оленеводческая бригада пасет стадо на берегу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Восточно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Сибирского моря, это побережье Северно-Ледовитого океана, здесь прохладнее, чем в глубине материка. Мы побывали в стане кочевников. </a:t>
            </a:r>
            <a:r>
              <a:rPr lang="ru-RU" sz="1600" dirty="0" smtClean="0"/>
              <a:t> 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Picture 2" descr="C:\Users\Администратор\Desktop\image37092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88640"/>
            <a:ext cx="4238046" cy="2723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800" b="1" i="1" dirty="0" smtClean="0">
              <a:solidFill>
                <a:srgbClr val="7030A0"/>
              </a:solidFill>
            </a:endParaRPr>
          </a:p>
          <a:p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Героями не рождаются, героем может</a:t>
            </a:r>
            <a:endParaRPr lang="ru-RU" sz="2800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стать каждый из нас, если будет</a:t>
            </a:r>
            <a:endParaRPr lang="ru-RU" sz="2800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жить в мире с собой и другими.</a:t>
            </a:r>
            <a:endParaRPr lang="ru-RU" sz="28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Что такое подвиг?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660066"/>
                </a:solidFill>
                <a:latin typeface="Monotype Corsiva" pitchFamily="66" charset="0"/>
              </a:rPr>
              <a:t>В разные времена понятие о подвиге  были различными: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37741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800" dirty="0" smtClean="0"/>
              <a:t>В </a:t>
            </a:r>
            <a:r>
              <a:rPr lang="ru-RU" sz="2800" b="1" i="1" dirty="0" smtClean="0"/>
              <a:t>рабовладельческом строе </a:t>
            </a:r>
            <a:r>
              <a:rPr lang="ru-RU" sz="2800" dirty="0" smtClean="0"/>
              <a:t>героями считали полководцев, которые покоряли другие страны, завоёвывали рабов обогащали господствующий класс. </a:t>
            </a:r>
          </a:p>
          <a:p>
            <a:pPr algn="just"/>
            <a:r>
              <a:rPr lang="ru-RU" sz="2800" dirty="0" smtClean="0">
                <a:solidFill>
                  <a:srgbClr val="000099"/>
                </a:solidFill>
              </a:rPr>
              <a:t>В эпоху </a:t>
            </a:r>
            <a:r>
              <a:rPr lang="ru-RU" sz="2800" b="1" i="1" dirty="0" smtClean="0"/>
              <a:t>феодализма</a:t>
            </a:r>
            <a:r>
              <a:rPr lang="ru-RU" sz="2800" dirty="0" smtClean="0"/>
              <a:t> – </a:t>
            </a:r>
            <a:r>
              <a:rPr lang="ru-RU" sz="2800" dirty="0" smtClean="0">
                <a:solidFill>
                  <a:srgbClr val="000099"/>
                </a:solidFill>
              </a:rPr>
              <a:t>это смелый рыцарь, в совершенстве владеющий оружием, жестокий и доблестный в бою, до конца верный своим союзникам и друзьям. </a:t>
            </a:r>
          </a:p>
          <a:p>
            <a:pPr algn="just"/>
            <a:r>
              <a:rPr lang="ru-RU" sz="2800" b="1" i="1" dirty="0" smtClean="0"/>
              <a:t>Буржуазия</a:t>
            </a:r>
            <a:r>
              <a:rPr lang="ru-RU" sz="2800" dirty="0" smtClean="0"/>
              <a:t> создаёт своих героев – это решительные купцы-мореходы, пересекающие океаны и хорошо владеющие оружием, наёмные капитаны, </a:t>
            </a:r>
            <a:r>
              <a:rPr lang="ru-RU" sz="2800" dirty="0" err="1" smtClean="0"/>
              <a:t>полупираты</a:t>
            </a:r>
            <a:r>
              <a:rPr lang="ru-RU" sz="2800" dirty="0" smtClean="0"/>
              <a:t> , </a:t>
            </a:r>
            <a:r>
              <a:rPr lang="ru-RU" sz="2800" dirty="0" err="1" smtClean="0"/>
              <a:t>полуразбойники</a:t>
            </a:r>
            <a:r>
              <a:rPr lang="ru-RU" sz="2800" dirty="0" smtClean="0"/>
              <a:t>, добывающие своим хозяевам новые земли, новые богатства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085184"/>
            <a:ext cx="20882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013176"/>
            <a:ext cx="223224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085184"/>
            <a:ext cx="2190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866036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	Трудно переоценить героизм советских людей.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Героизм этот лишён блеска и проявляется в буднях жизни. Подвиги совершали наши юноши и девушки, строя в далёких сибирских необжитых районах новые города, и подвиги эти заключались в будничном труде.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Холод, перебои с продуктами, скупой отдых в неуютных бараках. А тем не менее, в этих буднях совершался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трудовой героизм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– люди работали не по принуждению, а по зову своих сердец.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221088"/>
            <a:ext cx="36724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725144"/>
            <a:ext cx="288032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9139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87624" y="2348880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</a:rPr>
              <a:t>Многих героев Великой Отечественной войны мы не знаем, а ещё больше осталось неизвестных в тылу врага</a:t>
            </a:r>
            <a:r>
              <a:rPr lang="ru-RU" sz="2400" dirty="0" smtClean="0">
                <a:solidFill>
                  <a:srgbClr val="C00000"/>
                </a:solidFill>
              </a:rPr>
              <a:t>!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Эти люди совершили подвиг </a:t>
            </a:r>
            <a:r>
              <a:rPr lang="ru-RU" sz="2400" dirty="0" smtClean="0">
                <a:solidFill>
                  <a:srgbClr val="C00000"/>
                </a:solidFill>
              </a:rPr>
              <a:t>во </a:t>
            </a:r>
            <a:r>
              <a:rPr lang="ru-RU" sz="2400" dirty="0">
                <a:solidFill>
                  <a:srgbClr val="C00000"/>
                </a:solidFill>
              </a:rPr>
              <a:t>имя спасения жизни других </a:t>
            </a:r>
            <a:r>
              <a:rPr lang="ru-RU" sz="2400" dirty="0" smtClean="0">
                <a:solidFill>
                  <a:srgbClr val="C00000"/>
                </a:solidFill>
              </a:rPr>
              <a:t>людей, своей Родины!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140968"/>
            <a:ext cx="8153400" cy="9906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Кто такой герой?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3717032"/>
            <a:ext cx="4414264" cy="28803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/>
              <a:t>	16 июля 2015г  24-летний спортсмен </a:t>
            </a:r>
            <a:r>
              <a:rPr lang="ru-RU" sz="2400" b="1" dirty="0" smtClean="0">
                <a:solidFill>
                  <a:srgbClr val="FF0000"/>
                </a:solidFill>
              </a:rPr>
              <a:t>Алексей Никифоров</a:t>
            </a:r>
            <a:r>
              <a:rPr lang="ru-RU" sz="2400" dirty="0" smtClean="0"/>
              <a:t> утонул в протоке реки Лены на 6-м километре Покровского тракта, спасая 10-летнего мальчика. 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800600" y="3789040"/>
            <a:ext cx="4038600" cy="306896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/>
              <a:t>	25 июля на реке Лена у поселка </a:t>
            </a:r>
            <a:r>
              <a:rPr lang="ru-RU" sz="2800" dirty="0" err="1" smtClean="0"/>
              <a:t>Рассолода</a:t>
            </a:r>
            <a:r>
              <a:rPr lang="ru-RU" sz="2800" dirty="0" smtClean="0"/>
              <a:t> </a:t>
            </a:r>
            <a:r>
              <a:rPr lang="ru-RU" sz="2800" dirty="0" err="1" smtClean="0"/>
              <a:t>Мегино-Кангаласского</a:t>
            </a:r>
            <a:r>
              <a:rPr lang="ru-RU" sz="2800" dirty="0" smtClean="0"/>
              <a:t> улуса </a:t>
            </a:r>
            <a:r>
              <a:rPr lang="ru-RU" sz="2800" b="1" dirty="0" smtClean="0">
                <a:solidFill>
                  <a:srgbClr val="FF0000"/>
                </a:solidFill>
              </a:rPr>
              <a:t>Трифон Антонов </a:t>
            </a:r>
            <a:r>
              <a:rPr lang="ru-RU" sz="2800" dirty="0" smtClean="0"/>
              <a:t>утонул, спасая девушку. </a:t>
            </a:r>
          </a:p>
          <a:p>
            <a:endParaRPr lang="ru-RU" sz="700" dirty="0"/>
          </a:p>
        </p:txBody>
      </p:sp>
      <p:pic>
        <p:nvPicPr>
          <p:cNvPr id="1026" name="Picture 2" descr="C:\Users\Администратор\Desktop\скачанные файл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0"/>
            <a:ext cx="3096344" cy="3749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Администратор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88640"/>
            <a:ext cx="334545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KA4KA.RU_Alan_Walker_-_Faded_(DJ_Iceshadow_Edit)_6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83968" y="1628800"/>
            <a:ext cx="944488" cy="94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3212976"/>
            <a:ext cx="4320480" cy="338437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/>
              <a:t>		Ученик 4 класса </a:t>
            </a:r>
            <a:r>
              <a:rPr lang="ru-RU" sz="2000" b="1" dirty="0" smtClean="0">
                <a:solidFill>
                  <a:srgbClr val="FF0000"/>
                </a:solidFill>
              </a:rPr>
              <a:t>Трофим </a:t>
            </a:r>
            <a:r>
              <a:rPr lang="ru-RU" sz="2000" b="1" dirty="0" err="1" smtClean="0">
                <a:solidFill>
                  <a:srgbClr val="FF0000"/>
                </a:solidFill>
              </a:rPr>
              <a:t>Жендринский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получил медаль МЧС России «За отвагу на пожаре» за то, что вытащил из огня двух ребятишек.</a:t>
            </a:r>
            <a:br>
              <a:rPr lang="ru-RU" sz="2000" dirty="0" smtClean="0"/>
            </a:br>
            <a:r>
              <a:rPr lang="ru-RU" sz="2000" dirty="0" smtClean="0"/>
              <a:t>Эта история произошла еще весной  12 марта 2012 года в небольшом селе </a:t>
            </a:r>
            <a:r>
              <a:rPr lang="ru-RU" sz="2000" dirty="0" err="1" smtClean="0"/>
              <a:t>Балаганнах</a:t>
            </a:r>
            <a:r>
              <a:rPr lang="ru-RU" sz="2000" dirty="0" smtClean="0"/>
              <a:t> </a:t>
            </a:r>
            <a:r>
              <a:rPr lang="ru-RU" sz="2000" dirty="0" err="1" smtClean="0"/>
              <a:t>Верхневилюйского</a:t>
            </a:r>
            <a:r>
              <a:rPr lang="ru-RU" sz="2000" dirty="0" smtClean="0"/>
              <a:t> района Республики Саха (Якутия).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499992" y="3140968"/>
            <a:ext cx="4464496" cy="35283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200" dirty="0" smtClean="0"/>
              <a:t>	</a:t>
            </a:r>
            <a:r>
              <a:rPr lang="ru-RU" sz="2000" dirty="0" smtClean="0"/>
              <a:t>27 декабря 2015 г мастер </a:t>
            </a:r>
            <a:r>
              <a:rPr lang="ru-RU" sz="2000" dirty="0" err="1" smtClean="0"/>
              <a:t>Намских</a:t>
            </a:r>
            <a:r>
              <a:rPr lang="ru-RU" sz="2000" dirty="0" smtClean="0"/>
              <a:t> электросетей  </a:t>
            </a:r>
            <a:r>
              <a:rPr lang="ru-RU" sz="2000" b="1" dirty="0" err="1" smtClean="0">
                <a:solidFill>
                  <a:srgbClr val="FF0000"/>
                </a:solidFill>
              </a:rPr>
              <a:t>Назарий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Необутов</a:t>
            </a:r>
            <a:r>
              <a:rPr lang="ru-RU" sz="2000" dirty="0" smtClean="0"/>
              <a:t>  возвращался домой. По дороге увидел машину, которая провалилась под лед на реке Лена  и перевернулась набок. В машине было 12 человек, среди них 5 детей. Все они остались чудом в живых.</a:t>
            </a:r>
            <a:endParaRPr lang="ru-RU" sz="1400" dirty="0" smtClean="0"/>
          </a:p>
          <a:p>
            <a:endParaRPr lang="ru-RU" sz="1400" dirty="0"/>
          </a:p>
        </p:txBody>
      </p:sp>
      <p:pic>
        <p:nvPicPr>
          <p:cNvPr id="3074" name="Picture 2" descr="C:\Users\Администратор\Desktop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364840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Администратор\Desktop\8iuHed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3" y="188640"/>
            <a:ext cx="3360444" cy="2830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659</TotalTime>
  <Words>616</Words>
  <Application>Microsoft Office PowerPoint</Application>
  <PresentationFormat>Экран (4:3)</PresentationFormat>
  <Paragraphs>47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Обычная</vt:lpstr>
      <vt:lpstr>Слайд 1</vt:lpstr>
      <vt:lpstr>Слайд 2</vt:lpstr>
      <vt:lpstr>Что такое подвиг?</vt:lpstr>
      <vt:lpstr>В разные времена понятие о подвиге  были различными:</vt:lpstr>
      <vt:lpstr>Слайд 5</vt:lpstr>
      <vt:lpstr>Слайд 6</vt:lpstr>
      <vt:lpstr>Кто такой герой?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IV  Республиканский конкурс мужества и отваги «Герой нашего времени-2016»!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</dc:creator>
  <cp:lastModifiedBy>инесса</cp:lastModifiedBy>
  <cp:revision>43</cp:revision>
  <dcterms:created xsi:type="dcterms:W3CDTF">2012-12-02T14:04:12Z</dcterms:created>
  <dcterms:modified xsi:type="dcterms:W3CDTF">2019-10-22T11:24:46Z</dcterms:modified>
</cp:coreProperties>
</file>