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2" r:id="rId3"/>
    <p:sldId id="273" r:id="rId4"/>
    <p:sldId id="257" r:id="rId5"/>
    <p:sldId id="258" r:id="rId6"/>
    <p:sldId id="270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5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FFFF"/>
    <a:srgbClr val="FFFFCC"/>
    <a:srgbClr val="99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95" d="100"/>
          <a:sy n="95" d="100"/>
        </p:scale>
        <p:origin x="-112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8056D9-04DC-4AF2-8278-355F681793D7}" type="datetimeFigureOut">
              <a:rPr lang="ru-RU" smtClean="0"/>
              <a:pPr/>
              <a:t>06.11.2020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83D7A6-DE81-4BE5-9B59-6D18A9AC1B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8056D9-04DC-4AF2-8278-355F681793D7}" type="datetimeFigureOut">
              <a:rPr lang="ru-RU" smtClean="0"/>
              <a:pPr/>
              <a:t>06.11.2020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83D7A6-DE81-4BE5-9B59-6D18A9AC1B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8056D9-04DC-4AF2-8278-355F681793D7}" type="datetimeFigureOut">
              <a:rPr lang="ru-RU" smtClean="0"/>
              <a:pPr/>
              <a:t>06.11.2020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83D7A6-DE81-4BE5-9B59-6D18A9AC1B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8056D9-04DC-4AF2-8278-355F681793D7}" type="datetimeFigureOut">
              <a:rPr lang="ru-RU" smtClean="0"/>
              <a:pPr/>
              <a:t>06.11.2020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83D7A6-DE81-4BE5-9B59-6D18A9AC1B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8056D9-04DC-4AF2-8278-355F681793D7}" type="datetimeFigureOut">
              <a:rPr lang="ru-RU" smtClean="0"/>
              <a:pPr/>
              <a:t>06.11.2020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83D7A6-DE81-4BE5-9B59-6D18A9AC1B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8056D9-04DC-4AF2-8278-355F681793D7}" type="datetimeFigureOut">
              <a:rPr lang="ru-RU" smtClean="0"/>
              <a:pPr/>
              <a:t>06.11.2020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83D7A6-DE81-4BE5-9B59-6D18A9AC1B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8056D9-04DC-4AF2-8278-355F681793D7}" type="datetimeFigureOut">
              <a:rPr lang="ru-RU" smtClean="0"/>
              <a:pPr/>
              <a:t>06.11.2020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83D7A6-DE81-4BE5-9B59-6D18A9AC1B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8056D9-04DC-4AF2-8278-355F681793D7}" type="datetimeFigureOut">
              <a:rPr lang="ru-RU" smtClean="0"/>
              <a:pPr/>
              <a:t>06.11.2020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83D7A6-DE81-4BE5-9B59-6D18A9AC1B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8056D9-04DC-4AF2-8278-355F681793D7}" type="datetimeFigureOut">
              <a:rPr lang="ru-RU" smtClean="0"/>
              <a:pPr/>
              <a:t>06.11.2020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83D7A6-DE81-4BE5-9B59-6D18A9AC1B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8056D9-04DC-4AF2-8278-355F681793D7}" type="datetimeFigureOut">
              <a:rPr lang="ru-RU" smtClean="0"/>
              <a:pPr/>
              <a:t>06.11.2020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83D7A6-DE81-4BE5-9B59-6D18A9AC1B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8056D9-04DC-4AF2-8278-355F681793D7}" type="datetimeFigureOut">
              <a:rPr lang="ru-RU" smtClean="0"/>
              <a:pPr/>
              <a:t>06.11.2020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83D7A6-DE81-4BE5-9B59-6D18A9AC1B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8056D9-04DC-4AF2-8278-355F681793D7}" type="datetimeFigureOut">
              <a:rPr lang="ru-RU" smtClean="0"/>
              <a:pPr/>
              <a:t>06.11.2020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83D7A6-DE81-4BE5-9B59-6D18A9AC1B2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3370277"/>
          </a:xfrm>
        </p:spPr>
        <p:txBody>
          <a:bodyPr>
            <a:normAutofit/>
          </a:bodyPr>
          <a:lstStyle/>
          <a:p>
            <a:r>
              <a:rPr lang="ru-RU" sz="66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МЕТАЛЛЫ</a:t>
            </a:r>
            <a:endParaRPr lang="ru-RU" sz="66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blipFill>
            <a:blip r:embed="rId2"/>
            <a:tile tx="0" ty="0" sx="100000" sy="100000" flip="none" algn="tl"/>
          </a:blipFill>
        </p:spPr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Правильный ответ – г)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Cu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72072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4.</a:t>
            </a:r>
            <a:r>
              <a:rPr lang="ru-RU" dirty="0" smtClean="0"/>
              <a:t> </a:t>
            </a:r>
            <a:r>
              <a:rPr lang="ru-RU" sz="3500" b="1" dirty="0" smtClean="0">
                <a:latin typeface="Times New Roman" pitchFamily="18" charset="0"/>
                <a:cs typeface="Times New Roman" pitchFamily="18" charset="0"/>
              </a:rPr>
              <a:t>Электрохимическая </a:t>
            </a:r>
            <a:r>
              <a:rPr lang="ru-RU" sz="3500" b="1" dirty="0">
                <a:latin typeface="Times New Roman" pitchFamily="18" charset="0"/>
                <a:cs typeface="Times New Roman" pitchFamily="18" charset="0"/>
              </a:rPr>
              <a:t>коррозия металлов, приносящая наибольший вред, представляет собой:</a:t>
            </a:r>
          </a:p>
          <a:p>
            <a:pPr>
              <a:buNone/>
            </a:pPr>
            <a:r>
              <a:rPr lang="ru-RU" sz="3500" b="1" dirty="0">
                <a:latin typeface="Times New Roman" pitchFamily="18" charset="0"/>
                <a:cs typeface="Times New Roman" pitchFamily="18" charset="0"/>
              </a:rPr>
              <a:t>а) разрушение металла при соединении его с оксидами </a:t>
            </a:r>
            <a:r>
              <a:rPr lang="ru-RU" sz="3500" b="1" dirty="0" smtClean="0">
                <a:latin typeface="Times New Roman" pitchFamily="18" charset="0"/>
                <a:cs typeface="Times New Roman" pitchFamily="18" charset="0"/>
              </a:rPr>
              <a:t>азота</a:t>
            </a:r>
            <a:endParaRPr lang="ru-RU" sz="3500" b="1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3500" b="1" dirty="0">
                <a:latin typeface="Times New Roman" pitchFamily="18" charset="0"/>
                <a:cs typeface="Times New Roman" pitchFamily="18" charset="0"/>
              </a:rPr>
              <a:t>б) соединение металла с </a:t>
            </a:r>
            <a:r>
              <a:rPr lang="ru-RU" sz="3500" b="1" dirty="0" smtClean="0">
                <a:latin typeface="Times New Roman" pitchFamily="18" charset="0"/>
                <a:cs typeface="Times New Roman" pitchFamily="18" charset="0"/>
              </a:rPr>
              <a:t>кислородом</a:t>
            </a:r>
            <a:endParaRPr lang="ru-RU" sz="3500" b="1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3500" b="1" dirty="0">
                <a:latin typeface="Times New Roman" pitchFamily="18" charset="0"/>
                <a:cs typeface="Times New Roman" pitchFamily="18" charset="0"/>
              </a:rPr>
              <a:t>в) разрушение </a:t>
            </a:r>
            <a:r>
              <a:rPr lang="ru-RU" sz="3500" b="1" dirty="0" smtClean="0">
                <a:latin typeface="Times New Roman" pitchFamily="18" charset="0"/>
                <a:cs typeface="Times New Roman" pitchFamily="18" charset="0"/>
              </a:rPr>
              <a:t>более активного металла </a:t>
            </a:r>
            <a:r>
              <a:rPr lang="ru-RU" sz="3500" b="1" dirty="0">
                <a:latin typeface="Times New Roman" pitchFamily="18" charset="0"/>
                <a:cs typeface="Times New Roman" pitchFamily="18" charset="0"/>
              </a:rPr>
              <a:t>в среде электролита с возникновением внутри системы электрического </a:t>
            </a:r>
            <a:r>
              <a:rPr lang="ru-RU" sz="3500" b="1" dirty="0" smtClean="0">
                <a:latin typeface="Times New Roman" pitchFamily="18" charset="0"/>
                <a:cs typeface="Times New Roman" pitchFamily="18" charset="0"/>
              </a:rPr>
              <a:t>тока</a:t>
            </a:r>
            <a:endParaRPr lang="ru-RU" sz="3500" b="1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3500" b="1" dirty="0">
                <a:latin typeface="Times New Roman" pitchFamily="18" charset="0"/>
                <a:cs typeface="Times New Roman" pitchFamily="18" charset="0"/>
              </a:rPr>
              <a:t>г) соединение металла с оксидами серы </a:t>
            </a:r>
            <a:r>
              <a:rPr lang="ru-RU" sz="3500" b="1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3500" b="1" dirty="0" smtClean="0">
                <a:latin typeface="Times New Roman" pitchFamily="18" charset="0"/>
                <a:cs typeface="Times New Roman" pitchFamily="18" charset="0"/>
              </a:rPr>
              <a:t>IV</a:t>
            </a:r>
            <a:r>
              <a:rPr lang="ru-RU" sz="3500" b="1" dirty="0" smtClean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ru-RU" sz="3500" b="1" dirty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3500" b="1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3500" b="1" dirty="0" smtClean="0">
                <a:latin typeface="Times New Roman" pitchFamily="18" charset="0"/>
                <a:cs typeface="Times New Roman" pitchFamily="18" charset="0"/>
              </a:rPr>
              <a:t>VI</a:t>
            </a:r>
            <a:r>
              <a:rPr lang="ru-RU" sz="3500" b="1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ru-RU" sz="3500" b="1" dirty="0">
              <a:latin typeface="Times New Roman" pitchFamily="18" charset="0"/>
              <a:cs typeface="Times New Roman" pitchFamily="18" charset="0"/>
            </a:endParaRPr>
          </a:p>
          <a:p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blipFill>
            <a:blip r:embed="rId2"/>
            <a:tile tx="0" ty="0" sx="100000" sy="100000" flip="none" algn="tl"/>
          </a:blipFill>
        </p:spPr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Правильный ответ – в)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blipFill>
            <a:blip r:embed="rId2"/>
            <a:tile tx="0" ty="0" sx="100000" sy="100000" flip="none" algn="tl"/>
          </a:blipFill>
        </p:spPr>
        <p:txBody>
          <a:bodyPr/>
          <a:lstStyle/>
          <a:p>
            <a:pPr>
              <a:buNone/>
            </a:pPr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5. </a:t>
            </a:r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>При </a:t>
            </a:r>
            <a:r>
              <a:rPr lang="ru-RU" sz="6000" b="1" dirty="0">
                <a:latin typeface="Times New Roman" pitchFamily="18" charset="0"/>
                <a:cs typeface="Times New Roman" pitchFamily="18" charset="0"/>
              </a:rPr>
              <a:t>горении натрия на воздухе образуется:</a:t>
            </a:r>
          </a:p>
          <a:p>
            <a:pPr>
              <a:buNone/>
            </a:pPr>
            <a:r>
              <a:rPr lang="ru-RU" sz="6000" b="1" dirty="0">
                <a:latin typeface="Times New Roman" pitchFamily="18" charset="0"/>
                <a:cs typeface="Times New Roman" pitchFamily="18" charset="0"/>
              </a:rPr>
              <a:t>а)Na</a:t>
            </a:r>
            <a:r>
              <a:rPr lang="ru-RU" sz="6000" b="1" baseline="-25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6000" b="1" dirty="0">
                <a:latin typeface="Times New Roman" pitchFamily="18" charset="0"/>
                <a:cs typeface="Times New Roman" pitchFamily="18" charset="0"/>
              </a:rPr>
              <a:t>O </a:t>
            </a:r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>      б</a:t>
            </a:r>
            <a:r>
              <a:rPr lang="ru-RU" sz="6000" b="1" dirty="0">
                <a:latin typeface="Times New Roman" pitchFamily="18" charset="0"/>
                <a:cs typeface="Times New Roman" pitchFamily="18" charset="0"/>
              </a:rPr>
              <a:t>) Na</a:t>
            </a:r>
            <a:r>
              <a:rPr lang="ru-RU" sz="6000" b="1" baseline="-25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6000" b="1" dirty="0">
                <a:latin typeface="Times New Roman" pitchFamily="18" charset="0"/>
                <a:cs typeface="Times New Roman" pitchFamily="18" charset="0"/>
              </a:rPr>
              <a:t>O</a:t>
            </a:r>
            <a:r>
              <a:rPr lang="ru-RU" sz="6000" b="1" baseline="-25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6000" b="1" dirty="0">
                <a:latin typeface="Times New Roman" pitchFamily="18" charset="0"/>
                <a:cs typeface="Times New Roman" pitchFamily="18" charset="0"/>
              </a:rPr>
              <a:t> в)NaO</a:t>
            </a:r>
            <a:r>
              <a:rPr lang="ru-RU" sz="6000" b="1" baseline="-25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60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>    г)Na</a:t>
            </a:r>
            <a:r>
              <a:rPr lang="ru-RU" sz="6000" b="1" baseline="-25000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>PO</a:t>
            </a:r>
            <a:r>
              <a:rPr lang="ru-RU" sz="6000" b="1" baseline="-25000" dirty="0" smtClean="0">
                <a:latin typeface="Times New Roman" pitchFamily="18" charset="0"/>
                <a:cs typeface="Times New Roman" pitchFamily="18" charset="0"/>
              </a:rPr>
              <a:t>4</a:t>
            </a:r>
            <a:endParaRPr lang="ru-RU" sz="6000" b="1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Правильный ответ – б) Na</a:t>
            </a:r>
            <a:r>
              <a:rPr lang="ru-RU" b="1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O</a:t>
            </a:r>
            <a:r>
              <a:rPr lang="ru-RU" b="1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blipFill>
            <a:blip r:embed="rId2"/>
            <a:tile tx="0" ty="0" sx="100000" sy="100000" flip="none" algn="tl"/>
          </a:blipFill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6. Атомы</a:t>
            </a:r>
            <a:r>
              <a:rPr lang="ru-RU" sz="4400" b="1" dirty="0">
                <a:latin typeface="Times New Roman" pitchFamily="18" charset="0"/>
                <a:cs typeface="Times New Roman" pitchFamily="18" charset="0"/>
              </a:rPr>
              <a:t>, какого элемента при взаимодействии с кислородом отдают наибольшее число электронов:</a:t>
            </a:r>
          </a:p>
          <a:p>
            <a:pPr>
              <a:buNone/>
            </a:pPr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>а)</a:t>
            </a:r>
            <a:r>
              <a:rPr lang="ru-RU" sz="6000" b="1" dirty="0" err="1" smtClean="0">
                <a:latin typeface="Times New Roman" pitchFamily="18" charset="0"/>
                <a:cs typeface="Times New Roman" pitchFamily="18" charset="0"/>
              </a:rPr>
              <a:t>Mg</a:t>
            </a:r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>            б)Zn </a:t>
            </a:r>
          </a:p>
          <a:p>
            <a:pPr>
              <a:buNone/>
            </a:pPr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>в)</a:t>
            </a:r>
            <a:r>
              <a:rPr lang="ru-RU" sz="6000" b="1" dirty="0" err="1" smtClean="0">
                <a:latin typeface="Times New Roman" pitchFamily="18" charset="0"/>
                <a:cs typeface="Times New Roman" pitchFamily="18" charset="0"/>
              </a:rPr>
              <a:t>Al</a:t>
            </a:r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>              г)</a:t>
            </a:r>
            <a:r>
              <a:rPr lang="ru-RU" sz="6000" b="1" dirty="0" err="1" smtClean="0">
                <a:latin typeface="Times New Roman" pitchFamily="18" charset="0"/>
                <a:cs typeface="Times New Roman" pitchFamily="18" charset="0"/>
              </a:rPr>
              <a:t>Li</a:t>
            </a:r>
            <a:endParaRPr lang="ru-RU" sz="6000" b="1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/>
          <a:p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Правильный ответ – в) </a:t>
            </a:r>
            <a:r>
              <a:rPr lang="en-US" sz="4800" b="1" dirty="0" smtClean="0">
                <a:latin typeface="Times New Roman" pitchFamily="18" charset="0"/>
                <a:cs typeface="Times New Roman" pitchFamily="18" charset="0"/>
              </a:rPr>
              <a:t>Al</a:t>
            </a: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4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blipFill>
            <a:blip r:embed="rId2"/>
            <a:tile tx="0" ty="0" sx="100000" sy="100000" flip="none" algn="tl"/>
          </a:blipFill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7. Металлическая </a:t>
            </a:r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кристаллическая решетка состоит из:</a:t>
            </a:r>
          </a:p>
          <a:p>
            <a:pPr>
              <a:buNone/>
            </a:pP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 а</a:t>
            </a:r>
            <a:r>
              <a:rPr lang="ru-RU" sz="4400" b="1" dirty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атомов</a:t>
            </a:r>
          </a:p>
          <a:p>
            <a:pPr>
              <a:buNone/>
            </a:pP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b="1" dirty="0">
                <a:latin typeface="Times New Roman" pitchFamily="18" charset="0"/>
                <a:cs typeface="Times New Roman" pitchFamily="18" charset="0"/>
              </a:rPr>
              <a:t>б) </a:t>
            </a: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ионов</a:t>
            </a:r>
          </a:p>
          <a:p>
            <a:pPr>
              <a:buNone/>
            </a:pP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 в</a:t>
            </a:r>
            <a:r>
              <a:rPr lang="ru-RU" sz="4400" b="1" dirty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молекул</a:t>
            </a:r>
          </a:p>
          <a:p>
            <a:pPr>
              <a:buNone/>
            </a:pP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 г</a:t>
            </a:r>
            <a:r>
              <a:rPr lang="ru-RU" sz="4400" b="1" dirty="0">
                <a:latin typeface="Times New Roman" pitchFamily="18" charset="0"/>
                <a:cs typeface="Times New Roman" pitchFamily="18" charset="0"/>
              </a:rPr>
              <a:t>) положительных ионов, атомов, свободных </a:t>
            </a: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электронов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/>
          <a:p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Правильный ответ – г)</a:t>
            </a:r>
            <a:endParaRPr lang="ru-RU" sz="4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blipFill>
            <a:blip r:embed="rId2"/>
            <a:tile tx="0" ty="0" sx="100000" sy="100000" flip="none" algn="tl"/>
          </a:blipFill>
        </p:spPr>
        <p:txBody>
          <a:bodyPr/>
          <a:lstStyle/>
          <a:p>
            <a:pPr>
              <a:buNone/>
            </a:pPr>
            <a:r>
              <a:rPr lang="ru-RU" sz="7200" b="1" dirty="0">
                <a:latin typeface="Times New Roman" pitchFamily="18" charset="0"/>
                <a:cs typeface="Times New Roman" pitchFamily="18" charset="0"/>
              </a:rPr>
              <a:t>“А знаете ли вы, что …”</a:t>
            </a:r>
            <a:endParaRPr lang="ru-RU" sz="7200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511420"/>
          </a:xfrm>
          <a:blipFill>
            <a:blip r:embed="rId2"/>
            <a:tile tx="0" ty="0" sx="100000" sy="100000" flip="none" algn="tl"/>
          </a:blipFill>
        </p:spPr>
        <p:txBody>
          <a:bodyPr>
            <a:noAutofit/>
          </a:bodyPr>
          <a:lstStyle/>
          <a:p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Цезий – один из активных металлов, плавится в руке, а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ртуть </a:t>
            </a: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плавится при температуре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-39⁰</a:t>
            </a:r>
            <a:r>
              <a:rPr lang="en-US" b="1" i="1" dirty="0" smtClean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000372"/>
            <a:ext cx="8229600" cy="3429024"/>
          </a:xfrm>
          <a:blipFill>
            <a:blip r:embed="rId2"/>
            <a:tile tx="0" ty="0" sx="100000" sy="100000" flip="none" algn="tl"/>
          </a:blipFill>
        </p:spPr>
        <p:txBody>
          <a:bodyPr>
            <a:noAutofit/>
          </a:bodyPr>
          <a:lstStyle/>
          <a:p>
            <a:pPr>
              <a:buNone/>
            </a:pP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Самым пластичным из драгоценных металлов является – золото. 1гр можно вытянуть в проволоку длинной 2 км или изготовить очень тонкий лист в 200 раз тоньше человеческого волоса. 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439982"/>
          </a:xfrm>
          <a:blipFill>
            <a:blip r:embed="rId2"/>
            <a:tile tx="0" ty="0" sx="100000" sy="100000" flip="none" algn="tl"/>
          </a:blipFill>
        </p:spPr>
        <p:txBody>
          <a:bodyPr>
            <a:normAutofit fontScale="90000"/>
          </a:bodyPr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В земной коре его приблизительно 100 – 150 млрд.т, в1 м3 морской воды содержится 5,5 мг золота (500 млн.т – в мировом океане).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786058"/>
            <a:ext cx="8229600" cy="3340105"/>
          </a:xfrm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/>
          <a:p>
            <a:pPr>
              <a:buNone/>
            </a:pPr>
            <a:r>
              <a:rPr lang="ru-RU" sz="4400" b="1" dirty="0">
                <a:latin typeface="Times New Roman" pitchFamily="18" charset="0"/>
                <a:cs typeface="Times New Roman" pitchFamily="18" charset="0"/>
              </a:rPr>
              <a:t>В 1872 году был найден в Австралии самый большой самородок золота весом 260 кг.</a:t>
            </a:r>
          </a:p>
          <a:p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439982"/>
          </a:xfrm>
          <a:blipFill>
            <a:blip r:embed="rId2"/>
            <a:tile tx="0" ty="0" sx="100000" sy="100000" flip="none" algn="tl"/>
          </a:blipFill>
        </p:spPr>
        <p:txBody>
          <a:bodyPr>
            <a:noAutofit/>
          </a:bodyPr>
          <a:lstStyle/>
          <a:p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Алюминиевая посуда в XIX веке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считалась 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признаком большого достатка.</a:t>
            </a:r>
            <a:br>
              <a:rPr lang="ru-RU" sz="32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В 1854 году 1 кг </a:t>
            </a:r>
            <a:r>
              <a:rPr lang="ru-RU" sz="3200" b="1" dirty="0" err="1">
                <a:latin typeface="Times New Roman" pitchFamily="18" charset="0"/>
                <a:cs typeface="Times New Roman" pitchFamily="18" charset="0"/>
              </a:rPr>
              <a:t>Al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 стоил 1200 руб., в 270 раз дороже серебра, ценился дороже золота</a:t>
            </a:r>
            <a:r>
              <a:rPr lang="ru-RU" sz="3200" b="1" dirty="0">
                <a:solidFill>
                  <a:schemeClr val="accent3">
                    <a:lumMod val="50000"/>
                  </a:schemeClr>
                </a:solidFill>
              </a:rPr>
              <a:t>.</a:t>
            </a:r>
            <a:br>
              <a:rPr lang="ru-RU" sz="3200" b="1" dirty="0">
                <a:solidFill>
                  <a:schemeClr val="accent3">
                    <a:lumMod val="50000"/>
                  </a:schemeClr>
                </a:solidFill>
              </a:rPr>
            </a:br>
            <a:endParaRPr lang="ru-RU" sz="32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786058"/>
            <a:ext cx="8229600" cy="3340105"/>
          </a:xfrm>
          <a:blipFill>
            <a:blip r:embed="rId2"/>
            <a:tile tx="0" ty="0" sx="100000" sy="100000" flip="none" algn="tl"/>
          </a:blipFill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sz="3900" b="1" dirty="0">
                <a:latin typeface="Times New Roman" pitchFamily="18" charset="0"/>
                <a:cs typeface="Times New Roman" pitchFamily="18" charset="0"/>
              </a:rPr>
              <a:t>Царская семья получила в подарок набор столовых алюминиевых приборов, которыми пользовались довольно долго во время торжественных обедов, когда все придворные пользовались “дешевыми” приборами из серебра и золота.</a:t>
            </a:r>
          </a:p>
          <a:p>
            <a:pPr>
              <a:buNone/>
            </a:pPr>
            <a:r>
              <a:rPr lang="ru-RU" sz="3900" b="1" dirty="0">
                <a:latin typeface="Times New Roman" pitchFamily="18" charset="0"/>
                <a:cs typeface="Times New Roman" pitchFamily="18" charset="0"/>
              </a:rPr>
              <a:t>Менделееву была вручена в </a:t>
            </a:r>
            <a:r>
              <a:rPr lang="ru-RU" sz="3900" b="1" dirty="0" smtClean="0">
                <a:latin typeface="Times New Roman" pitchFamily="18" charset="0"/>
                <a:cs typeface="Times New Roman" pitchFamily="18" charset="0"/>
              </a:rPr>
              <a:t>награду алюминиевая </a:t>
            </a:r>
            <a:r>
              <a:rPr lang="ru-RU" sz="3900" b="1" dirty="0">
                <a:latin typeface="Times New Roman" pitchFamily="18" charset="0"/>
                <a:cs typeface="Times New Roman" pitchFamily="18" charset="0"/>
              </a:rPr>
              <a:t>чаша.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940444"/>
          </a:xfrm>
          <a:blipFill>
            <a:blip r:embed="rId2"/>
            <a:tile tx="0" ty="0" sx="100000" sy="100000" flip="none" algn="tl"/>
          </a:blipFill>
        </p:spPr>
        <p:txBody>
          <a:bodyPr/>
          <a:lstStyle/>
          <a:p>
            <a:r>
              <a:rPr lang="ru-RU" sz="6000" b="1" i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СПАСИБО ЗА УРОК!!!</a:t>
            </a:r>
            <a:br>
              <a:rPr lang="ru-RU" sz="6000" b="1" i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6000" b="1" i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Д.З придумать рассказ </a:t>
            </a:r>
            <a:r>
              <a:rPr lang="ru-RU" sz="6000" b="1" i="1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 металл</a:t>
            </a:r>
            <a:r>
              <a:rPr lang="ru-RU" sz="6000" b="1" i="1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</a:t>
            </a: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b="1" dirty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4032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Задачи урока</a:t>
            </a:r>
            <a:endParaRPr lang="ru-RU" b="1" i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14422"/>
            <a:ext cx="8229600" cy="5286412"/>
          </a:xfrm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/>
          <a:p>
            <a:pPr lvl="0"/>
            <a:r>
              <a:rPr lang="ru-RU" sz="2400" b="1" i="1" dirty="0" smtClean="0"/>
              <a:t>образовательные: </a:t>
            </a:r>
            <a:endParaRPr lang="ru-RU" sz="2400" dirty="0" smtClean="0"/>
          </a:p>
          <a:p>
            <a:pPr lvl="0"/>
            <a:r>
              <a:rPr lang="ru-RU" sz="2400" b="1" i="1" dirty="0" smtClean="0">
                <a:solidFill>
                  <a:schemeClr val="tx2">
                    <a:lumMod val="75000"/>
                  </a:schemeClr>
                </a:solidFill>
              </a:rPr>
              <a:t>на систему знаний</a:t>
            </a:r>
            <a:r>
              <a:rPr lang="ru-RU" sz="2400" i="1" dirty="0" smtClean="0">
                <a:solidFill>
                  <a:schemeClr val="tx2">
                    <a:lumMod val="75000"/>
                  </a:schemeClr>
                </a:solidFill>
              </a:rPr>
              <a:t>: обобщить знания учащихся о физических и химических свойствах металлов; </a:t>
            </a:r>
          </a:p>
          <a:p>
            <a:pPr lvl="0"/>
            <a:r>
              <a:rPr lang="ru-RU" sz="2400" b="1" i="1" dirty="0" smtClean="0">
                <a:solidFill>
                  <a:schemeClr val="tx2">
                    <a:lumMod val="75000"/>
                  </a:schemeClr>
                </a:solidFill>
              </a:rPr>
              <a:t>на систему специальных умений и навыков: </a:t>
            </a:r>
            <a:r>
              <a:rPr lang="ru-RU" sz="2400" i="1" dirty="0" smtClean="0">
                <a:solidFill>
                  <a:schemeClr val="tx2">
                    <a:lumMod val="75000"/>
                  </a:schemeClr>
                </a:solidFill>
              </a:rPr>
              <a:t>отработать умение пользоваться таблицей Менделеева, умение составлять уравнения химических реакций с металлами;</a:t>
            </a:r>
          </a:p>
          <a:p>
            <a:pPr lvl="0"/>
            <a:r>
              <a:rPr lang="ru-RU" sz="2400" b="1" i="1" dirty="0" smtClean="0">
                <a:solidFill>
                  <a:schemeClr val="tx2">
                    <a:lumMod val="75000"/>
                  </a:schemeClr>
                </a:solidFill>
              </a:rPr>
              <a:t>на систему </a:t>
            </a:r>
            <a:r>
              <a:rPr lang="ru-RU" sz="2400" b="1" i="1" dirty="0" err="1" smtClean="0">
                <a:solidFill>
                  <a:schemeClr val="tx2">
                    <a:lumMod val="75000"/>
                  </a:schemeClr>
                </a:solidFill>
              </a:rPr>
              <a:t>общеспециальных</a:t>
            </a:r>
            <a:r>
              <a:rPr lang="ru-RU" sz="2400" b="1" i="1" dirty="0" smtClean="0">
                <a:solidFill>
                  <a:schemeClr val="tx2">
                    <a:lumMod val="75000"/>
                  </a:schemeClr>
                </a:solidFill>
              </a:rPr>
              <a:t> умений:</a:t>
            </a:r>
            <a:r>
              <a:rPr lang="ru-RU" sz="2400" i="1" dirty="0" smtClean="0">
                <a:solidFill>
                  <a:schemeClr val="tx2">
                    <a:lumMod val="75000"/>
                  </a:schemeClr>
                </a:solidFill>
              </a:rPr>
              <a:t> научить детей анализировать полученную информацию по металлам и уметь ее применять для решения конкретных заданий;</a:t>
            </a:r>
          </a:p>
          <a:p>
            <a:pPr lvl="0"/>
            <a:r>
              <a:rPr lang="ru-RU" sz="2400" b="1" i="1" dirty="0" smtClean="0">
                <a:solidFill>
                  <a:schemeClr val="tx2">
                    <a:lumMod val="75000"/>
                  </a:schemeClr>
                </a:solidFill>
              </a:rPr>
              <a:t>на систему </a:t>
            </a:r>
            <a:r>
              <a:rPr lang="ru-RU" sz="2400" b="1" i="1" dirty="0" err="1" smtClean="0">
                <a:solidFill>
                  <a:schemeClr val="tx2">
                    <a:lumMod val="75000"/>
                  </a:schemeClr>
                </a:solidFill>
              </a:rPr>
              <a:t>общеучебных</a:t>
            </a:r>
            <a:r>
              <a:rPr lang="ru-RU" sz="2400" b="1" i="1" dirty="0" smtClean="0">
                <a:solidFill>
                  <a:schemeClr val="tx2">
                    <a:lumMod val="75000"/>
                  </a:schemeClr>
                </a:solidFill>
              </a:rPr>
              <a:t> знаний: </a:t>
            </a:r>
            <a:r>
              <a:rPr lang="ru-RU" sz="2400" i="1" dirty="0" smtClean="0">
                <a:solidFill>
                  <a:schemeClr val="tx2">
                    <a:lumMod val="75000"/>
                  </a:schemeClr>
                </a:solidFill>
              </a:rPr>
              <a:t>продолжить отрабатывать умение работать с наглядными пособиями, учебником</a:t>
            </a:r>
            <a:r>
              <a:rPr lang="en-US" sz="2400" i="1" dirty="0" smtClean="0">
                <a:solidFill>
                  <a:schemeClr val="tx2">
                    <a:lumMod val="75000"/>
                  </a:schemeClr>
                </a:solidFill>
              </a:rPr>
              <a:t>;</a:t>
            </a:r>
            <a:endParaRPr lang="ru-RU" sz="2400" i="1" dirty="0" smtClean="0">
              <a:solidFill>
                <a:schemeClr val="tx2">
                  <a:lumMod val="75000"/>
                </a:schemeClr>
              </a:solidFill>
            </a:endParaRPr>
          </a:p>
          <a:p>
            <a:pPr>
              <a:buNone/>
            </a:pP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/>
          <a:lstStyle/>
          <a:p>
            <a:r>
              <a:rPr lang="ru-RU" b="1" i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Задачи урока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28736"/>
            <a:ext cx="8229600" cy="5072098"/>
          </a:xfrm>
          <a:blipFill>
            <a:blip r:embed="rId2"/>
            <a:tile tx="0" ty="0" sx="100000" sy="100000" flip="none" algn="tl"/>
          </a:blipFill>
        </p:spPr>
        <p:txBody>
          <a:bodyPr/>
          <a:lstStyle/>
          <a:p>
            <a:pPr lvl="0"/>
            <a:r>
              <a:rPr lang="ru-RU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развивающие:</a:t>
            </a:r>
            <a:r>
              <a:rPr lang="ru-RU" b="1" i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развивать наблюдательность, умение анализировать и делать выводы на основе полученных ранее знаний;</a:t>
            </a:r>
          </a:p>
          <a:p>
            <a:pPr lvl="0"/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воспитательные:</a:t>
            </a:r>
            <a:r>
              <a:rPr lang="ru-RU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i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воспитывать желание учиться активно, с интересом, без принуждения и нагрузок; воспитывать дисциплинированность, четкость и организованность в работе.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Определение хим.элементов-металлов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/>
          <a:p>
            <a:pPr>
              <a:buNone/>
            </a:pPr>
            <a:r>
              <a:rPr lang="ru-RU" sz="4400" b="1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Металлы – элементы, имеющие на внешнем энергетическом уровне , как правило, от 1 до 3 внешних электронов и большой радиус атома</a:t>
            </a:r>
            <a:endParaRPr lang="ru-RU" sz="4400" b="1" i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Определение металлов – простых веществ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blipFill>
            <a:blip r:embed="rId2"/>
            <a:tile tx="0" ty="0" sx="100000" sy="100000" flip="none" algn="tl"/>
          </a:blipFill>
        </p:spPr>
        <p:txBody>
          <a:bodyPr>
            <a:normAutofit lnSpcReduction="10000"/>
          </a:bodyPr>
          <a:lstStyle/>
          <a:p>
            <a:r>
              <a:rPr lang="ru-RU" sz="4400" b="1" i="1" dirty="0" smtClean="0">
                <a:latin typeface="Times New Roman" pitchFamily="18" charset="0"/>
                <a:cs typeface="Times New Roman" pitchFamily="18" charset="0"/>
              </a:rPr>
              <a:t>Металлы – ТВЕДЫЕ, КОВКИЕ, ПЛАСТИЧНЫЕ, ТЕПЛО- и ЭЛЕКТРОПРОВОДНЫЕ, имеющие МЕТАЛЛИЧЕСКИЙ БЛЕСК, и, как правило, СЕРЫЕ вещества</a:t>
            </a:r>
            <a:endParaRPr lang="ru-RU" sz="44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Вопрос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57298"/>
            <a:ext cx="8229600" cy="5286412"/>
          </a:xfrm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/>
          <a:p>
            <a:pPr>
              <a:buNone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Найдите соответствие между свойствами и названием металла.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36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1. Электропроводный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 А. Вольфрам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36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2. Тугоплавкий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 		Б. Ртуть</a:t>
            </a:r>
          </a:p>
          <a:p>
            <a:pPr>
              <a:buNone/>
            </a:pPr>
            <a:r>
              <a:rPr lang="ru-RU" sz="3600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3. Тяжелый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			В. Золото </a:t>
            </a:r>
          </a:p>
          <a:p>
            <a:pPr>
              <a:buNone/>
            </a:pPr>
            <a:r>
              <a:rPr lang="ru-RU" sz="36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4. Пластичный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 		Г. Литий</a:t>
            </a:r>
          </a:p>
          <a:p>
            <a:pPr>
              <a:buNone/>
            </a:pPr>
            <a:r>
              <a:rPr lang="ru-RU" sz="3600" b="1" dirty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5. Жидкий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 			Д. Серебро</a:t>
            </a:r>
          </a:p>
          <a:p>
            <a:pPr>
              <a:buNone/>
            </a:pPr>
            <a:r>
              <a:rPr lang="ru-RU" sz="36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 6. Мягкий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			Е. Осмий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  <a:noFill/>
        </p:spPr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Тест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/>
          <a:p>
            <a:pPr>
              <a:buNone/>
            </a:pPr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.С </a:t>
            </a:r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водой 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с образованием </a:t>
            </a:r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растворимого 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основания взаимодействует:</a:t>
            </a:r>
          </a:p>
          <a:p>
            <a:pPr>
              <a:buNone/>
            </a:pPr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>    а</a:t>
            </a:r>
            <a:r>
              <a:rPr lang="ru-RU" sz="6000" b="1" dirty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>К          б) Zn       </a:t>
            </a:r>
          </a:p>
          <a:p>
            <a:pPr>
              <a:buNone/>
            </a:pPr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>    в) </a:t>
            </a:r>
            <a:r>
              <a:rPr lang="ru-RU" sz="6000" b="1" dirty="0" err="1" smtClean="0">
                <a:latin typeface="Times New Roman" pitchFamily="18" charset="0"/>
                <a:cs typeface="Times New Roman" pitchFamily="18" charset="0"/>
              </a:rPr>
              <a:t>Pb</a:t>
            </a:r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>        г) </a:t>
            </a:r>
            <a:r>
              <a:rPr lang="ru-RU" sz="6000" b="1" dirty="0" err="1" smtClean="0">
                <a:latin typeface="Times New Roman" pitchFamily="18" charset="0"/>
                <a:cs typeface="Times New Roman" pitchFamily="18" charset="0"/>
              </a:rPr>
              <a:t>Ag</a:t>
            </a:r>
            <a:endParaRPr lang="ru-RU" sz="6000" b="1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Правильный ответ – а)К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blipFill>
            <a:blip r:embed="rId2"/>
            <a:tile tx="0" ty="0" sx="100000" sy="100000" flip="none" algn="tl"/>
          </a:blipFill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sz="5200" b="1" dirty="0" smtClean="0">
                <a:latin typeface="Times New Roman" pitchFamily="18" charset="0"/>
                <a:cs typeface="Times New Roman" pitchFamily="18" charset="0"/>
              </a:rPr>
              <a:t>2.Какой </a:t>
            </a:r>
            <a:r>
              <a:rPr lang="ru-RU" sz="5200" b="1" dirty="0">
                <a:latin typeface="Times New Roman" pitchFamily="18" charset="0"/>
                <a:cs typeface="Times New Roman" pitchFamily="18" charset="0"/>
              </a:rPr>
              <a:t>из металлов энергичнее реагирует с кислородом</a:t>
            </a:r>
            <a:r>
              <a:rPr lang="ru-RU" sz="5200" dirty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>
              <a:buNone/>
            </a:pP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а)</a:t>
            </a:r>
            <a:r>
              <a:rPr lang="ru-RU" sz="8000" dirty="0" err="1" smtClean="0">
                <a:latin typeface="Times New Roman" pitchFamily="18" charset="0"/>
                <a:cs typeface="Times New Roman" pitchFamily="18" charset="0"/>
              </a:rPr>
              <a:t>Fe</a:t>
            </a: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            б)</a:t>
            </a:r>
            <a:r>
              <a:rPr lang="ru-RU" sz="8000" dirty="0" err="1" smtClean="0">
                <a:latin typeface="Times New Roman" pitchFamily="18" charset="0"/>
                <a:cs typeface="Times New Roman" pitchFamily="18" charset="0"/>
              </a:rPr>
              <a:t>Hg</a:t>
            </a: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None/>
            </a:pP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8000" dirty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ru-RU" sz="8000" dirty="0" err="1" smtClean="0">
                <a:latin typeface="Times New Roman" pitchFamily="18" charset="0"/>
                <a:cs typeface="Times New Roman" pitchFamily="18" charset="0"/>
              </a:rPr>
              <a:t>Ag</a:t>
            </a: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          г)</a:t>
            </a:r>
            <a:r>
              <a:rPr lang="ru-RU" sz="8000" dirty="0" err="1" smtClean="0">
                <a:latin typeface="Times New Roman" pitchFamily="18" charset="0"/>
                <a:cs typeface="Times New Roman" pitchFamily="18" charset="0"/>
              </a:rPr>
              <a:t>Cu</a:t>
            </a:r>
            <a:endParaRPr lang="ru-RU" sz="8000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noFill/>
        </p:spPr>
        <p:txBody>
          <a:bodyPr>
            <a:norm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Правильный ответ – а)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Fe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dirty="0" smtClean="0"/>
              <a:t>. </a:t>
            </a:r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С </a:t>
            </a:r>
            <a:r>
              <a:rPr lang="ru-RU" sz="5400" b="1" dirty="0">
                <a:latin typeface="Times New Roman" pitchFamily="18" charset="0"/>
                <a:cs typeface="Times New Roman" pitchFamily="18" charset="0"/>
              </a:rPr>
              <a:t>соляной кислотой не будет взаимодействовать:</a:t>
            </a:r>
          </a:p>
          <a:p>
            <a:pPr>
              <a:buNone/>
            </a:pPr>
            <a:r>
              <a:rPr lang="ru-RU" sz="6600" b="1" dirty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6600" b="1" dirty="0" smtClean="0">
                <a:latin typeface="Times New Roman" pitchFamily="18" charset="0"/>
                <a:cs typeface="Times New Roman" pitchFamily="18" charset="0"/>
              </a:rPr>
              <a:t>) Zn           б) </a:t>
            </a:r>
            <a:r>
              <a:rPr lang="ru-RU" sz="6600" b="1" dirty="0" err="1" smtClean="0">
                <a:latin typeface="Times New Roman" pitchFamily="18" charset="0"/>
                <a:cs typeface="Times New Roman" pitchFamily="18" charset="0"/>
              </a:rPr>
              <a:t>Fe</a:t>
            </a:r>
            <a:r>
              <a:rPr lang="ru-RU" sz="6600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None/>
            </a:pPr>
            <a:r>
              <a:rPr lang="ru-RU" sz="6600" b="1" dirty="0" smtClean="0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6600" b="1" dirty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ru-RU" sz="6600" b="1" dirty="0" err="1" smtClean="0">
                <a:latin typeface="Times New Roman" pitchFamily="18" charset="0"/>
                <a:cs typeface="Times New Roman" pitchFamily="18" charset="0"/>
              </a:rPr>
              <a:t>Al</a:t>
            </a:r>
            <a:r>
              <a:rPr lang="ru-RU" sz="6600" b="1" dirty="0" smtClean="0">
                <a:latin typeface="Times New Roman" pitchFamily="18" charset="0"/>
                <a:cs typeface="Times New Roman" pitchFamily="18" charset="0"/>
              </a:rPr>
              <a:t>            г) </a:t>
            </a:r>
            <a:r>
              <a:rPr lang="ru-RU" sz="6600" b="1" dirty="0" err="1" smtClean="0">
                <a:latin typeface="Times New Roman" pitchFamily="18" charset="0"/>
                <a:cs typeface="Times New Roman" pitchFamily="18" charset="0"/>
              </a:rPr>
              <a:t>Сu</a:t>
            </a:r>
            <a:endParaRPr lang="ru-RU" sz="6600" b="1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115</TotalTime>
  <Words>554</Words>
  <Application>Microsoft Office PowerPoint</Application>
  <PresentationFormat>Экран (4:3)</PresentationFormat>
  <Paragraphs>63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МЕТАЛЛЫ</vt:lpstr>
      <vt:lpstr>Задачи урока</vt:lpstr>
      <vt:lpstr>Задачи урока</vt:lpstr>
      <vt:lpstr>Определение хим.элементов-металлов</vt:lpstr>
      <vt:lpstr>Определение металлов – простых веществ</vt:lpstr>
      <vt:lpstr>Вопрос</vt:lpstr>
      <vt:lpstr>Тест</vt:lpstr>
      <vt:lpstr>Правильный ответ – а)К</vt:lpstr>
      <vt:lpstr>Правильный ответ – а)Fe</vt:lpstr>
      <vt:lpstr>Правильный ответ – г)Cu</vt:lpstr>
      <vt:lpstr>Правильный ответ – в)</vt:lpstr>
      <vt:lpstr>Правильный ответ – б) Na2O2 </vt:lpstr>
      <vt:lpstr>Правильный ответ – в) Al </vt:lpstr>
      <vt:lpstr>Правильный ответ – г)</vt:lpstr>
      <vt:lpstr>Цезий – один из активных металлов, плавится в руке, а ртуть плавится при температуре -39⁰C. </vt:lpstr>
      <vt:lpstr>В земной коре его приблизительно 100 – 150 млрд.т, в1 м3 морской воды содержится 5,5 мг золота (500 млн.т – в мировом океане).</vt:lpstr>
      <vt:lpstr>Алюминиевая посуда в XIX веке считалась признаком большого достатка. В 1854 году 1 кг Al стоил 1200 руб., в 270 раз дороже серебра, ценился дороже золота. </vt:lpstr>
      <vt:lpstr>СПАСИБО ЗА УРОК!!! Д.З придумать рассказ про металл 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МЕТАЛЛЫ</dc:title>
  <dc:creator>Ostap I. Bender</dc:creator>
  <cp:lastModifiedBy>Ostap I. Bender</cp:lastModifiedBy>
  <cp:revision>21</cp:revision>
  <dcterms:created xsi:type="dcterms:W3CDTF">2013-10-17T02:49:16Z</dcterms:created>
  <dcterms:modified xsi:type="dcterms:W3CDTF">2020-11-06T11:06:26Z</dcterms:modified>
</cp:coreProperties>
</file>