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65" r:id="rId3"/>
    <p:sldId id="278" r:id="rId4"/>
    <p:sldId id="355" r:id="rId5"/>
    <p:sldId id="392" r:id="rId6"/>
    <p:sldId id="305" r:id="rId7"/>
    <p:sldId id="418" r:id="rId8"/>
    <p:sldId id="376" r:id="rId9"/>
    <p:sldId id="374" r:id="rId10"/>
    <p:sldId id="343" r:id="rId11"/>
    <p:sldId id="439" r:id="rId12"/>
    <p:sldId id="344" r:id="rId13"/>
    <p:sldId id="460" r:id="rId14"/>
    <p:sldId id="345" r:id="rId15"/>
    <p:sldId id="462" r:id="rId16"/>
    <p:sldId id="327" r:id="rId17"/>
    <p:sldId id="329" r:id="rId18"/>
    <p:sldId id="320" r:id="rId19"/>
    <p:sldId id="348" r:id="rId20"/>
    <p:sldId id="350" r:id="rId21"/>
    <p:sldId id="385" r:id="rId22"/>
    <p:sldId id="386" r:id="rId23"/>
    <p:sldId id="411" r:id="rId24"/>
    <p:sldId id="380" r:id="rId25"/>
    <p:sldId id="270" r:id="rId26"/>
    <p:sldId id="272" r:id="rId27"/>
  </p:sldIdLst>
  <p:sldSz cx="9144000" cy="6858000" type="screen4x3"/>
  <p:notesSz cx="6858000" cy="914400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2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000099"/>
    <a:srgbClr val="33CC33"/>
    <a:srgbClr val="CCFFCC"/>
    <a:srgbClr val="FFFFCC"/>
    <a:srgbClr val="00FFCC"/>
    <a:srgbClr val="FF33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94" y="108"/>
      </p:cViewPr>
      <p:guideLst>
        <p:guide orient="horz" pos="2192"/>
        <p:guide pos="28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Замещающий текст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Замещающая дата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9" name="Замещающий нижний колонтитул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30" name="Замещающий номер слайда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C9F3545-C3A7-4CFF-B5F4-AA78BD349D6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onlinetestpad.com/ru/test/238282-vidy-treugolniko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wmf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Прямоугольник 4"/>
          <p:cNvSpPr/>
          <p:nvPr/>
        </p:nvSpPr>
        <p:spPr>
          <a:xfrm>
            <a:off x="533400" y="609600"/>
            <a:ext cx="8229600" cy="55391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endParaRPr lang="ru-RU" altLang="ru-RU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5400" b="1" dirty="0">
                <a:solidFill>
                  <a:srgbClr val="0070C0"/>
                </a:solidFill>
                <a:latin typeface="Times New Roman" panose="02020603050405020304" pitchFamily="18" charset="0"/>
              </a:rPr>
              <a:t>УРОК МАТЕМАТИКИ</a:t>
            </a:r>
            <a:endParaRPr lang="ru-RU" altLang="ru-RU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                                            Учитель математики и информатики: </a:t>
            </a:r>
            <a:endParaRPr lang="ru-RU" altLang="ru-RU" sz="20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2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                                                Соловьева Татьяна Брониславовна</a:t>
            </a:r>
            <a:endParaRPr lang="ru-RU" altLang="ru-RU" sz="20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4" descr="C:\Users\Татьяна\Desktop\hello_html_7c88bfae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2971800"/>
            <a:ext cx="3176588" cy="2112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Текстовое поле 1"/>
          <p:cNvSpPr txBox="1"/>
          <p:nvPr/>
        </p:nvSpPr>
        <p:spPr>
          <a:xfrm>
            <a:off x="643255" y="357188"/>
            <a:ext cx="763905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/>
            <a:r>
              <a:rPr lang="ru-RU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Муниципальное бюджетное общеобразовательное учреждение «Краснокамская адаптивная школа-интернат»</a:t>
            </a:r>
            <a:endParaRPr lang="ru-RU" altLang="en-US" sz="20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Текстовое поле 1"/>
          <p:cNvSpPr txBox="1"/>
          <p:nvPr/>
        </p:nvSpPr>
        <p:spPr>
          <a:xfrm>
            <a:off x="353695" y="304800"/>
            <a:ext cx="8334375" cy="4599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algn="ctr"/>
            <a:r>
              <a:rPr lang="ru-RU" altLang="en-US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Задание </a:t>
            </a:r>
            <a:endParaRPr lang="ru-RU" alt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треугольнике </a:t>
            </a:r>
            <a:r>
              <a:rPr lang="ru-RU" altLang="en-US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АОТ</a:t>
            </a:r>
            <a:r>
              <a:rPr lang="ru-RU" altLang="en-US" sz="5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ru-RU" altLang="en-US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::</a:t>
            </a:r>
            <a:r>
              <a:rPr lang="ru-RU" altLang="en-US" sz="5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ru-RU" alt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АО=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ru-RU" altLang="en-US" sz="5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АТ=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ru-RU" altLang="en-US" sz="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ОТ=</a:t>
            </a:r>
            <a:r>
              <a:rPr lang="ru-RU" altLang="en-US" sz="5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en-US" altLang="zh-CN" sz="5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152400" y="4114165"/>
            <a:ext cx="8969375" cy="22028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ru-RU" altLang="ru-RU" sz="5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altLang="ru-RU" sz="5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РАЗНОСТОРО</a:t>
            </a:r>
            <a:r>
              <a:rPr lang="ru-RU" altLang="ru-RU" sz="54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НН</a:t>
            </a:r>
            <a:r>
              <a:rPr lang="ru-RU" altLang="ru-RU" sz="5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ИЙ</a:t>
            </a:r>
            <a:endParaRPr lang="ru-RU" altLang="ru-RU" sz="5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Изображение 3" descr="Screenshot_1"/>
          <p:cNvPicPr>
            <a:picLocks noChangeAspect="1"/>
          </p:cNvPicPr>
          <p:nvPr/>
        </p:nvPicPr>
        <p:blipFill rotWithShape="1">
          <a:blip r:embed="rId1"/>
          <a:srcRect l="4744" r="7494"/>
          <a:stretch>
            <a:fillRect/>
          </a:stretch>
        </p:blipFill>
        <p:spPr>
          <a:xfrm>
            <a:off x="6320790" y="833120"/>
            <a:ext cx="2376170" cy="4109720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 flipH="1">
            <a:off x="5638772" y="4904105"/>
            <a:ext cx="76198" cy="201251"/>
          </a:xfrm>
          <a:prstGeom prst="line">
            <a:avLst/>
          </a:prstGeom>
          <a:ln w="349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365760" y="280670"/>
            <a:ext cx="8741410" cy="5940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треугольнике </a:t>
            </a:r>
            <a:r>
              <a:rPr lang="ru-RU" altLang="en-US" sz="4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ОКМ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змерьте стороны. </a:t>
            </a:r>
            <a:endParaRPr lang="ru-RU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Запишите: </a:t>
            </a:r>
            <a:endParaRPr lang="ru-RU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ОК=__см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КМ=__см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МО=__см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Изображение 3" descr="Screenshot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5930" y="2494280"/>
            <a:ext cx="2740025" cy="388112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Текстовое поле 1"/>
          <p:cNvSpPr txBox="1"/>
          <p:nvPr/>
        </p:nvSpPr>
        <p:spPr>
          <a:xfrm>
            <a:off x="353695" y="304800"/>
            <a:ext cx="8334375" cy="4599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algn="ctr"/>
            <a:r>
              <a:rPr lang="ru-RU" altLang="en-US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Задание </a:t>
            </a:r>
            <a:endParaRPr lang="ru-RU" alt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треугольнике </a:t>
            </a:r>
            <a:r>
              <a:rPr lang="ru-RU" altLang="en-US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ОКМ</a:t>
            </a:r>
            <a:r>
              <a:rPr lang="ru-RU" altLang="en-US" sz="5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ru-RU" alt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ОК=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ru-RU" altLang="en-US" sz="5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КМ=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ru-RU" altLang="en-US" sz="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МО=</a:t>
            </a:r>
            <a:r>
              <a:rPr lang="ru-RU" altLang="en-US" sz="5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en-US" altLang="zh-CN" sz="5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81280" y="4418965"/>
            <a:ext cx="8969375" cy="2051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ru-RU" altLang="ru-RU" sz="5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altLang="ru-RU" sz="5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РАВНОБЕДРЕ</a:t>
            </a:r>
            <a:r>
              <a:rPr lang="ru-RU" altLang="ru-RU" sz="54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НН</a:t>
            </a:r>
            <a:r>
              <a:rPr lang="ru-RU" alt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Ы</a:t>
            </a:r>
            <a:r>
              <a:rPr lang="ru-RU" altLang="ru-RU" sz="5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Й</a:t>
            </a:r>
            <a:endParaRPr lang="ru-RU" altLang="ru-RU" sz="5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Изображение 3" descr="Screenshot_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2565" y="1372235"/>
            <a:ext cx="2393315" cy="3528695"/>
          </a:xfrm>
          <a:prstGeom prst="rect">
            <a:avLst/>
          </a:prstGeom>
        </p:spPr>
      </p:pic>
      <p:cxnSp>
        <p:nvCxnSpPr>
          <p:cNvPr id="3" name="Прямая соединительная линия 2"/>
          <p:cNvCxnSpPr/>
          <p:nvPr/>
        </p:nvCxnSpPr>
        <p:spPr>
          <a:xfrm flipH="1">
            <a:off x="4114812" y="5181554"/>
            <a:ext cx="152396" cy="228594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402590" y="304882"/>
            <a:ext cx="8741410" cy="5940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 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треугольнике </a:t>
            </a:r>
            <a:r>
              <a:rPr lang="ru-RU" altLang="en-US" sz="4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ЕТМ</a:t>
            </a:r>
            <a:r>
              <a:rPr lang="ru-RU" altLang="en-US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змерьте стороны. </a:t>
            </a:r>
            <a:endParaRPr lang="ru-RU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Запишите: </a:t>
            </a:r>
            <a:endParaRPr lang="ru-RU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ЕТ=__см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ТМ=__см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МЕ=__см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зображение 4" descr="Screenshot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286000"/>
            <a:ext cx="4043680" cy="36671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Текстовое поле 1"/>
          <p:cNvSpPr txBox="1"/>
          <p:nvPr/>
        </p:nvSpPr>
        <p:spPr>
          <a:xfrm>
            <a:off x="353695" y="304800"/>
            <a:ext cx="8334375" cy="4599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algn="ctr"/>
            <a:r>
              <a:rPr lang="ru-RU" altLang="en-US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Задание </a:t>
            </a:r>
            <a:endParaRPr lang="ru-RU" alt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треугольнике </a:t>
            </a:r>
            <a:r>
              <a:rPr lang="ru-RU" altLang="en-US" sz="50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ЕТМ</a:t>
            </a:r>
            <a:r>
              <a:rPr lang="ru-RU" altLang="en-US" sz="5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ru-RU" altLang="en-US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ЕТ= 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ru-RU" altLang="en-US" sz="5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ТМ= 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ru-RU" altLang="en-US" sz="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МЕ=</a:t>
            </a:r>
            <a:r>
              <a:rPr lang="ru-RU" altLang="en-US" sz="50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en-US" sz="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5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см</a:t>
            </a:r>
            <a:endParaRPr lang="en-US" altLang="zh-CN" sz="5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81280" y="4418965"/>
            <a:ext cx="8969375" cy="2051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endParaRPr lang="ru-RU" altLang="ru-RU" sz="5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altLang="ru-RU" sz="5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РАВНОСТОРО</a:t>
            </a:r>
            <a:r>
              <a:rPr lang="ru-RU" altLang="ru-RU" sz="5400" b="1" u="sng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НН</a:t>
            </a:r>
            <a:r>
              <a:rPr lang="ru-RU" alt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</a:t>
            </a:r>
            <a:r>
              <a:rPr lang="ru-RU" altLang="ru-RU" sz="5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Й</a:t>
            </a:r>
            <a:endParaRPr lang="ru-RU" altLang="ru-RU" sz="54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 flipH="1">
            <a:off x="5638772" y="5181554"/>
            <a:ext cx="152396" cy="228594"/>
          </a:xfrm>
          <a:prstGeom prst="line">
            <a:avLst/>
          </a:prstGeom>
          <a:ln w="349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" name="Изображение 1" descr="Screenshot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1490" y="1905000"/>
            <a:ext cx="2877185" cy="260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2018-08-23_11-04-46"/>
          <p:cNvPicPr>
            <a:picLocks noChangeAspect="1"/>
          </p:cNvPicPr>
          <p:nvPr/>
        </p:nvPicPr>
        <p:blipFill>
          <a:blip/>
          <a:srcRect t="14131"/>
          <a:stretch>
            <a:fillRect/>
          </a:stretch>
        </p:blipFill>
        <p:spPr>
          <a:xfrm>
            <a:off x="0" y="838200"/>
            <a:ext cx="9361170" cy="6085205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-201930" y="57150"/>
            <a:ext cx="94221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3000" b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ВИДЫ ТРЕУГОЛЬНИКОВ ПО ДЛИНЕ СТОРОН</a:t>
            </a:r>
            <a:endParaRPr lang="ru-RU" altLang="en-US" sz="30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Изображение 3" descr="2018-08-23_11-04-46"/>
          <p:cNvPicPr>
            <a:picLocks noChangeAspect="1"/>
          </p:cNvPicPr>
          <p:nvPr/>
        </p:nvPicPr>
        <p:blipFill>
          <a:blip r:embed="rId1"/>
          <a:srcRect t="14131"/>
          <a:stretch>
            <a:fillRect/>
          </a:stretch>
        </p:blipFill>
        <p:spPr>
          <a:xfrm>
            <a:off x="-76200" y="772795"/>
            <a:ext cx="9361170" cy="60852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"/>
          <p:cNvSpPr txBox="1"/>
          <p:nvPr/>
        </p:nvSpPr>
        <p:spPr>
          <a:xfrm>
            <a:off x="-134620" y="152400"/>
            <a:ext cx="927862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ru-RU" altLang="ru-RU" sz="6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r>
              <a:rPr lang="ru-RU" altLang="ru-RU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248400" y="1524000"/>
            <a:ext cx="2377440" cy="4902835"/>
          </a:xfrm>
          <a:prstGeom prst="triangl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372235" y="3962400"/>
            <a:ext cx="3037205" cy="2597785"/>
          </a:xfrm>
          <a:prstGeom prst="triangl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7162800" y="4911725"/>
            <a:ext cx="693420" cy="13538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6000" b="1"/>
              <a:t>2</a:t>
            </a:r>
            <a:endParaRPr lang="ru-RU" altLang="en-US" sz="6000" b="1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2508885" y="5180965"/>
            <a:ext cx="772795" cy="9582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6000" b="1"/>
              <a:t>3</a:t>
            </a:r>
            <a:endParaRPr lang="ru-RU" altLang="en-US" sz="6000" b="1"/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1219835" y="5029200"/>
            <a:ext cx="1065530" cy="12363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altLang="en-US" sz="6600"/>
          </a:p>
        </p:txBody>
      </p:sp>
      <p:sp>
        <p:nvSpPr>
          <p:cNvPr id="10" name="Прямоугольный треугольник 9"/>
          <p:cNvSpPr/>
          <p:nvPr/>
        </p:nvSpPr>
        <p:spPr>
          <a:xfrm rot="10800000">
            <a:off x="304800" y="1724660"/>
            <a:ext cx="5513705" cy="3046730"/>
          </a:xfrm>
          <a:prstGeom prst="rtTriangl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4184015" y="2425700"/>
            <a:ext cx="1220470" cy="14522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6000" b="1"/>
              <a:t>1</a:t>
            </a:r>
            <a:endParaRPr lang="ru-RU" altLang="en-US" sz="60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273685" y="119380"/>
            <a:ext cx="8515350" cy="65843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5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</a:t>
            </a:r>
            <a:endParaRPr lang="ru-RU" alt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3600" b="1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Изображение 1" descr="IMG_20240228_1527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685" y="1209675"/>
            <a:ext cx="8611870" cy="5064760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457200" y="214630"/>
            <a:ext cx="8305800" cy="57308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 </a:t>
            </a:r>
            <a:endParaRPr lang="ru-RU" alt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Изображение 1" descr="IMG_20240228_152807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80" y="1239520"/>
            <a:ext cx="8718550" cy="5161915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719455" y="511175"/>
            <a:ext cx="7586345" cy="5434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6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</a:t>
            </a:r>
            <a:endParaRPr lang="ru-RU" alt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24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000"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Тестирование: </a:t>
            </a:r>
            <a:endParaRPr lang="ru-RU" altLang="en-US" sz="40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000">
                <a:latin typeface="Times New Roman" panose="02020603050405020304" pitchFamily="18" charset="0"/>
                <a:cs typeface="Times New Roman" panose="02020603050405020304" pitchFamily="18" charset="0"/>
                <a:hlinkClick r:id="rId1" action="ppaction://hlinkfile">
                  <a:extLst>
                    <a:ext uri="{DAF060AB-1E55-43B9-8AAB-6FB025537F2F}">
                      <wpsdc:hlinkClr xmlns:wpsdc="http://www.wps.cn/officeDocument/2017/drawingmlCustomData" val="0066CC"/>
                      <wpsdc:folHlinkClr xmlns:wpsdc="http://www.wps.cn/officeDocument/2017/drawingmlCustomData" val="800080"/>
                      <wpsdc:hlinkUnderline xmlns:wpsdc="http://www.wps.cn/officeDocument/2017/drawingmlCustomData" val="1"/>
                    </a:ext>
                  </a:extLst>
                </a:hlinkClick>
              </a:rPr>
              <a:t>https://onlinetestpad.com/ru/test/238282-vidy-treugolnikov</a:t>
            </a:r>
            <a:endParaRPr lang="ru-RU" altLang="en-US" sz="4000">
              <a:latin typeface="Times New Roman" panose="02020603050405020304" pitchFamily="18" charset="0"/>
              <a:cs typeface="Times New Roman" panose="02020603050405020304" pitchFamily="18" charset="0"/>
              <a:hlinkClick r:id="rId1" action="ppaction://hlinkfile">
                <a:extLst>
                  <a:ext uri="{DAF060AB-1E55-43B9-8AAB-6FB025537F2F}">
                    <wpsdc:hlinkClr xmlns:wpsdc="http://www.wps.cn/officeDocument/2017/drawingmlCustomData" val="0066CC"/>
                    <wpsdc:folHlinkClr xmlns:wpsdc="http://www.wps.cn/officeDocument/2017/drawingmlCustomData" val="800080"/>
                    <wpsdc:hlinkUnderline xmlns:wpsdc="http://www.wps.cn/officeDocument/2017/drawingmlCustomData" val="1"/>
                  </a:ext>
                </a:extLst>
              </a:hlinkClick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 descr="C:\Users\Татьяна\Desktop\ehmblema_gruppy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0"/>
            <a:ext cx="8382000" cy="6875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35" y="304800"/>
            <a:ext cx="9182735" cy="3194685"/>
          </a:xfrm>
        </p:spPr>
        <p:txBody>
          <a:bodyPr/>
          <a:lstStyle/>
          <a:p>
            <a:r>
              <a:rPr lang="ru-RU" altLang="en-US" sz="6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</a:t>
            </a:r>
            <a:br>
              <a:rPr lang="ru-RU" altLang="en-US" sz="6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6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br>
              <a:rPr lang="ru-RU" alt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4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«Виды треугольников по сторонам»</a:t>
            </a:r>
            <a:endParaRPr lang="ru-RU" altLang="en-US" sz="42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0850" y="76835"/>
            <a:ext cx="8162925" cy="109029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en-US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«Виды треугольников по сторонам»</a:t>
            </a:r>
            <a:endParaRPr lang="ru-RU" altLang="en-US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2"/>
          </p:nvPr>
        </p:nvSpPr>
        <p:spPr>
          <a:xfrm>
            <a:off x="1009650" y="1344930"/>
            <a:ext cx="4700905" cy="5276850"/>
          </a:xfrm>
        </p:spPr>
        <p:txBody>
          <a:bodyPr/>
          <a:lstStyle/>
          <a:p>
            <a:pPr marL="0" indent="0">
              <a:buNone/>
            </a:pPr>
            <a:r>
              <a:rPr lang="ru-RU" altLang="en-US" sz="4800" b="1"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ru-RU" altLang="en-US" sz="4800" b="1" i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</a:t>
            </a:r>
            <a:endParaRPr lang="ru-RU" altLang="en-US" sz="4800" b="1" i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en-US" sz="4800" b="1">
                <a:latin typeface="Times New Roman" panose="02020603050405020304" pitchFamily="18" charset="0"/>
                <a:cs typeface="Times New Roman" panose="02020603050405020304" pitchFamily="18" charset="0"/>
              </a:rPr>
              <a:t>2.  </a:t>
            </a:r>
            <a:r>
              <a:rPr lang="ru-RU" altLang="en-US" sz="4800" b="1" i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 </a:t>
            </a:r>
            <a:endParaRPr lang="ru-RU" altLang="en-US" sz="4800" b="1" i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en-US" sz="4800" b="1">
                <a:latin typeface="Times New Roman" panose="02020603050405020304" pitchFamily="18" charset="0"/>
                <a:cs typeface="Times New Roman" panose="02020603050405020304" pitchFamily="18" charset="0"/>
              </a:rPr>
              <a:t>3.  </a:t>
            </a:r>
            <a:r>
              <a:rPr lang="ru-RU" altLang="en-US" sz="4800" b="1" i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endParaRPr lang="ru-RU" altLang="en-US" sz="4800" b="1" i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en-US" sz="4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4.  </a:t>
            </a:r>
            <a:r>
              <a:rPr lang="ru-RU" altLang="en-US" sz="4800" b="1" i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Г) </a:t>
            </a:r>
            <a:endParaRPr lang="ru-RU" altLang="en-US" sz="4800" b="1" i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ru-RU" altLang="en-US" sz="4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5.  </a:t>
            </a:r>
            <a:r>
              <a:rPr lang="ru-RU" altLang="en-US" sz="4800" b="1" i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А)</a:t>
            </a:r>
            <a:endParaRPr lang="ru-RU" altLang="en-US" sz="4800" b="1" i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ru-RU" altLang="en-US" sz="4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6.  </a:t>
            </a:r>
            <a:r>
              <a:rPr lang="ru-RU" altLang="en-US" sz="4800" b="1" i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Б) </a:t>
            </a:r>
            <a:endParaRPr lang="ru-RU" altLang="en-US" sz="4800" b="1" i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Город «Треугольники»</a:t>
            </a:r>
            <a:br>
              <a:rPr lang="ru-RU" altLang="ru-RU" b="1" dirty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</a:b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5" name="Изображение 4" descr="sgo1vme-036 (2) - копи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43635"/>
            <a:ext cx="9144000" cy="56686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/>
          </p:cNvSpPr>
          <p:nvPr>
            <p:ph sz="half" idx="1"/>
          </p:nvPr>
        </p:nvSpPr>
        <p:spPr>
          <a:xfrm>
            <a:off x="526415" y="1228090"/>
            <a:ext cx="8041640" cy="489839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buNone/>
            </a:pPr>
            <a:endParaRPr lang="ru-RU" altLang="ru-RU" sz="4000" dirty="0">
              <a:latin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altLang="ru-RU" sz="4000" b="1" dirty="0">
              <a:solidFill>
                <a:srgbClr val="0033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altLang="ru-RU" sz="4000" b="1" dirty="0">
              <a:solidFill>
                <a:srgbClr val="0033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altLang="ru-RU" sz="4000" b="1" dirty="0">
              <a:solidFill>
                <a:srgbClr val="003399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2"/>
          </p:nvPr>
        </p:nvSpPr>
        <p:spPr>
          <a:xfrm>
            <a:off x="657860" y="229235"/>
            <a:ext cx="7853045" cy="4526280"/>
          </a:xfrm>
        </p:spPr>
        <p:txBody>
          <a:bodyPr/>
          <a:lstStyle/>
          <a:p>
            <a:pPr marL="0" indent="0">
              <a:buNone/>
            </a:pPr>
            <a:r>
              <a:rPr lang="ru-RU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ЦЕЛЬ: </a:t>
            </a:r>
            <a:endParaRPr lang="ru-RU" altLang="en-US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ru-RU" altLang="en-US" sz="35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Научиться различать треугольники по длине сторон с помощью линейки</a:t>
            </a:r>
            <a:endParaRPr lang="ru-RU" altLang="en-US" sz="3500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ru-RU" altLang="en-US" sz="3500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8" name="Изображение 17" descr="IMG_20210724_2316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2430145"/>
            <a:ext cx="5843270" cy="3696335"/>
          </a:xfrm>
          <a:prstGeom prst="rect">
            <a:avLst/>
          </a:prstGeom>
        </p:spPr>
      </p:pic>
      <p:pic>
        <p:nvPicPr>
          <p:cNvPr id="2" name="Изображение 1" descr="image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730885" y="3783330"/>
            <a:ext cx="4596130" cy="108648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>
            <p:ph type="title"/>
          </p:nvPr>
        </p:nvSpPr>
        <p:spPr>
          <a:xfrm>
            <a:off x="457200" y="-152400"/>
            <a:ext cx="7793038" cy="1462088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ru-RU" altLang="ru-RU" sz="6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урока</a:t>
            </a:r>
            <a:endParaRPr lang="ru-RU" altLang="ru-RU" sz="6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Rectangle 3"/>
          <p:cNvSpPr>
            <a:spLocks noGrp="1"/>
          </p:cNvSpPr>
          <p:nvPr>
            <p:ph idx="1"/>
          </p:nvPr>
        </p:nvSpPr>
        <p:spPr>
          <a:xfrm>
            <a:off x="1403985" y="1018540"/>
            <a:ext cx="7640320" cy="5702300"/>
          </a:xfrm>
        </p:spPr>
        <p:txBody>
          <a:bodyPr vert="horz" wrap="square" lIns="91440" tIns="45720" rIns="91440" bIns="45720" anchor="t" anchorCtr="0"/>
          <a:lstStyle/>
          <a:p>
            <a:pPr marL="0" indent="0" algn="ctr" eaLnBrk="1" hangingPunct="1">
              <a:buNone/>
            </a:pPr>
            <a:r>
              <a:rPr lang="ru-RU" alt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Оцените свою работу на уроке:</a:t>
            </a:r>
            <a:endParaRPr lang="ru-RU" alt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ru-RU" alt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мне всё было понятно, я доволен своей работой.</a:t>
            </a:r>
            <a:endParaRPr lang="ru-RU" alt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altLang="ru-RU" sz="20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На уроке мне было всё понятно, но я ошибался; могу работать лучше.</a:t>
            </a:r>
            <a:endParaRPr lang="ru-RU" altLang="ru-RU" sz="3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altLang="ru-RU" sz="1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ru-RU" altLang="ru-RU" sz="3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Я  не всё понял и допустил много ошибок</a:t>
            </a:r>
            <a:r>
              <a:rPr lang="ru-RU" altLang="ru-RU" sz="3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ru-RU" altLang="ru-RU" sz="36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AutoShape 7"/>
          <p:cNvSpPr/>
          <p:nvPr/>
        </p:nvSpPr>
        <p:spPr>
          <a:xfrm>
            <a:off x="228600" y="1842770"/>
            <a:ext cx="1079500" cy="110998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ru-RU" altLang="ru-RU" dirty="0">
              <a:solidFill>
                <a:srgbClr val="FF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292" name="AutoShape 8"/>
          <p:cNvSpPr/>
          <p:nvPr/>
        </p:nvSpPr>
        <p:spPr>
          <a:xfrm>
            <a:off x="194310" y="3657600"/>
            <a:ext cx="1079500" cy="1079500"/>
          </a:xfrm>
          <a:prstGeom prst="smileyFace">
            <a:avLst>
              <a:gd name="adj" fmla="val 81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ru-RU" altLang="ru-RU" dirty="0">
              <a:solidFill>
                <a:srgbClr val="FFFF00"/>
              </a:solidFill>
              <a:latin typeface="Verdana" panose="020B0604030504040204" pitchFamily="34" charset="0"/>
            </a:endParaRPr>
          </a:p>
        </p:txBody>
      </p:sp>
      <p:sp>
        <p:nvSpPr>
          <p:cNvPr id="12293" name="AutoShape 9"/>
          <p:cNvSpPr/>
          <p:nvPr/>
        </p:nvSpPr>
        <p:spPr>
          <a:xfrm>
            <a:off x="228600" y="5333365"/>
            <a:ext cx="1079500" cy="1079500"/>
          </a:xfrm>
          <a:prstGeom prst="smileyFace">
            <a:avLst>
              <a:gd name="adj" fmla="val -4653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ru-RU" altLang="ru-RU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519430" y="327025"/>
            <a:ext cx="83197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4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ВСЕМ СПАСИБО ЗА УРОК !</a:t>
            </a:r>
            <a:endParaRPr lang="ru-RU" altLang="en-US" sz="4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71600"/>
            <a:ext cx="6349365" cy="5038725"/>
          </a:xfrm>
          <a:prstGeom prst="rect">
            <a:avLst/>
          </a:prstGeom>
          <a:solidFill>
            <a:srgbClr val="0066CC"/>
          </a:solidFill>
          <a:ln w="38100" cmpd="dbl">
            <a:solidFill>
              <a:schemeClr val="tx1"/>
            </a:solidFill>
            <a:miter/>
          </a:ln>
        </p:spPr>
      </p:pic>
      <p:pic>
        <p:nvPicPr>
          <p:cNvPr id="4" name="Picture 3" descr="54"/>
          <p:cNvPicPr>
            <a:picLocks noChangeAspect="1"/>
          </p:cNvPicPr>
          <p:nvPr/>
        </p:nvPicPr>
        <p:blipFill>
          <a:blip r:embed="rId2"/>
          <a:srcRect l="24093" t="566" r="-2670"/>
          <a:stretch>
            <a:fillRect/>
          </a:stretch>
        </p:blipFill>
        <p:spPr>
          <a:xfrm>
            <a:off x="6400165" y="2971800"/>
            <a:ext cx="2971800" cy="401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276860" y="1622425"/>
            <a:ext cx="8830945" cy="2432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4800" b="1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(Вычеркните буквы </a:t>
            </a:r>
            <a:r>
              <a:rPr lang="ru-RU" altLang="en-US" sz="4800" b="1" u="sng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«А»</a:t>
            </a:r>
            <a:r>
              <a:rPr lang="ru-RU" altLang="en-US" sz="4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4800" b="1" dirty="0">
                <a:solidFill>
                  <a:srgbClr val="0066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en-US" sz="48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4800" b="1" u="sng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«Б»</a:t>
            </a:r>
            <a:r>
              <a:rPr lang="ru-RU" altLang="en-US" sz="4800" b="1" dirty="0">
                <a:solidFill>
                  <a:srgbClr val="0066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en-US" sz="4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7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АБТАРБЕБУАГБОА  </a:t>
            </a:r>
            <a:endParaRPr lang="ru-RU" altLang="en-US" sz="7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7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ЛБЬАНБИБАКБИ</a:t>
            </a:r>
            <a:endParaRPr lang="ru-RU" altLang="en-US" sz="72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-76200" y="2392681"/>
            <a:ext cx="9443085" cy="14643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8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ТРЕУГОЛЬНИКИ</a:t>
            </a:r>
            <a:endParaRPr lang="ru-RU" altLang="en-US" sz="8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152516" y="145097"/>
            <a:ext cx="84579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5400" b="1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  <a:endParaRPr lang="ru-RU" altLang="en-US" sz="5400" b="1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е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" y="1485900"/>
            <a:ext cx="9057640" cy="5117465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175895" y="102235"/>
            <a:ext cx="8739505" cy="11271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ru-RU" sz="4800" b="1" dirty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  <a:sym typeface="+mn-ea"/>
              </a:rPr>
              <a:t>Город «Треугольники»</a:t>
            </a:r>
            <a:br>
              <a:rPr lang="ru-RU" altLang="ru-RU" sz="4800" b="1" dirty="0">
                <a:solidFill>
                  <a:srgbClr val="00339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  <a:sym typeface="+mn-ea"/>
              </a:rPr>
            </a:br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Текстовое поле 1"/>
          <p:cNvSpPr txBox="1"/>
          <p:nvPr/>
        </p:nvSpPr>
        <p:spPr>
          <a:xfrm>
            <a:off x="-233045" y="304800"/>
            <a:ext cx="9598025" cy="1013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algn="ctr"/>
            <a:r>
              <a:rPr lang="ru-RU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Что мы знаем о треугольнике</a:t>
            </a:r>
            <a:r>
              <a:rPr lang="en-US" sz="5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5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1210945" y="2186940"/>
            <a:ext cx="6633210" cy="2900680"/>
          </a:xfrm>
          <a:prstGeom prst="triangle">
            <a:avLst>
              <a:gd name="adj" fmla="val 510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143635" y="5029200"/>
            <a:ext cx="124460" cy="1143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2" name="Дуга 11"/>
          <p:cNvSpPr/>
          <p:nvPr/>
        </p:nvSpPr>
        <p:spPr>
          <a:xfrm>
            <a:off x="1210945" y="4800600"/>
            <a:ext cx="606425" cy="544195"/>
          </a:xfrm>
          <a:prstGeom prst="arc">
            <a:avLst>
              <a:gd name="adj1" fmla="val 17037453"/>
              <a:gd name="adj2" fmla="val 0"/>
            </a:avLst>
          </a:prstGeom>
          <a:ln w="381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3" name="Дуга 12"/>
          <p:cNvSpPr/>
          <p:nvPr/>
        </p:nvSpPr>
        <p:spPr>
          <a:xfrm rot="8340000">
            <a:off x="4258310" y="1810385"/>
            <a:ext cx="662940" cy="681355"/>
          </a:xfrm>
          <a:prstGeom prst="arc">
            <a:avLst/>
          </a:prstGeom>
          <a:ln w="381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4" name="Дуга 13"/>
          <p:cNvSpPr/>
          <p:nvPr/>
        </p:nvSpPr>
        <p:spPr>
          <a:xfrm rot="13620000">
            <a:off x="7280910" y="4599305"/>
            <a:ext cx="553720" cy="622300"/>
          </a:xfrm>
          <a:prstGeom prst="arc">
            <a:avLst/>
          </a:prstGeom>
          <a:ln w="38100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cxnSp>
        <p:nvCxnSpPr>
          <p:cNvPr id="8" name="Прямое соединение 7"/>
          <p:cNvCxnSpPr>
            <a:stCxn id="6" idx="2"/>
            <a:endCxn id="6" idx="0"/>
          </p:cNvCxnSpPr>
          <p:nvPr/>
        </p:nvCxnSpPr>
        <p:spPr>
          <a:xfrm flipV="1">
            <a:off x="1210945" y="2186940"/>
            <a:ext cx="3384550" cy="2900680"/>
          </a:xfrm>
          <a:prstGeom prst="line">
            <a:avLst/>
          </a:prstGeom>
          <a:ln w="31750" cap="sq" cmpd="dbl">
            <a:solidFill>
              <a:prstClr val="black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Прямое соединение 8"/>
          <p:cNvCxnSpPr>
            <a:stCxn id="6" idx="4"/>
          </p:cNvCxnSpPr>
          <p:nvPr/>
        </p:nvCxnSpPr>
        <p:spPr>
          <a:xfrm flipH="1" flipV="1">
            <a:off x="4572000" y="2186940"/>
            <a:ext cx="3272155" cy="2900680"/>
          </a:xfrm>
          <a:prstGeom prst="line">
            <a:avLst/>
          </a:prstGeom>
          <a:ln w="31750" cap="sq" cmpd="dbl">
            <a:solidFill>
              <a:prstClr val="black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Прямое соединение 9"/>
          <p:cNvCxnSpPr/>
          <p:nvPr/>
        </p:nvCxnSpPr>
        <p:spPr>
          <a:xfrm>
            <a:off x="1219835" y="5105400"/>
            <a:ext cx="6624320" cy="0"/>
          </a:xfrm>
          <a:prstGeom prst="line">
            <a:avLst/>
          </a:prstGeom>
          <a:ln w="31750" cap="sq" cmpd="dbl">
            <a:solidFill>
              <a:prstClr val="black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4495800" y="2133600"/>
            <a:ext cx="124460" cy="1143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772400" y="5029200"/>
            <a:ext cx="124460" cy="1143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scaled="0"/>
          </a:gra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718820" y="4737100"/>
            <a:ext cx="34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А</a:t>
            </a:r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419600" y="1676400"/>
            <a:ext cx="34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М</a:t>
            </a:r>
            <a:endParaRPr lang="ru-RU" altLang="en-US"/>
          </a:p>
        </p:txBody>
      </p:sp>
      <p:sp>
        <p:nvSpPr>
          <p:cNvPr id="16" name="Текстовое поле 15"/>
          <p:cNvSpPr txBox="1"/>
          <p:nvPr/>
        </p:nvSpPr>
        <p:spPr>
          <a:xfrm>
            <a:off x="8077200" y="4953000"/>
            <a:ext cx="38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/>
              <a:t>К</a:t>
            </a:r>
            <a:endParaRPr lang="ru-R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screen21"/>
          <p:cNvPicPr>
            <a:picLocks noChangeAspect="1"/>
          </p:cNvPicPr>
          <p:nvPr/>
        </p:nvPicPr>
        <p:blipFill>
          <a:blip r:embed="rId1"/>
          <a:srcRect r="2500"/>
          <a:stretch>
            <a:fillRect/>
          </a:stretch>
        </p:blipFill>
        <p:spPr>
          <a:xfrm>
            <a:off x="635" y="76200"/>
            <a:ext cx="92151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Текстовое поле 1"/>
          <p:cNvSpPr txBox="1"/>
          <p:nvPr/>
        </p:nvSpPr>
        <p:spPr>
          <a:xfrm>
            <a:off x="153035" y="3175"/>
            <a:ext cx="8919845" cy="1765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algn="ctr"/>
            <a:r>
              <a:rPr lang="ru-RU" altLang="en-US" sz="3200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ТЕМА</a:t>
            </a:r>
            <a:r>
              <a:rPr lang="ru-RU" altLang="en-US" sz="3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altLang="en-US" sz="32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«РАЗЛИЧИЕ ТРЕУГОЛЬНИКОВ </a:t>
            </a:r>
            <a:endParaRPr lang="ru-RU" altLang="en-US" sz="36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en-US" sz="36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ДЛИНЕ СТОРОН»</a:t>
            </a:r>
            <a:endParaRPr lang="ru-RU" altLang="en-US" sz="36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179070" y="1371600"/>
            <a:ext cx="8964930" cy="17449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ЦЕЛЬ: </a:t>
            </a:r>
            <a:endParaRPr lang="ru-RU" altLang="en-US" sz="32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altLang="en-US" sz="40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Научиться различать треугольники по длине сторон с помощью линейки</a:t>
            </a:r>
            <a:endParaRPr lang="ru-RU" altLang="en-US" sz="4000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8" name="Изображение 17" descr="IMG_20210724_2316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505" y="3384550"/>
            <a:ext cx="6438265" cy="2802255"/>
          </a:xfrm>
          <a:prstGeom prst="rect">
            <a:avLst/>
          </a:prstGeom>
        </p:spPr>
      </p:pic>
      <p:pic>
        <p:nvPicPr>
          <p:cNvPr id="2" name="Изображение 1" descr="image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304800" y="4472940"/>
            <a:ext cx="3480435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Текстовое поле 1"/>
          <p:cNvSpPr txBox="1"/>
          <p:nvPr/>
        </p:nvSpPr>
        <p:spPr>
          <a:xfrm>
            <a:off x="117475" y="304800"/>
            <a:ext cx="8919845" cy="1013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/>
          <a:lstStyle/>
          <a:p>
            <a:pPr algn="ctr"/>
            <a:r>
              <a:rPr lang="ru-RU" altLang="en-US" sz="5000" b="1" dirty="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ЗАДАНИЕ 2</a:t>
            </a:r>
            <a:endParaRPr lang="ru-RU" altLang="en-US" sz="5000" b="1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altLang="zh-CN" sz="5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556635" y="3352800"/>
            <a:ext cx="2003425" cy="3140075"/>
          </a:xfrm>
          <a:prstGeom prst="triangle">
            <a:avLst>
              <a:gd name="adj" fmla="val 51021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53035" y="5791200"/>
            <a:ext cx="348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5486400" y="6324600"/>
            <a:ext cx="41084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Текстовое поле 15"/>
          <p:cNvSpPr txBox="1"/>
          <p:nvPr/>
        </p:nvSpPr>
        <p:spPr>
          <a:xfrm>
            <a:off x="4381500" y="2971800"/>
            <a:ext cx="381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970905" y="3200400"/>
            <a:ext cx="2874645" cy="2423795"/>
          </a:xfrm>
          <a:prstGeom prst="triangle">
            <a:avLst>
              <a:gd name="adj" fmla="val 51021"/>
            </a:avLst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ый треугольник 19"/>
          <p:cNvSpPr/>
          <p:nvPr/>
        </p:nvSpPr>
        <p:spPr>
          <a:xfrm rot="16200000">
            <a:off x="-828040" y="2527300"/>
            <a:ext cx="4580255" cy="2162175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26" name="Текстовое поле 25"/>
          <p:cNvSpPr txBox="1"/>
          <p:nvPr/>
        </p:nvSpPr>
        <p:spPr>
          <a:xfrm>
            <a:off x="3200400" y="6324600"/>
            <a:ext cx="41084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Текстовое поле 26"/>
          <p:cNvSpPr txBox="1"/>
          <p:nvPr/>
        </p:nvSpPr>
        <p:spPr>
          <a:xfrm>
            <a:off x="7238365" y="2819400"/>
            <a:ext cx="41084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Текстовое поле 27"/>
          <p:cNvSpPr txBox="1"/>
          <p:nvPr/>
        </p:nvSpPr>
        <p:spPr>
          <a:xfrm>
            <a:off x="5664200" y="5562600"/>
            <a:ext cx="436245" cy="471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Текстовое поле 28"/>
          <p:cNvSpPr txBox="1"/>
          <p:nvPr/>
        </p:nvSpPr>
        <p:spPr>
          <a:xfrm>
            <a:off x="8762365" y="5562600"/>
            <a:ext cx="41084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Текстовое поле 29"/>
          <p:cNvSpPr txBox="1"/>
          <p:nvPr/>
        </p:nvSpPr>
        <p:spPr>
          <a:xfrm>
            <a:off x="2438400" y="5840095"/>
            <a:ext cx="41084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Текстовое поле 30"/>
          <p:cNvSpPr txBox="1"/>
          <p:nvPr/>
        </p:nvSpPr>
        <p:spPr>
          <a:xfrm>
            <a:off x="2362200" y="1017270"/>
            <a:ext cx="410845" cy="40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ru-RU" altLang="en-US" b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altLang="en-US" b="1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Изображение 1" descr="image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3120" y="1219835"/>
            <a:ext cx="5018405" cy="15811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овое поле 2"/>
          <p:cNvSpPr txBox="1"/>
          <p:nvPr/>
        </p:nvSpPr>
        <p:spPr>
          <a:xfrm>
            <a:off x="475615" y="304800"/>
            <a:ext cx="8204200" cy="65532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ru-RU" altLang="en-US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треугольнике </a:t>
            </a:r>
            <a:r>
              <a:rPr lang="ru-RU" altLang="en-US" sz="48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АОТ</a:t>
            </a:r>
            <a:r>
              <a:rPr lang="ru-RU" altLang="en-US" sz="4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</a:t>
            </a:r>
            <a:r>
              <a:rPr lang="ru-RU" alt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змерьте стороны. </a:t>
            </a:r>
            <a:endParaRPr lang="ru-RU" alt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Запишите: 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АО=__ 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АТ=__см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ОТ=__см</a:t>
            </a:r>
            <a:endParaRPr lang="ru-RU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Изображение 3" descr="Screensho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0" y="2057400"/>
            <a:ext cx="3288665" cy="47390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1582</Words>
  <Application>WPS Presentation</Application>
  <PresentationFormat>Экран (4:3)</PresentationFormat>
  <Paragraphs>159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SimSun</vt:lpstr>
      <vt:lpstr>Wingdings</vt:lpstr>
      <vt:lpstr>Times New Roman</vt:lpstr>
      <vt:lpstr>Microsoft YaHei</vt:lpstr>
      <vt:lpstr>Arial Unicode MS</vt:lpstr>
      <vt:lpstr>Calibri</vt:lpstr>
      <vt:lpstr>Comic Sans MS</vt:lpstr>
      <vt:lpstr>Verdana</vt:lpstr>
      <vt:lpstr>Default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Задание 5  Тест  «Виды треугольников по сторонам»</vt:lpstr>
      <vt:lpstr>Тест «Виды треугольников по сторонам»</vt:lpstr>
      <vt:lpstr>Город «Треугольники» </vt:lpstr>
      <vt:lpstr>PowerPoint 演示文稿</vt:lpstr>
      <vt:lpstr>Итоги урока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Татьяна</cp:lastModifiedBy>
  <cp:revision>129</cp:revision>
  <dcterms:created xsi:type="dcterms:W3CDTF">2023-02-12T14:13:00Z</dcterms:created>
  <dcterms:modified xsi:type="dcterms:W3CDTF">2024-03-31T08:07:16Z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ICV">
    <vt:lpwstr>918EC665C20B44599FDE1E9AB0BE9F11_13</vt:lpwstr>
  </property>
  <property fmtid="{D5CDD505-2E9C-101B-9397-08002B2CF9AE}" pid="4" name="KSOProductBuildVer">
    <vt:lpwstr>1049-12.2.0.13489</vt:lpwstr>
  </property>
</Properties>
</file>