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8" r:id="rId1"/>
  </p:sldMasterIdLst>
  <p:notesMasterIdLst>
    <p:notesMasterId r:id="rId42"/>
  </p:notesMasterIdLst>
  <p:sldIdLst>
    <p:sldId id="256" r:id="rId2"/>
    <p:sldId id="257" r:id="rId3"/>
    <p:sldId id="276" r:id="rId4"/>
    <p:sldId id="258" r:id="rId5"/>
    <p:sldId id="259" r:id="rId6"/>
    <p:sldId id="260" r:id="rId7"/>
    <p:sldId id="261" r:id="rId8"/>
    <p:sldId id="277" r:id="rId9"/>
    <p:sldId id="262" r:id="rId10"/>
    <p:sldId id="263" r:id="rId11"/>
    <p:sldId id="264" r:id="rId12"/>
    <p:sldId id="265" r:id="rId13"/>
    <p:sldId id="278" r:id="rId14"/>
    <p:sldId id="266" r:id="rId15"/>
    <p:sldId id="267" r:id="rId16"/>
    <p:sldId id="268" r:id="rId17"/>
    <p:sldId id="269" r:id="rId18"/>
    <p:sldId id="279" r:id="rId19"/>
    <p:sldId id="270" r:id="rId20"/>
    <p:sldId id="271" r:id="rId21"/>
    <p:sldId id="280" r:id="rId22"/>
    <p:sldId id="272" r:id="rId23"/>
    <p:sldId id="273" r:id="rId24"/>
    <p:sldId id="274" r:id="rId25"/>
    <p:sldId id="275" r:id="rId26"/>
    <p:sldId id="293" r:id="rId27"/>
    <p:sldId id="294" r:id="rId28"/>
    <p:sldId id="281" r:id="rId29"/>
    <p:sldId id="282" r:id="rId30"/>
    <p:sldId id="283" r:id="rId31"/>
    <p:sldId id="284" r:id="rId32"/>
    <p:sldId id="285" r:id="rId33"/>
    <p:sldId id="286" r:id="rId34"/>
    <p:sldId id="287" r:id="rId35"/>
    <p:sldId id="295" r:id="rId36"/>
    <p:sldId id="288" r:id="rId37"/>
    <p:sldId id="289" r:id="rId38"/>
    <p:sldId id="290" r:id="rId39"/>
    <p:sldId id="291" r:id="rId40"/>
    <p:sldId id="292" r:id="rId4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никоноров кирилл" initials="нк" lastIdx="1" clrIdx="0">
    <p:extLst>
      <p:ext uri="{19B8F6BF-5375-455C-9EA6-DF929625EA0E}">
        <p15:presenceInfo xmlns:p15="http://schemas.microsoft.com/office/powerpoint/2012/main" userId="35f037710f57ed0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2" d="100"/>
          <a:sy n="72" d="100"/>
        </p:scale>
        <p:origin x="618" y="54"/>
      </p:cViewPr>
      <p:guideLst/>
    </p:cSldViewPr>
  </p:slideViewPr>
  <p:notesTextViewPr>
    <p:cViewPr>
      <p:scale>
        <a:sx n="1" d="1"/>
        <a:sy n="1" d="1"/>
      </p:scale>
      <p:origin x="0" y="0"/>
    </p:cViewPr>
  </p:notesTextViewPr>
  <p:notesViewPr>
    <p:cSldViewPr snapToGrid="0">
      <p:cViewPr varScale="1">
        <p:scale>
          <a:sx n="86" d="100"/>
          <a:sy n="86" d="100"/>
        </p:scale>
        <p:origin x="3864"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34D77F-240F-4986-88D0-D14011FBDC17}" type="datetimeFigureOut">
              <a:rPr lang="ru-RU" smtClean="0"/>
              <a:t>15.04.2025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991ADA-0D67-47E0-B4ED-9E3755753137}" type="slidenum">
              <a:rPr lang="ru-RU" smtClean="0"/>
              <a:t>‹#›</a:t>
            </a:fld>
            <a:endParaRPr lang="ru-RU"/>
          </a:p>
        </p:txBody>
      </p:sp>
    </p:spTree>
    <p:extLst>
      <p:ext uri="{BB962C8B-B14F-4D97-AF65-F5344CB8AC3E}">
        <p14:creationId xmlns:p14="http://schemas.microsoft.com/office/powerpoint/2010/main" val="14700530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ru-RU"/>
              <a:t>Образец заголовка</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7B3CE809-5125-43B7-ABFF-1ED7EB3242E7}" type="datetimeFigureOut">
              <a:rPr lang="ru-RU" smtClean="0"/>
              <a:t>15.04.2025</a:t>
            </a:fld>
            <a:endParaRPr lang="ru-RU"/>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ru-RU"/>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A5226836-F0A9-4B68-A7D8-4BF5DDB0B24B}" type="slidenum">
              <a:rPr lang="ru-RU" smtClean="0"/>
              <a:t>‹#›</a:t>
            </a:fld>
            <a:endParaRPr lang="ru-RU"/>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107168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7B3CE809-5125-43B7-ABFF-1ED7EB3242E7}" type="datetimeFigureOut">
              <a:rPr lang="ru-RU" smtClean="0"/>
              <a:t>15.04.2025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5226836-F0A9-4B68-A7D8-4BF5DDB0B24B}" type="slidenum">
              <a:rPr lang="ru-RU" smtClean="0"/>
              <a:t>‹#›</a:t>
            </a:fld>
            <a:endParaRPr lang="ru-RU"/>
          </a:p>
        </p:txBody>
      </p:sp>
    </p:spTree>
    <p:extLst>
      <p:ext uri="{BB962C8B-B14F-4D97-AF65-F5344CB8AC3E}">
        <p14:creationId xmlns:p14="http://schemas.microsoft.com/office/powerpoint/2010/main" val="1905958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7B3CE809-5125-43B7-ABFF-1ED7EB3242E7}" type="datetimeFigureOut">
              <a:rPr lang="ru-RU" smtClean="0"/>
              <a:t>15.04.2025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5226836-F0A9-4B68-A7D8-4BF5DDB0B24B}" type="slidenum">
              <a:rPr lang="ru-RU" smtClean="0"/>
              <a:t>‹#›</a:t>
            </a:fld>
            <a:endParaRPr lang="ru-RU"/>
          </a:p>
        </p:txBody>
      </p:sp>
    </p:spTree>
    <p:extLst>
      <p:ext uri="{BB962C8B-B14F-4D97-AF65-F5344CB8AC3E}">
        <p14:creationId xmlns:p14="http://schemas.microsoft.com/office/powerpoint/2010/main" val="2347521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7B3CE809-5125-43B7-ABFF-1ED7EB3242E7}" type="datetimeFigureOut">
              <a:rPr lang="ru-RU" smtClean="0"/>
              <a:t>15.04.2025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5226836-F0A9-4B68-A7D8-4BF5DDB0B24B}" type="slidenum">
              <a:rPr lang="ru-RU" smtClean="0"/>
              <a:t>‹#›</a:t>
            </a:fld>
            <a:endParaRPr lang="ru-RU"/>
          </a:p>
        </p:txBody>
      </p:sp>
    </p:spTree>
    <p:extLst>
      <p:ext uri="{BB962C8B-B14F-4D97-AF65-F5344CB8AC3E}">
        <p14:creationId xmlns:p14="http://schemas.microsoft.com/office/powerpoint/2010/main" val="1882581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ru-RU"/>
              <a:t>Образец заголовка</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B3CE809-5125-43B7-ABFF-1ED7EB3242E7}" type="datetimeFigureOut">
              <a:rPr lang="ru-RU" smtClean="0"/>
              <a:t>15.04.2025</a:t>
            </a:fld>
            <a:endParaRPr lang="ru-RU"/>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ru-RU"/>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A5226836-F0A9-4B68-A7D8-4BF5DDB0B24B}" type="slidenum">
              <a:rPr lang="ru-RU" smtClean="0"/>
              <a:t>‹#›</a:t>
            </a:fld>
            <a:endParaRPr lang="ru-RU"/>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313829194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7B3CE809-5125-43B7-ABFF-1ED7EB3242E7}" type="datetimeFigureOut">
              <a:rPr lang="ru-RU" smtClean="0"/>
              <a:t>15.04.2025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5226836-F0A9-4B68-A7D8-4BF5DDB0B24B}" type="slidenum">
              <a:rPr lang="ru-RU" smtClean="0"/>
              <a:t>‹#›</a:t>
            </a:fld>
            <a:endParaRPr lang="ru-RU"/>
          </a:p>
        </p:txBody>
      </p:sp>
    </p:spTree>
    <p:extLst>
      <p:ext uri="{BB962C8B-B14F-4D97-AF65-F5344CB8AC3E}">
        <p14:creationId xmlns:p14="http://schemas.microsoft.com/office/powerpoint/2010/main" val="335138621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ru-RU"/>
              <a:t>Образец заголовка</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257300" y="2909102"/>
            <a:ext cx="4800600" cy="299639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633864" y="2909102"/>
            <a:ext cx="4800600" cy="299639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7B3CE809-5125-43B7-ABFF-1ED7EB3242E7}" type="datetimeFigureOut">
              <a:rPr lang="ru-RU" smtClean="0"/>
              <a:t>15.04.2025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5226836-F0A9-4B68-A7D8-4BF5DDB0B24B}" type="slidenum">
              <a:rPr lang="ru-RU" smtClean="0"/>
              <a:t>‹#›</a:t>
            </a:fld>
            <a:endParaRPr lang="ru-RU"/>
          </a:p>
        </p:txBody>
      </p:sp>
    </p:spTree>
    <p:extLst>
      <p:ext uri="{BB962C8B-B14F-4D97-AF65-F5344CB8AC3E}">
        <p14:creationId xmlns:p14="http://schemas.microsoft.com/office/powerpoint/2010/main" val="355246522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7B3CE809-5125-43B7-ABFF-1ED7EB3242E7}" type="datetimeFigureOut">
              <a:rPr lang="ru-RU" smtClean="0"/>
              <a:t>15.04.2025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5226836-F0A9-4B68-A7D8-4BF5DDB0B24B}" type="slidenum">
              <a:rPr lang="ru-RU" smtClean="0"/>
              <a:t>‹#›</a:t>
            </a:fld>
            <a:endParaRPr lang="ru-RU"/>
          </a:p>
        </p:txBody>
      </p:sp>
    </p:spTree>
    <p:extLst>
      <p:ext uri="{BB962C8B-B14F-4D97-AF65-F5344CB8AC3E}">
        <p14:creationId xmlns:p14="http://schemas.microsoft.com/office/powerpoint/2010/main" val="3852158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3CE809-5125-43B7-ABFF-1ED7EB3242E7}" type="datetimeFigureOut">
              <a:rPr lang="ru-RU" smtClean="0"/>
              <a:t>15.04.2025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5226836-F0A9-4B68-A7D8-4BF5DDB0B24B}" type="slidenum">
              <a:rPr lang="ru-RU" smtClean="0"/>
              <a:t>‹#›</a:t>
            </a:fld>
            <a:endParaRPr lang="ru-RU"/>
          </a:p>
        </p:txBody>
      </p:sp>
    </p:spTree>
    <p:extLst>
      <p:ext uri="{BB962C8B-B14F-4D97-AF65-F5344CB8AC3E}">
        <p14:creationId xmlns:p14="http://schemas.microsoft.com/office/powerpoint/2010/main" val="35070154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ru-RU"/>
              <a:t>Образец заголовка</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65051" y="6375679"/>
            <a:ext cx="1233355" cy="348462"/>
          </a:xfrm>
        </p:spPr>
        <p:txBody>
          <a:bodyPr/>
          <a:lstStyle/>
          <a:p>
            <a:fld id="{7B3CE809-5125-43B7-ABFF-1ED7EB3242E7}" type="datetimeFigureOut">
              <a:rPr lang="ru-RU" smtClean="0"/>
              <a:t>15.04.2025</a:t>
            </a:fld>
            <a:endParaRPr lang="ru-RU"/>
          </a:p>
        </p:txBody>
      </p:sp>
      <p:sp>
        <p:nvSpPr>
          <p:cNvPr id="6" name="Footer Placeholder 5"/>
          <p:cNvSpPr>
            <a:spLocks noGrp="1"/>
          </p:cNvSpPr>
          <p:nvPr>
            <p:ph type="ftr" sz="quarter" idx="11"/>
          </p:nvPr>
        </p:nvSpPr>
        <p:spPr>
          <a:xfrm>
            <a:off x="2103620" y="6375679"/>
            <a:ext cx="3482179" cy="345796"/>
          </a:xfrm>
        </p:spPr>
        <p:txBody>
          <a:bodyPr/>
          <a:lstStyle/>
          <a:p>
            <a:endParaRPr lang="ru-RU"/>
          </a:p>
        </p:txBody>
      </p:sp>
      <p:sp>
        <p:nvSpPr>
          <p:cNvPr id="7" name="Slide Number Placeholder 6"/>
          <p:cNvSpPr>
            <a:spLocks noGrp="1"/>
          </p:cNvSpPr>
          <p:nvPr>
            <p:ph type="sldNum" sz="quarter" idx="12"/>
          </p:nvPr>
        </p:nvSpPr>
        <p:spPr>
          <a:xfrm>
            <a:off x="5691014" y="6375679"/>
            <a:ext cx="1232456" cy="345796"/>
          </a:xfrm>
        </p:spPr>
        <p:txBody>
          <a:bodyPr/>
          <a:lstStyle/>
          <a:p>
            <a:fld id="{A5226836-F0A9-4B68-A7D8-4BF5DDB0B24B}" type="slidenum">
              <a:rPr lang="ru-RU" smtClean="0"/>
              <a:t>‹#›</a:t>
            </a:fld>
            <a:endParaRPr lang="ru-RU"/>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250862107"/>
      </p:ext>
    </p:extLst>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ru-RU"/>
              <a:t>Образец заголовка</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65950" y="6375679"/>
            <a:ext cx="1232456" cy="348462"/>
          </a:xfrm>
        </p:spPr>
        <p:txBody>
          <a:bodyPr/>
          <a:lstStyle/>
          <a:p>
            <a:fld id="{7B3CE809-5125-43B7-ABFF-1ED7EB3242E7}" type="datetimeFigureOut">
              <a:rPr lang="ru-RU" smtClean="0"/>
              <a:t>15.04.2025</a:t>
            </a:fld>
            <a:endParaRPr lang="ru-RU"/>
          </a:p>
        </p:txBody>
      </p:sp>
      <p:sp>
        <p:nvSpPr>
          <p:cNvPr id="6" name="Footer Placeholder 5"/>
          <p:cNvSpPr>
            <a:spLocks noGrp="1"/>
          </p:cNvSpPr>
          <p:nvPr>
            <p:ph type="ftr" sz="quarter" idx="11"/>
          </p:nvPr>
        </p:nvSpPr>
        <p:spPr>
          <a:xfrm>
            <a:off x="2103621" y="6375679"/>
            <a:ext cx="3482178" cy="345796"/>
          </a:xfrm>
        </p:spPr>
        <p:txBody>
          <a:bodyPr/>
          <a:lstStyle/>
          <a:p>
            <a:endParaRPr lang="ru-RU"/>
          </a:p>
        </p:txBody>
      </p:sp>
      <p:sp>
        <p:nvSpPr>
          <p:cNvPr id="7" name="Slide Number Placeholder 6"/>
          <p:cNvSpPr>
            <a:spLocks noGrp="1"/>
          </p:cNvSpPr>
          <p:nvPr>
            <p:ph type="sldNum" sz="quarter" idx="12"/>
          </p:nvPr>
        </p:nvSpPr>
        <p:spPr>
          <a:xfrm>
            <a:off x="5687568" y="6375679"/>
            <a:ext cx="1234440" cy="345796"/>
          </a:xfrm>
        </p:spPr>
        <p:txBody>
          <a:bodyPr/>
          <a:lstStyle/>
          <a:p>
            <a:fld id="{A5226836-F0A9-4B68-A7D8-4BF5DDB0B24B}" type="slidenum">
              <a:rPr lang="ru-RU" smtClean="0"/>
              <a:t>‹#›</a:t>
            </a:fld>
            <a:endParaRPr lang="ru-RU"/>
          </a:p>
        </p:txBody>
      </p:sp>
    </p:spTree>
    <p:extLst>
      <p:ext uri="{BB962C8B-B14F-4D97-AF65-F5344CB8AC3E}">
        <p14:creationId xmlns:p14="http://schemas.microsoft.com/office/powerpoint/2010/main" val="1630068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7B3CE809-5125-43B7-ABFF-1ED7EB3242E7}" type="datetimeFigureOut">
              <a:rPr lang="ru-RU" smtClean="0"/>
              <a:t>15.04.2025</a:t>
            </a:fld>
            <a:endParaRPr lang="ru-RU"/>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ru-RU"/>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A5226836-F0A9-4B68-A7D8-4BF5DDB0B24B}" type="slidenum">
              <a:rPr lang="ru-RU" smtClean="0"/>
              <a:t>‹#›</a:t>
            </a:fld>
            <a:endParaRPr lang="ru-RU"/>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122028404"/>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image" Target="../media/image4.sv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image" Target="../media/image4.sv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8.xml"/><Relationship Id="rId7" Type="http://schemas.openxmlformats.org/officeDocument/2006/relationships/slide" Target="slide18.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3.xml"/><Relationship Id="rId10" Type="http://schemas.openxmlformats.org/officeDocument/2006/relationships/slide" Target="slide36.xml"/><Relationship Id="rId4" Type="http://schemas.openxmlformats.org/officeDocument/2006/relationships/slide" Target="slide21.xml"/><Relationship Id="rId9" Type="http://schemas.openxmlformats.org/officeDocument/2006/relationships/slide" Target="slide3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image" Target="../media/image4.sv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30.xml"/><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image" Target="../media/image4.sv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2.xml"/><Relationship Id="rId4" Type="http://schemas.openxmlformats.org/officeDocument/2006/relationships/image" Target="../media/image4.svg"/></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slide" Target="slide32.xml"/></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32.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39.xml"/><Relationship Id="rId5" Type="http://schemas.openxmlformats.org/officeDocument/2006/relationships/image" Target="../media/image4.sv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5" Type="http://schemas.openxmlformats.org/officeDocument/2006/relationships/slide" Target="slide37.xml"/><Relationship Id="rId4" Type="http://schemas.openxmlformats.org/officeDocument/2006/relationships/image" Target="../media/image40.jpeg"/></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37.xml"/><Relationship Id="rId5" Type="http://schemas.openxmlformats.org/officeDocument/2006/relationships/image" Target="../media/image4.sv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6.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slide" Target="slide5.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slide" Target="slide39.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4.sv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image" Target="../media/image4.sv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FEDE83C-9C17-4E5B-B81B-8883FD5A4313}"/>
              </a:ext>
            </a:extLst>
          </p:cNvPr>
          <p:cNvSpPr>
            <a:spLocks noGrp="1"/>
          </p:cNvSpPr>
          <p:nvPr>
            <p:ph type="ctrTitle"/>
          </p:nvPr>
        </p:nvSpPr>
        <p:spPr/>
        <p:txBody>
          <a:bodyPr/>
          <a:lstStyle/>
          <a:p>
            <a:r>
              <a:rPr lang="en-US" dirty="0"/>
              <a:t>An der </a:t>
            </a:r>
            <a:r>
              <a:rPr lang="en-US" dirty="0" err="1"/>
              <a:t>literarischen</a:t>
            </a:r>
            <a:r>
              <a:rPr lang="en-US" dirty="0"/>
              <a:t> </a:t>
            </a:r>
            <a:r>
              <a:rPr lang="en-US" dirty="0" err="1"/>
              <a:t>karte</a:t>
            </a:r>
            <a:r>
              <a:rPr lang="en-US" dirty="0"/>
              <a:t> </a:t>
            </a:r>
            <a:r>
              <a:rPr lang="en-US" dirty="0" err="1"/>
              <a:t>deutschands</a:t>
            </a:r>
            <a:endParaRPr lang="ru-RU" dirty="0"/>
          </a:p>
        </p:txBody>
      </p:sp>
      <p:sp>
        <p:nvSpPr>
          <p:cNvPr id="3" name="Подзаголовок 2">
            <a:extLst>
              <a:ext uri="{FF2B5EF4-FFF2-40B4-BE49-F238E27FC236}">
                <a16:creationId xmlns:a16="http://schemas.microsoft.com/office/drawing/2014/main" id="{087C460E-28C3-4995-AC42-7388FEB5A9B8}"/>
              </a:ext>
            </a:extLst>
          </p:cNvPr>
          <p:cNvSpPr>
            <a:spLocks noGrp="1"/>
          </p:cNvSpPr>
          <p:nvPr>
            <p:ph type="subTitle" idx="1"/>
          </p:nvPr>
        </p:nvSpPr>
        <p:spPr/>
        <p:txBody>
          <a:bodyPr/>
          <a:lstStyle/>
          <a:p>
            <a:pPr algn="r"/>
            <a:r>
              <a:rPr lang="en-US" dirty="0"/>
              <a:t>10 b</a:t>
            </a:r>
            <a:endParaRPr lang="ru-RU" dirty="0"/>
          </a:p>
        </p:txBody>
      </p:sp>
    </p:spTree>
    <p:extLst>
      <p:ext uri="{BB962C8B-B14F-4D97-AF65-F5344CB8AC3E}">
        <p14:creationId xmlns:p14="http://schemas.microsoft.com/office/powerpoint/2010/main" val="1840231928"/>
      </p:ext>
    </p:extLst>
  </p:cSld>
  <p:clrMapOvr>
    <a:masterClrMapping/>
  </p:clrMapOvr>
  <p:transition spd="slow">
    <p:wheel spokes="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D6D0083-7DD5-4680-96F2-C9F3BCFAE4B8}"/>
              </a:ext>
            </a:extLst>
          </p:cNvPr>
          <p:cNvSpPr>
            <a:spLocks noGrp="1"/>
          </p:cNvSpPr>
          <p:nvPr>
            <p:ph type="title"/>
          </p:nvPr>
        </p:nvSpPr>
        <p:spPr/>
        <p:txBody>
          <a:bodyPr/>
          <a:lstStyle/>
          <a:p>
            <a:endParaRPr lang="ru-RU" dirty="0"/>
          </a:p>
        </p:txBody>
      </p:sp>
      <p:pic>
        <p:nvPicPr>
          <p:cNvPr id="5" name="Объект 4">
            <a:extLst>
              <a:ext uri="{FF2B5EF4-FFF2-40B4-BE49-F238E27FC236}">
                <a16:creationId xmlns:a16="http://schemas.microsoft.com/office/drawing/2014/main" id="{FC0D243F-E18A-4385-A63B-41F30CB0D2F7}"/>
              </a:ext>
            </a:extLst>
          </p:cNvPr>
          <p:cNvPicPr>
            <a:picLocks noGrp="1" noChangeAspect="1"/>
          </p:cNvPicPr>
          <p:nvPr>
            <p:ph idx="1"/>
          </p:nvPr>
        </p:nvPicPr>
        <p:blipFill>
          <a:blip r:embed="rId2"/>
          <a:stretch>
            <a:fillRect/>
          </a:stretch>
        </p:blipFill>
        <p:spPr>
          <a:xfrm>
            <a:off x="2" y="1"/>
            <a:ext cx="5550704" cy="6858000"/>
          </a:xfrm>
        </p:spPr>
      </p:pic>
      <p:pic>
        <p:nvPicPr>
          <p:cNvPr id="5122" name="Picture 2">
            <a:extLst>
              <a:ext uri="{FF2B5EF4-FFF2-40B4-BE49-F238E27FC236}">
                <a16:creationId xmlns:a16="http://schemas.microsoft.com/office/drawing/2014/main" id="{3AA25E70-5386-4748-B395-6F42251965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3563" y="1"/>
            <a:ext cx="5762369" cy="6857999"/>
          </a:xfrm>
          <a:prstGeom prst="rect">
            <a:avLst/>
          </a:prstGeom>
          <a:noFill/>
          <a:extLst>
            <a:ext uri="{909E8E84-426E-40DD-AFC4-6F175D3DCCD1}">
              <a14:hiddenFill xmlns:a14="http://schemas.microsoft.com/office/drawing/2010/main">
                <a:solidFill>
                  <a:srgbClr val="FFFFFF"/>
                </a:solidFill>
              </a14:hiddenFill>
            </a:ext>
          </a:extLst>
        </p:spPr>
      </p:pic>
      <p:sp>
        <p:nvSpPr>
          <p:cNvPr id="6" name="Стрелка: вверх 5">
            <a:hlinkClick r:id="rId4" action="ppaction://hlinksldjump"/>
            <a:extLst>
              <a:ext uri="{FF2B5EF4-FFF2-40B4-BE49-F238E27FC236}">
                <a16:creationId xmlns:a16="http://schemas.microsoft.com/office/drawing/2014/main" id="{7FB81D16-5A5A-4659-9F2B-C623D71C327E}"/>
              </a:ext>
            </a:extLst>
          </p:cNvPr>
          <p:cNvSpPr/>
          <p:nvPr/>
        </p:nvSpPr>
        <p:spPr>
          <a:xfrm>
            <a:off x="5550705" y="2604648"/>
            <a:ext cx="1022858" cy="237883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err="1">
                <a:solidFill>
                  <a:schemeClr val="tx1"/>
                </a:solidFill>
              </a:rPr>
              <a:t>Zurück</a:t>
            </a:r>
            <a:endParaRPr lang="ru-RU" dirty="0">
              <a:solidFill>
                <a:schemeClr val="tx1"/>
              </a:solidFill>
            </a:endParaRPr>
          </a:p>
        </p:txBody>
      </p:sp>
    </p:spTree>
    <p:extLst>
      <p:ext uri="{BB962C8B-B14F-4D97-AF65-F5344CB8AC3E}">
        <p14:creationId xmlns:p14="http://schemas.microsoft.com/office/powerpoint/2010/main" val="2778589233"/>
      </p:ext>
    </p:extLst>
  </p:cSld>
  <p:clrMapOvr>
    <a:masterClrMapping/>
  </p:clrMapOvr>
  <p:transition spd="slow">
    <p:wheel spokes="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118C733-EEB3-4B4C-8908-DC8E876D1ED2}"/>
              </a:ext>
            </a:extLst>
          </p:cNvPr>
          <p:cNvSpPr>
            <a:spLocks noGrp="1"/>
          </p:cNvSpPr>
          <p:nvPr>
            <p:ph type="title"/>
          </p:nvPr>
        </p:nvSpPr>
        <p:spPr/>
        <p:txBody>
          <a:bodyPr>
            <a:normAutofit fontScale="90000"/>
          </a:bodyPr>
          <a:lstStyle/>
          <a:p>
            <a:r>
              <a:rPr lang="en-US" dirty="0"/>
              <a:t>Karl August von </a:t>
            </a:r>
            <a:r>
              <a:rPr lang="en-US" dirty="0" err="1"/>
              <a:t>Heigel</a:t>
            </a:r>
            <a:r>
              <a:rPr lang="ru-RU" dirty="0"/>
              <a:t> (25 </a:t>
            </a:r>
            <a:r>
              <a:rPr lang="en-US" dirty="0" err="1"/>
              <a:t>mÄrz</a:t>
            </a:r>
            <a:r>
              <a:rPr lang="ru-RU" dirty="0"/>
              <a:t> 1835, </a:t>
            </a:r>
            <a:r>
              <a:rPr lang="en-US" dirty="0"/>
              <a:t>München</a:t>
            </a:r>
            <a:r>
              <a:rPr lang="ru-RU" dirty="0"/>
              <a:t> — 6 </a:t>
            </a:r>
            <a:r>
              <a:rPr lang="en-US" dirty="0" err="1"/>
              <a:t>september</a:t>
            </a:r>
            <a:r>
              <a:rPr lang="ru-RU" dirty="0"/>
              <a:t> 1905)</a:t>
            </a:r>
          </a:p>
        </p:txBody>
      </p:sp>
      <p:sp>
        <p:nvSpPr>
          <p:cNvPr id="3" name="Объект 2">
            <a:extLst>
              <a:ext uri="{FF2B5EF4-FFF2-40B4-BE49-F238E27FC236}">
                <a16:creationId xmlns:a16="http://schemas.microsoft.com/office/drawing/2014/main" id="{6A94D32A-B2F0-46EB-89D9-BD5841B94F03}"/>
              </a:ext>
            </a:extLst>
          </p:cNvPr>
          <p:cNvSpPr>
            <a:spLocks noGrp="1"/>
          </p:cNvSpPr>
          <p:nvPr>
            <p:ph idx="1"/>
          </p:nvPr>
        </p:nvSpPr>
        <p:spPr/>
        <p:txBody>
          <a:bodyPr>
            <a:normAutofit/>
          </a:bodyPr>
          <a:lstStyle/>
          <a:p>
            <a:r>
              <a:rPr lang="de-DE" sz="1500" dirty="0"/>
              <a:t>In dieser Stadt erhielt er eine Grundausbildung und studierte (1854-1858) Philosophie an der Ludwig-Maximilians-Universität München. </a:t>
            </a:r>
            <a:br>
              <a:rPr lang="de-DE" sz="1500" dirty="0"/>
            </a:br>
            <a:r>
              <a:rPr lang="de-DE" sz="1500" dirty="0"/>
              <a:t>Er wurde dann zum Bibliothekar von Prinz Heinrich zu </a:t>
            </a:r>
            <a:r>
              <a:rPr lang="de-DE" sz="1500" dirty="0" err="1"/>
              <a:t>Karolat-Büthen</a:t>
            </a:r>
            <a:r>
              <a:rPr lang="de-DE" sz="1500" dirty="0"/>
              <a:t> in Niederschlesien ernannt und begleitete den Neffen des Prinzen auf Reisen. Im Jahr 1863 ließ er sich in Berlin nieder, wo er von 1865 bis 1875 Journalismus studierte. </a:t>
            </a:r>
            <a:br>
              <a:rPr lang="de-DE" sz="1500" dirty="0"/>
            </a:br>
            <a:r>
              <a:rPr lang="de-DE" sz="1500" dirty="0"/>
              <a:t>Dann ließ er sich in München nieder und arbeitete für König Ludwig II., der ihm 1881 den adligen Titel verlieh, literarisch. Nach dem Tod des Königs im Jahr 1886 zog er nach Riva am Gardasee, wo er am 6. September 1905 starb. </a:t>
            </a:r>
            <a:br>
              <a:rPr lang="de-DE" sz="1500" dirty="0"/>
            </a:br>
            <a:r>
              <a:rPr lang="de-DE" sz="1500" dirty="0"/>
              <a:t>Karl von </a:t>
            </a:r>
            <a:r>
              <a:rPr lang="de-DE" sz="1500" dirty="0" err="1"/>
              <a:t>Heigel</a:t>
            </a:r>
            <a:r>
              <a:rPr lang="de-DE" sz="1500" dirty="0"/>
              <a:t> hat durch seine Romane an Popularität gewonnen: Wohin? (1873), Die Dame ohne Herz (1873), Das Geheimnis des Königs (1891), Der Roman einer Stadt (1898), Der </a:t>
            </a:r>
            <a:r>
              <a:rPr lang="de-DE" sz="1500" dirty="0" err="1"/>
              <a:t>Maharadschah</a:t>
            </a:r>
            <a:r>
              <a:rPr lang="de-DE" sz="1500" dirty="0"/>
              <a:t> (1900), Die nervöse Frau (1900), Die neuen Heiligen (1901). Er schrieb auch mehrere Stücke, insbesondere Josephine Bonaparte (1892) und Sarins Tod (1883) sowie mehrere Erzählsammlungen der Neuen Erzählung (1876), die Neue Software</a:t>
            </a:r>
            <a:endParaRPr lang="ru-RU" sz="1500" dirty="0"/>
          </a:p>
        </p:txBody>
      </p:sp>
      <p:sp>
        <p:nvSpPr>
          <p:cNvPr id="4" name="Стрелка: влево 3">
            <a:hlinkClick r:id="rId2" action="ppaction://hlinksldjump"/>
            <a:extLst>
              <a:ext uri="{FF2B5EF4-FFF2-40B4-BE49-F238E27FC236}">
                <a16:creationId xmlns:a16="http://schemas.microsoft.com/office/drawing/2014/main" id="{6B6C3FC1-FBD4-4ED0-9B52-BA4537CCBB78}"/>
              </a:ext>
            </a:extLst>
          </p:cNvPr>
          <p:cNvSpPr/>
          <p:nvPr/>
        </p:nvSpPr>
        <p:spPr>
          <a:xfrm>
            <a:off x="990599" y="5596467"/>
            <a:ext cx="2192867" cy="10942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pic>
        <p:nvPicPr>
          <p:cNvPr id="7" name="Рисунок 6" descr="Мольберт">
            <a:hlinkClick r:id="rId3" action="ppaction://hlinksldjump"/>
            <a:extLst>
              <a:ext uri="{FF2B5EF4-FFF2-40B4-BE49-F238E27FC236}">
                <a16:creationId xmlns:a16="http://schemas.microsoft.com/office/drawing/2014/main" id="{69192BD8-DFB5-4B82-B9A8-4649771B92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28165" y="5375825"/>
            <a:ext cx="1418167" cy="1418167"/>
          </a:xfrm>
          <a:prstGeom prst="rect">
            <a:avLst/>
          </a:prstGeom>
        </p:spPr>
      </p:pic>
      <p:sp>
        <p:nvSpPr>
          <p:cNvPr id="6" name="Стрелка: вверх 5">
            <a:hlinkClick r:id="rId6" action="ppaction://hlinksldjump"/>
            <a:extLst>
              <a:ext uri="{FF2B5EF4-FFF2-40B4-BE49-F238E27FC236}">
                <a16:creationId xmlns:a16="http://schemas.microsoft.com/office/drawing/2014/main" id="{E4CEB41E-6A1D-43EA-B84A-CD350382A74C}"/>
              </a:ext>
            </a:extLst>
          </p:cNvPr>
          <p:cNvSpPr/>
          <p:nvPr/>
        </p:nvSpPr>
        <p:spPr>
          <a:xfrm>
            <a:off x="50800" y="276008"/>
            <a:ext cx="1096432" cy="276352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a:solidFill>
                  <a:schemeClr val="tx1"/>
                </a:solidFill>
              </a:rPr>
              <a:t>Der </a:t>
            </a:r>
            <a:r>
              <a:rPr lang="en-US" dirty="0" err="1">
                <a:solidFill>
                  <a:schemeClr val="tx1"/>
                </a:solidFill>
              </a:rPr>
              <a:t>vorhergehende</a:t>
            </a:r>
            <a:r>
              <a:rPr lang="en-US" dirty="0">
                <a:solidFill>
                  <a:schemeClr val="tx1"/>
                </a:solidFill>
              </a:rPr>
              <a:t> </a:t>
            </a:r>
            <a:r>
              <a:rPr lang="en-US" dirty="0" err="1">
                <a:solidFill>
                  <a:schemeClr val="tx1"/>
                </a:solidFill>
              </a:rPr>
              <a:t>Schriftsteller</a:t>
            </a:r>
            <a:endParaRPr lang="ru-RU" dirty="0">
              <a:solidFill>
                <a:schemeClr val="tx1"/>
              </a:solidFill>
            </a:endParaRPr>
          </a:p>
        </p:txBody>
      </p:sp>
    </p:spTree>
    <p:extLst>
      <p:ext uri="{BB962C8B-B14F-4D97-AF65-F5344CB8AC3E}">
        <p14:creationId xmlns:p14="http://schemas.microsoft.com/office/powerpoint/2010/main" val="2171830099"/>
      </p:ext>
    </p:extLst>
  </p:cSld>
  <p:clrMapOvr>
    <a:masterClrMapping/>
  </p:clrMapOvr>
  <p:transition spd="slow">
    <p:wheel spokes="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8233511-264C-488F-BFF3-E48E254B2048}"/>
              </a:ext>
            </a:extLst>
          </p:cNvPr>
          <p:cNvSpPr>
            <a:spLocks noGrp="1"/>
          </p:cNvSpPr>
          <p:nvPr>
            <p:ph type="title"/>
          </p:nvPr>
        </p:nvSpPr>
        <p:spPr>
          <a:xfrm>
            <a:off x="4291211" y="382385"/>
            <a:ext cx="10178322" cy="1492132"/>
          </a:xfrm>
        </p:spPr>
        <p:txBody>
          <a:bodyPr/>
          <a:lstStyle/>
          <a:p>
            <a:endParaRPr lang="ru-RU"/>
          </a:p>
        </p:txBody>
      </p:sp>
      <p:sp>
        <p:nvSpPr>
          <p:cNvPr id="3" name="Объект 2">
            <a:extLst>
              <a:ext uri="{FF2B5EF4-FFF2-40B4-BE49-F238E27FC236}">
                <a16:creationId xmlns:a16="http://schemas.microsoft.com/office/drawing/2014/main" id="{1936AB86-C5E0-4ABA-8DC0-86EE4ED83BE3}"/>
              </a:ext>
            </a:extLst>
          </p:cNvPr>
          <p:cNvSpPr>
            <a:spLocks noGrp="1"/>
          </p:cNvSpPr>
          <p:nvPr>
            <p:ph idx="1"/>
          </p:nvPr>
        </p:nvSpPr>
        <p:spPr/>
        <p:txBody>
          <a:bodyPr/>
          <a:lstStyle/>
          <a:p>
            <a:endParaRPr lang="ru-RU" dirty="0"/>
          </a:p>
        </p:txBody>
      </p:sp>
      <p:pic>
        <p:nvPicPr>
          <p:cNvPr id="5" name="Рисунок 4">
            <a:extLst>
              <a:ext uri="{FF2B5EF4-FFF2-40B4-BE49-F238E27FC236}">
                <a16:creationId xmlns:a16="http://schemas.microsoft.com/office/drawing/2014/main" id="{9455FD20-E310-4598-8CE3-548EB629329F}"/>
              </a:ext>
            </a:extLst>
          </p:cNvPr>
          <p:cNvPicPr>
            <a:picLocks noChangeAspect="1"/>
          </p:cNvPicPr>
          <p:nvPr/>
        </p:nvPicPr>
        <p:blipFill>
          <a:blip r:embed="rId2"/>
          <a:stretch>
            <a:fillRect/>
          </a:stretch>
        </p:blipFill>
        <p:spPr>
          <a:xfrm>
            <a:off x="313266" y="-1"/>
            <a:ext cx="5250656" cy="6857999"/>
          </a:xfrm>
          <a:prstGeom prst="rect">
            <a:avLst/>
          </a:prstGeom>
        </p:spPr>
      </p:pic>
      <p:pic>
        <p:nvPicPr>
          <p:cNvPr id="6146" name="Picture 2" descr="Picture background">
            <a:extLst>
              <a:ext uri="{FF2B5EF4-FFF2-40B4-BE49-F238E27FC236}">
                <a16:creationId xmlns:a16="http://schemas.microsoft.com/office/drawing/2014/main" id="{FAD5629F-F141-4FB2-A61C-EA4D635C82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2287" y="0"/>
            <a:ext cx="5319713"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Стрелка: вверх 5">
            <a:hlinkClick r:id="rId4" action="ppaction://hlinksldjump"/>
            <a:extLst>
              <a:ext uri="{FF2B5EF4-FFF2-40B4-BE49-F238E27FC236}">
                <a16:creationId xmlns:a16="http://schemas.microsoft.com/office/drawing/2014/main" id="{D61245FF-49D2-4AA2-B139-459B724340DE}"/>
              </a:ext>
            </a:extLst>
          </p:cNvPr>
          <p:cNvSpPr/>
          <p:nvPr/>
        </p:nvSpPr>
        <p:spPr>
          <a:xfrm>
            <a:off x="5410199" y="2702307"/>
            <a:ext cx="1462087" cy="300009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err="1">
                <a:solidFill>
                  <a:schemeClr val="tx1"/>
                </a:solidFill>
              </a:rPr>
              <a:t>Zurück</a:t>
            </a:r>
            <a:endParaRPr lang="ru-RU" dirty="0">
              <a:solidFill>
                <a:schemeClr val="tx1"/>
              </a:solidFill>
            </a:endParaRPr>
          </a:p>
        </p:txBody>
      </p:sp>
    </p:spTree>
    <p:extLst>
      <p:ext uri="{BB962C8B-B14F-4D97-AF65-F5344CB8AC3E}">
        <p14:creationId xmlns:p14="http://schemas.microsoft.com/office/powerpoint/2010/main" val="3758227172"/>
      </p:ext>
    </p:extLst>
  </p:cSld>
  <p:clrMapOvr>
    <a:masterClrMapping/>
  </p:clrMapOvr>
  <p:transition spd="slow">
    <p:wheel spokes="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5BBC02F-21AA-4A8A-BC39-E00B63A402B9}"/>
              </a:ext>
            </a:extLst>
          </p:cNvPr>
          <p:cNvSpPr>
            <a:spLocks noGrp="1"/>
          </p:cNvSpPr>
          <p:nvPr>
            <p:ph type="title"/>
          </p:nvPr>
        </p:nvSpPr>
        <p:spPr/>
        <p:txBody>
          <a:bodyPr/>
          <a:lstStyle/>
          <a:p>
            <a:r>
              <a:rPr lang="de-DE" dirty="0"/>
              <a:t>Hamburg</a:t>
            </a:r>
            <a:endParaRPr lang="ru-RU" dirty="0"/>
          </a:p>
        </p:txBody>
      </p:sp>
      <p:sp>
        <p:nvSpPr>
          <p:cNvPr id="3" name="Объект 2">
            <a:extLst>
              <a:ext uri="{FF2B5EF4-FFF2-40B4-BE49-F238E27FC236}">
                <a16:creationId xmlns:a16="http://schemas.microsoft.com/office/drawing/2014/main" id="{9A280BB3-09D2-456A-AC42-D9343FCB8137}"/>
              </a:ext>
            </a:extLst>
          </p:cNvPr>
          <p:cNvSpPr>
            <a:spLocks noGrp="1"/>
          </p:cNvSpPr>
          <p:nvPr>
            <p:ph idx="1"/>
          </p:nvPr>
        </p:nvSpPr>
        <p:spPr/>
        <p:txBody>
          <a:bodyPr>
            <a:normAutofit fontScale="92500" lnSpcReduction="20000"/>
          </a:bodyPr>
          <a:lstStyle/>
          <a:p>
            <a:r>
              <a:rPr lang="de-DE" dirty="0"/>
              <a:t>Hamburg ist eine Stadt im Norden Deutschlands, die zweitgrößte im Land (nach Berlin).</a:t>
            </a:r>
          </a:p>
          <a:p>
            <a:endParaRPr lang="de-DE" dirty="0"/>
          </a:p>
          <a:p>
            <a:r>
              <a:rPr lang="de-DE" dirty="0"/>
              <a:t>Die Stadt liegt an der Mündung der Elbe in die Nordsee. Es ist eine der größten Hafenstädte in Europa.</a:t>
            </a:r>
          </a:p>
          <a:p>
            <a:endParaRPr lang="de-DE" dirty="0"/>
          </a:p>
          <a:p>
            <a:r>
              <a:rPr lang="de-DE" dirty="0"/>
              <a:t>Hamburg ist ein wichtiger Verkehrsknotenpunkt (Eisenbahn- und Autobahnen) sowie ein Zentrum für Maschinenbau, Licht- und Druckindustrie.</a:t>
            </a:r>
          </a:p>
          <a:p>
            <a:endParaRPr lang="de-DE" dirty="0"/>
          </a:p>
          <a:p>
            <a:r>
              <a:rPr lang="de-DE" dirty="0"/>
              <a:t>Die wichtigsten Sehenswürdigkeiten in Hamburg sind das Rathaus, die Gebäude aus dem 17. bis 18. Jahrhundert in den Straßen Reimerstraße, </a:t>
            </a:r>
            <a:r>
              <a:rPr lang="de-DE" dirty="0" err="1"/>
              <a:t>Cremont</a:t>
            </a:r>
            <a:r>
              <a:rPr lang="de-DE" dirty="0"/>
              <a:t> und Deichstraße, die Kirchen St. Katharina, St. Nikolaus, St. Michael sowie das Bismarck-Denkmal.</a:t>
            </a:r>
            <a:endParaRPr lang="ru-RU" dirty="0"/>
          </a:p>
        </p:txBody>
      </p:sp>
      <p:pic>
        <p:nvPicPr>
          <p:cNvPr id="5122" name="Picture 2">
            <a:extLst>
              <a:ext uri="{FF2B5EF4-FFF2-40B4-BE49-F238E27FC236}">
                <a16:creationId xmlns:a16="http://schemas.microsoft.com/office/drawing/2014/main" id="{0053B776-C5BF-436F-B7ED-3FAC31ADC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6728" y="110997"/>
            <a:ext cx="3455671" cy="2073403"/>
          </a:xfrm>
          <a:prstGeom prst="rect">
            <a:avLst/>
          </a:prstGeom>
          <a:noFill/>
          <a:extLst>
            <a:ext uri="{909E8E84-426E-40DD-AFC4-6F175D3DCCD1}">
              <a14:hiddenFill xmlns:a14="http://schemas.microsoft.com/office/drawing/2010/main">
                <a:solidFill>
                  <a:srgbClr val="FFFFFF"/>
                </a:solidFill>
              </a14:hiddenFill>
            </a:ext>
          </a:extLst>
        </p:spPr>
      </p:pic>
      <p:sp>
        <p:nvSpPr>
          <p:cNvPr id="5" name="Стрелка: вправо 4">
            <a:hlinkClick r:id="rId3" action="ppaction://hlinksldjump"/>
            <a:extLst>
              <a:ext uri="{FF2B5EF4-FFF2-40B4-BE49-F238E27FC236}">
                <a16:creationId xmlns:a16="http://schemas.microsoft.com/office/drawing/2014/main" id="{CF867E2A-7ABB-4DBA-A5F1-0359217510A5}"/>
              </a:ext>
            </a:extLst>
          </p:cNvPr>
          <p:cNvSpPr/>
          <p:nvPr/>
        </p:nvSpPr>
        <p:spPr>
          <a:xfrm>
            <a:off x="1312333" y="5838109"/>
            <a:ext cx="2235200" cy="9059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err="1">
                <a:solidFill>
                  <a:schemeClr val="tx1"/>
                </a:solidFill>
                <a:effectLst/>
                <a:latin typeface="YS Text"/>
              </a:rPr>
              <a:t>Schriftsteller</a:t>
            </a:r>
            <a:endParaRPr lang="ru-RU" dirty="0">
              <a:solidFill>
                <a:schemeClr val="tx1"/>
              </a:solidFill>
            </a:endParaRPr>
          </a:p>
        </p:txBody>
      </p:sp>
    </p:spTree>
    <p:extLst>
      <p:ext uri="{BB962C8B-B14F-4D97-AF65-F5344CB8AC3E}">
        <p14:creationId xmlns:p14="http://schemas.microsoft.com/office/powerpoint/2010/main" val="3432272340"/>
      </p:ext>
    </p:extLst>
  </p:cSld>
  <p:clrMapOvr>
    <a:masterClrMapping/>
  </p:clrMapOvr>
  <p:transition spd="slow">
    <p:wheel spokes="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69DAB05-872B-4922-B1B6-9B2FA64963DA}"/>
              </a:ext>
            </a:extLst>
          </p:cNvPr>
          <p:cNvSpPr>
            <a:spLocks noGrp="1"/>
          </p:cNvSpPr>
          <p:nvPr>
            <p:ph type="title"/>
          </p:nvPr>
        </p:nvSpPr>
        <p:spPr/>
        <p:txBody>
          <a:bodyPr>
            <a:normAutofit/>
          </a:bodyPr>
          <a:lstStyle/>
          <a:p>
            <a:r>
              <a:rPr lang="de-DE" sz="4000" dirty="0"/>
              <a:t>Bertolt Brecht (vollständiger Name: Eugen Berthold Friedrich Brecht)</a:t>
            </a:r>
            <a:endParaRPr lang="ru-RU" sz="4000" dirty="0"/>
          </a:p>
        </p:txBody>
      </p:sp>
      <p:sp>
        <p:nvSpPr>
          <p:cNvPr id="3" name="Объект 2">
            <a:extLst>
              <a:ext uri="{FF2B5EF4-FFF2-40B4-BE49-F238E27FC236}">
                <a16:creationId xmlns:a16="http://schemas.microsoft.com/office/drawing/2014/main" id="{821E53A3-307C-40E4-B40F-C981E5842E8E}"/>
              </a:ext>
            </a:extLst>
          </p:cNvPr>
          <p:cNvSpPr>
            <a:spLocks noGrp="1"/>
          </p:cNvSpPr>
          <p:nvPr>
            <p:ph idx="1"/>
          </p:nvPr>
        </p:nvSpPr>
        <p:spPr/>
        <p:txBody>
          <a:bodyPr>
            <a:normAutofit fontScale="62500" lnSpcReduction="20000"/>
          </a:bodyPr>
          <a:lstStyle/>
          <a:p>
            <a:r>
              <a:rPr lang="de-DE" dirty="0"/>
              <a:t>Bertolt Brecht (vollständiger Name: Eugen Berthold Friedrich Brecht) ist ein deutscher Dramatiker, Dichter und Prosaist, Theatermacher, Kunsttheoretiker.</a:t>
            </a:r>
          </a:p>
          <a:p>
            <a:r>
              <a:rPr lang="de-DE" dirty="0"/>
              <a:t>Geboren am 10. Februar 1898 in Augsburg. Er besuchte die Volksschule, dann das Realgymnasium dieser Stadt. Seit 1914 veröffentlichte er Gedichte, Geschichten und Theaterrezensionen in der Presse.</a:t>
            </a:r>
          </a:p>
          <a:p>
            <a:r>
              <a:rPr lang="de-DE" dirty="0"/>
              <a:t>In den Jahren 1917-1921 studierte er an der Universität München Medizin, Naturwissenschaften, Philosophie und zeitgenössische Dramaturgie. 1918 brach er sein Studium wegen der Mobilisierung an die Front des Ersten Weltkriegs ab, diente als Sanitäter im Augsburger Krankenhaus.</a:t>
            </a:r>
          </a:p>
          <a:p>
            <a:r>
              <a:rPr lang="de-DE" dirty="0"/>
              <a:t>Nach der Demobilisierung nahm er am Münchner literarischen und Theaterleben teil, lernte F. Wedekind, L. </a:t>
            </a:r>
            <a:r>
              <a:rPr lang="de-DE" dirty="0" err="1"/>
              <a:t>Feichtwanger</a:t>
            </a:r>
            <a:r>
              <a:rPr lang="de-DE" dirty="0"/>
              <a:t> und A. Bronnen kennen. In den Jahren 1922-1923 war er Direktor des Münchner Kammertheaters.</a:t>
            </a:r>
          </a:p>
          <a:p>
            <a:r>
              <a:rPr lang="de-DE" dirty="0"/>
              <a:t>1924 zog er nach Berlin. Er arbeitete mit E. Piscator zusammen, mit dem »Deutschen Theater" von M. Reinhardt. Seit Mitte der 1920er Jahre studierte er die Theorie des Marxismus, nahm an Vorlesungen an der marxistischen Arbeiterschule teil.</a:t>
            </a:r>
          </a:p>
          <a:p>
            <a:r>
              <a:rPr lang="de-DE" dirty="0"/>
              <a:t>Nach der Machtübernahme von A. Hitler wurde Brecht mit seiner Familie Ende Februar 1933 gezwungen, Deutschland zu verlassen. Er lebte in Prag, Wien, in der Schweiz, Dänemark, Schweden, Finnland. 1935 wurde die deutsche Staatsbürgerschaft entzogen.</a:t>
            </a:r>
          </a:p>
          <a:p>
            <a:r>
              <a:rPr lang="de-DE" dirty="0"/>
              <a:t>Im Juni 1941 ging er durch die UdSSR in die USA, lebte bis zum Herbst 1947 in Kalifornien und arbeitete an Drehbüchern für Hollywood, eigenen Stücken sowie prosaischen Werken. Nach einem kurzen Aufenthalt in Frankreich, der Schweiz, Österreich (1947-1948) kehrte er 1949 nach Berlin (DDR) zurück.</a:t>
            </a:r>
          </a:p>
          <a:p>
            <a:r>
              <a:rPr lang="de-DE" dirty="0"/>
              <a:t>Er starb am 14. August 1956.</a:t>
            </a:r>
            <a:endParaRPr lang="ru-RU" dirty="0"/>
          </a:p>
        </p:txBody>
      </p:sp>
      <p:sp>
        <p:nvSpPr>
          <p:cNvPr id="4" name="Стрелка: вправо 3">
            <a:hlinkClick r:id="rId2" action="ppaction://hlinksldjump"/>
            <a:extLst>
              <a:ext uri="{FF2B5EF4-FFF2-40B4-BE49-F238E27FC236}">
                <a16:creationId xmlns:a16="http://schemas.microsoft.com/office/drawing/2014/main" id="{8158962D-B9EF-4932-9831-E1B8F1DA064E}"/>
              </a:ext>
            </a:extLst>
          </p:cNvPr>
          <p:cNvSpPr/>
          <p:nvPr/>
        </p:nvSpPr>
        <p:spPr>
          <a:xfrm>
            <a:off x="9922933" y="5879591"/>
            <a:ext cx="1675013" cy="8175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Der </a:t>
            </a:r>
            <a:r>
              <a:rPr lang="en-US" dirty="0" err="1">
                <a:solidFill>
                  <a:schemeClr val="tx1"/>
                </a:solidFill>
              </a:rPr>
              <a:t>nächste</a:t>
            </a:r>
            <a:r>
              <a:rPr lang="en-US" dirty="0">
                <a:solidFill>
                  <a:schemeClr val="tx1"/>
                </a:solidFill>
              </a:rPr>
              <a:t> </a:t>
            </a:r>
            <a:r>
              <a:rPr lang="en-US" dirty="0" err="1">
                <a:solidFill>
                  <a:schemeClr val="tx1"/>
                </a:solidFill>
              </a:rPr>
              <a:t>Schriftsteller</a:t>
            </a:r>
            <a:endParaRPr lang="ru-RU" dirty="0">
              <a:solidFill>
                <a:schemeClr val="tx1"/>
              </a:solidFill>
            </a:endParaRPr>
          </a:p>
        </p:txBody>
      </p:sp>
      <p:sp>
        <p:nvSpPr>
          <p:cNvPr id="5" name="Стрелка: влево 4">
            <a:hlinkClick r:id="rId3" action="ppaction://hlinksldjump"/>
            <a:extLst>
              <a:ext uri="{FF2B5EF4-FFF2-40B4-BE49-F238E27FC236}">
                <a16:creationId xmlns:a16="http://schemas.microsoft.com/office/drawing/2014/main" id="{EFDD3F05-EAE8-4319-A6CE-687ACA06C79A}"/>
              </a:ext>
            </a:extLst>
          </p:cNvPr>
          <p:cNvSpPr/>
          <p:nvPr/>
        </p:nvSpPr>
        <p:spPr>
          <a:xfrm>
            <a:off x="1159932" y="5879591"/>
            <a:ext cx="1862668" cy="9144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pic>
        <p:nvPicPr>
          <p:cNvPr id="7" name="Рисунок 6" descr="Мольберт">
            <a:hlinkClick r:id="rId4" action="ppaction://hlinksldjump"/>
            <a:extLst>
              <a:ext uri="{FF2B5EF4-FFF2-40B4-BE49-F238E27FC236}">
                <a16:creationId xmlns:a16="http://schemas.microsoft.com/office/drawing/2014/main" id="{2D3669CE-E172-4169-A3FD-1A6B3628177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38800" y="5655733"/>
            <a:ext cx="914400" cy="914400"/>
          </a:xfrm>
          <a:prstGeom prst="rect">
            <a:avLst/>
          </a:prstGeom>
        </p:spPr>
      </p:pic>
    </p:spTree>
    <p:extLst>
      <p:ext uri="{BB962C8B-B14F-4D97-AF65-F5344CB8AC3E}">
        <p14:creationId xmlns:p14="http://schemas.microsoft.com/office/powerpoint/2010/main" val="3855220889"/>
      </p:ext>
    </p:extLst>
  </p:cSld>
  <p:clrMapOvr>
    <a:masterClrMapping/>
  </p:clrMapOvr>
  <p:transition spd="slow">
    <p:wheel spokes="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59B41B9-DA43-434C-AA61-EAB2A5491D7A}"/>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471CDDE5-6CC2-43E9-9067-F42FB71BDF93}"/>
              </a:ext>
            </a:extLst>
          </p:cNvPr>
          <p:cNvSpPr>
            <a:spLocks noGrp="1"/>
          </p:cNvSpPr>
          <p:nvPr>
            <p:ph idx="1"/>
          </p:nvPr>
        </p:nvSpPr>
        <p:spPr/>
        <p:txBody>
          <a:bodyPr/>
          <a:lstStyle/>
          <a:p>
            <a:endParaRPr lang="ru-RU" dirty="0"/>
          </a:p>
        </p:txBody>
      </p:sp>
      <p:pic>
        <p:nvPicPr>
          <p:cNvPr id="1026" name="Picture 2" descr="Picture background">
            <a:extLst>
              <a:ext uri="{FF2B5EF4-FFF2-40B4-BE49-F238E27FC236}">
                <a16:creationId xmlns:a16="http://schemas.microsoft.com/office/drawing/2014/main" id="{0C1ED8F2-0B98-4259-9F38-882DFD7F9B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5631642" cy="685799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icture background">
            <a:extLst>
              <a:ext uri="{FF2B5EF4-FFF2-40B4-BE49-F238E27FC236}">
                <a16:creationId xmlns:a16="http://schemas.microsoft.com/office/drawing/2014/main" id="{30EAA336-9430-454E-9796-E148D0660E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8045" y="0"/>
            <a:ext cx="5363956"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Стрелка: вверх 3">
            <a:hlinkClick r:id="rId4" action="ppaction://hlinksldjump"/>
            <a:extLst>
              <a:ext uri="{FF2B5EF4-FFF2-40B4-BE49-F238E27FC236}">
                <a16:creationId xmlns:a16="http://schemas.microsoft.com/office/drawing/2014/main" id="{1166067B-843D-44B3-9DC6-85534223051C}"/>
              </a:ext>
            </a:extLst>
          </p:cNvPr>
          <p:cNvSpPr/>
          <p:nvPr/>
        </p:nvSpPr>
        <p:spPr>
          <a:xfrm>
            <a:off x="5658464" y="1874517"/>
            <a:ext cx="1198033" cy="275505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err="1">
                <a:solidFill>
                  <a:schemeClr val="tx1"/>
                </a:solidFill>
              </a:rPr>
              <a:t>Zurück</a:t>
            </a:r>
            <a:endParaRPr lang="ru-RU" dirty="0">
              <a:solidFill>
                <a:schemeClr val="tx1"/>
              </a:solidFill>
            </a:endParaRPr>
          </a:p>
        </p:txBody>
      </p:sp>
    </p:spTree>
    <p:extLst>
      <p:ext uri="{BB962C8B-B14F-4D97-AF65-F5344CB8AC3E}">
        <p14:creationId xmlns:p14="http://schemas.microsoft.com/office/powerpoint/2010/main" val="2281194819"/>
      </p:ext>
    </p:extLst>
  </p:cSld>
  <p:clrMapOvr>
    <a:masterClrMapping/>
  </p:clrMapOvr>
  <p:transition spd="slow">
    <p:wheel spokes="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0BFBA6E-641A-4CE4-BB86-45C0A275555A}"/>
              </a:ext>
            </a:extLst>
          </p:cNvPr>
          <p:cNvSpPr>
            <a:spLocks noGrp="1"/>
          </p:cNvSpPr>
          <p:nvPr>
            <p:ph type="title"/>
          </p:nvPr>
        </p:nvSpPr>
        <p:spPr/>
        <p:txBody>
          <a:bodyPr>
            <a:normAutofit fontScale="90000"/>
          </a:bodyPr>
          <a:lstStyle/>
          <a:p>
            <a:r>
              <a:rPr lang="de-DE" sz="4400" dirty="0"/>
              <a:t>Alfred Döblin (* 19. Alfred Döblin ist deutscher Schriftsteller und Journalist.</a:t>
            </a:r>
            <a:br>
              <a:rPr lang="de-DE" dirty="0"/>
            </a:br>
            <a:endParaRPr lang="ru-RU" dirty="0"/>
          </a:p>
        </p:txBody>
      </p:sp>
      <p:sp>
        <p:nvSpPr>
          <p:cNvPr id="3" name="Объект 2">
            <a:extLst>
              <a:ext uri="{FF2B5EF4-FFF2-40B4-BE49-F238E27FC236}">
                <a16:creationId xmlns:a16="http://schemas.microsoft.com/office/drawing/2014/main" id="{08CE1CF7-0967-4B57-B829-43E1976AA321}"/>
              </a:ext>
            </a:extLst>
          </p:cNvPr>
          <p:cNvSpPr>
            <a:spLocks noGrp="1"/>
          </p:cNvSpPr>
          <p:nvPr>
            <p:ph idx="1"/>
          </p:nvPr>
        </p:nvSpPr>
        <p:spPr/>
        <p:txBody>
          <a:bodyPr>
            <a:normAutofit fontScale="70000" lnSpcReduction="20000"/>
          </a:bodyPr>
          <a:lstStyle/>
          <a:p>
            <a:r>
              <a:rPr lang="de-DE" dirty="0"/>
              <a:t>Er wurde am 10. August 1878 in Stettin, Pommern, Preußen, dem Deutschen Reich geboren. Von seiner Herkunft war er Jude.</a:t>
            </a:r>
          </a:p>
          <a:p>
            <a:r>
              <a:rPr lang="de-DE" dirty="0"/>
              <a:t>Er studierte an den Universitäten Berlin und Freiburg und erhielt den Beruf eines Neurologen. Ich habe in Regensburg, Freiburg, Berlin geübt.</a:t>
            </a:r>
          </a:p>
          <a:p>
            <a:r>
              <a:rPr lang="de-DE" dirty="0"/>
              <a:t>Seit 1910 war er den Expressionisten nahe, wurde in ihrer Zeitschrift «Der Sturm» veröffentlicht. Während des Ersten Weltkriegs diente er als Militärarzt im Elsass.</a:t>
            </a:r>
          </a:p>
          <a:p>
            <a:r>
              <a:rPr lang="de-DE" dirty="0"/>
              <a:t>Mitglied des Verbandes deutscher Schriftsteller, seit 1924 ihr Präsident. Er war den jungen Schriftstellern Berthold Brecht, Hans Henny Jann, nahe.</a:t>
            </a:r>
          </a:p>
          <a:p>
            <a:r>
              <a:rPr lang="de-DE" dirty="0"/>
              <a:t>1933 zog er nach Hitlers Machtübernahme mit seiner Familie in die Schweiz, dann nach Frankreich. 1936 erhielt er die französische Staatsbürgerschaft.</a:t>
            </a:r>
          </a:p>
          <a:p>
            <a:r>
              <a:rPr lang="de-DE" dirty="0"/>
              <a:t>1940 fuhr er über Lissabon nach Los Angeles, begann für Hollywood zu arbeiten. 1941 wandten sich Döblin und seine Frau zum Katholizismus um.</a:t>
            </a:r>
          </a:p>
          <a:p>
            <a:r>
              <a:rPr lang="de-DE" dirty="0"/>
              <a:t>Im Oktober 1945 kehrte einer der ersten Emigranten nach Europa zurück. Er wurde in Zeitungen gedruckt, arbeitete im Radio.</a:t>
            </a:r>
            <a:endParaRPr lang="ru-RU" dirty="0"/>
          </a:p>
        </p:txBody>
      </p:sp>
      <p:sp>
        <p:nvSpPr>
          <p:cNvPr id="4" name="Стрелка: влево 3">
            <a:hlinkClick r:id="rId2" action="ppaction://hlinksldjump"/>
            <a:extLst>
              <a:ext uri="{FF2B5EF4-FFF2-40B4-BE49-F238E27FC236}">
                <a16:creationId xmlns:a16="http://schemas.microsoft.com/office/drawing/2014/main" id="{46D91323-9EA9-49C5-B75A-90DABB961DC2}"/>
              </a:ext>
            </a:extLst>
          </p:cNvPr>
          <p:cNvSpPr/>
          <p:nvPr/>
        </p:nvSpPr>
        <p:spPr>
          <a:xfrm>
            <a:off x="896078" y="5494867"/>
            <a:ext cx="2118055" cy="1117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pic>
        <p:nvPicPr>
          <p:cNvPr id="7" name="Рисунок 6" descr="Мольберт">
            <a:hlinkClick r:id="rId3" action="ppaction://hlinksldjump"/>
            <a:extLst>
              <a:ext uri="{FF2B5EF4-FFF2-40B4-BE49-F238E27FC236}">
                <a16:creationId xmlns:a16="http://schemas.microsoft.com/office/drawing/2014/main" id="{B440E412-F3A1-4AEE-B2E8-0D0EEE02100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59400" y="5291667"/>
            <a:ext cx="1473200" cy="1473200"/>
          </a:xfrm>
          <a:prstGeom prst="rect">
            <a:avLst/>
          </a:prstGeom>
        </p:spPr>
      </p:pic>
      <p:sp>
        <p:nvSpPr>
          <p:cNvPr id="6" name="Стрелка: вверх 5">
            <a:hlinkClick r:id="rId6" action="ppaction://hlinksldjump"/>
            <a:extLst>
              <a:ext uri="{FF2B5EF4-FFF2-40B4-BE49-F238E27FC236}">
                <a16:creationId xmlns:a16="http://schemas.microsoft.com/office/drawing/2014/main" id="{97B854BA-4385-4911-955D-D1D9BDC05390}"/>
              </a:ext>
            </a:extLst>
          </p:cNvPr>
          <p:cNvSpPr/>
          <p:nvPr/>
        </p:nvSpPr>
        <p:spPr>
          <a:xfrm>
            <a:off x="50800" y="276008"/>
            <a:ext cx="1096432" cy="276352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a:solidFill>
                  <a:schemeClr val="tx1"/>
                </a:solidFill>
              </a:rPr>
              <a:t>Der </a:t>
            </a:r>
            <a:r>
              <a:rPr lang="en-US" dirty="0" err="1">
                <a:solidFill>
                  <a:schemeClr val="tx1"/>
                </a:solidFill>
              </a:rPr>
              <a:t>vorhergehende</a:t>
            </a:r>
            <a:r>
              <a:rPr lang="en-US" dirty="0">
                <a:solidFill>
                  <a:schemeClr val="tx1"/>
                </a:solidFill>
              </a:rPr>
              <a:t> </a:t>
            </a:r>
            <a:r>
              <a:rPr lang="en-US" dirty="0" err="1">
                <a:solidFill>
                  <a:schemeClr val="tx1"/>
                </a:solidFill>
              </a:rPr>
              <a:t>Schriftsteller</a:t>
            </a:r>
            <a:endParaRPr lang="ru-RU" dirty="0">
              <a:solidFill>
                <a:schemeClr val="tx1"/>
              </a:solidFill>
            </a:endParaRPr>
          </a:p>
        </p:txBody>
      </p:sp>
    </p:spTree>
    <p:extLst>
      <p:ext uri="{BB962C8B-B14F-4D97-AF65-F5344CB8AC3E}">
        <p14:creationId xmlns:p14="http://schemas.microsoft.com/office/powerpoint/2010/main" val="2017354552"/>
      </p:ext>
    </p:extLst>
  </p:cSld>
  <p:clrMapOvr>
    <a:masterClrMapping/>
  </p:clrMapOvr>
  <p:transition spd="slow">
    <p:wheel spokes="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1D76BFF-8FF0-46B6-9A51-81DE708A5CC0}"/>
              </a:ext>
            </a:extLst>
          </p:cNvPr>
          <p:cNvSpPr>
            <a:spLocks noGrp="1"/>
          </p:cNvSpPr>
          <p:nvPr>
            <p:ph type="title"/>
          </p:nvPr>
        </p:nvSpPr>
        <p:spPr/>
        <p:txBody>
          <a:bodyPr/>
          <a:lstStyle/>
          <a:p>
            <a:endParaRPr lang="ru-RU" dirty="0"/>
          </a:p>
        </p:txBody>
      </p:sp>
      <p:sp>
        <p:nvSpPr>
          <p:cNvPr id="3" name="Объект 2">
            <a:extLst>
              <a:ext uri="{FF2B5EF4-FFF2-40B4-BE49-F238E27FC236}">
                <a16:creationId xmlns:a16="http://schemas.microsoft.com/office/drawing/2014/main" id="{18B15E56-5D1E-4399-8AD1-649CC120A379}"/>
              </a:ext>
            </a:extLst>
          </p:cNvPr>
          <p:cNvSpPr>
            <a:spLocks noGrp="1"/>
          </p:cNvSpPr>
          <p:nvPr>
            <p:ph idx="1"/>
          </p:nvPr>
        </p:nvSpPr>
        <p:spPr/>
        <p:txBody>
          <a:bodyPr/>
          <a:lstStyle/>
          <a:p>
            <a:endParaRPr lang="ru-RU" dirty="0"/>
          </a:p>
        </p:txBody>
      </p:sp>
      <p:pic>
        <p:nvPicPr>
          <p:cNvPr id="2050" name="Picture 2" descr="Picture background">
            <a:extLst>
              <a:ext uri="{FF2B5EF4-FFF2-40B4-BE49-F238E27FC236}">
                <a16:creationId xmlns:a16="http://schemas.microsoft.com/office/drawing/2014/main" id="{8C3470DA-5F4F-4190-9131-DAD75DC8A3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9625"/>
            <a:ext cx="4938184" cy="681382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icture background">
            <a:extLst>
              <a:ext uri="{FF2B5EF4-FFF2-40B4-BE49-F238E27FC236}">
                <a16:creationId xmlns:a16="http://schemas.microsoft.com/office/drawing/2014/main" id="{94A4AFAB-0E02-4158-8086-CF0AC2C76F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5751" y="29625"/>
            <a:ext cx="555625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Стрелка: вверх 3">
            <a:hlinkClick r:id="rId4" action="ppaction://hlinksldjump"/>
            <a:extLst>
              <a:ext uri="{FF2B5EF4-FFF2-40B4-BE49-F238E27FC236}">
                <a16:creationId xmlns:a16="http://schemas.microsoft.com/office/drawing/2014/main" id="{627616DC-2945-497A-AB89-5C8626EC061D}"/>
              </a:ext>
            </a:extLst>
          </p:cNvPr>
          <p:cNvSpPr/>
          <p:nvPr/>
        </p:nvSpPr>
        <p:spPr>
          <a:xfrm>
            <a:off x="4938183" y="1701800"/>
            <a:ext cx="1697567" cy="345439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err="1">
                <a:solidFill>
                  <a:schemeClr val="tx1"/>
                </a:solidFill>
              </a:rPr>
              <a:t>Zurück</a:t>
            </a:r>
            <a:endParaRPr lang="ru-RU" dirty="0">
              <a:solidFill>
                <a:schemeClr val="tx1"/>
              </a:solidFill>
            </a:endParaRPr>
          </a:p>
        </p:txBody>
      </p:sp>
    </p:spTree>
    <p:extLst>
      <p:ext uri="{BB962C8B-B14F-4D97-AF65-F5344CB8AC3E}">
        <p14:creationId xmlns:p14="http://schemas.microsoft.com/office/powerpoint/2010/main" val="3226599689"/>
      </p:ext>
    </p:extLst>
  </p:cSld>
  <p:clrMapOvr>
    <a:masterClrMapping/>
  </p:clrMapOvr>
  <p:transition spd="slow">
    <p:wheel spokes="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D95D64-7E0B-4BED-B6FD-BA9D4D572A52}"/>
              </a:ext>
            </a:extLst>
          </p:cNvPr>
          <p:cNvSpPr>
            <a:spLocks noGrp="1"/>
          </p:cNvSpPr>
          <p:nvPr>
            <p:ph type="title"/>
          </p:nvPr>
        </p:nvSpPr>
        <p:spPr/>
        <p:txBody>
          <a:bodyPr/>
          <a:lstStyle/>
          <a:p>
            <a:r>
              <a:rPr lang="de-DE" dirty="0"/>
              <a:t>Stuttgart</a:t>
            </a:r>
            <a:endParaRPr lang="ru-RU" dirty="0"/>
          </a:p>
        </p:txBody>
      </p:sp>
      <p:sp>
        <p:nvSpPr>
          <p:cNvPr id="3" name="Объект 2">
            <a:extLst>
              <a:ext uri="{FF2B5EF4-FFF2-40B4-BE49-F238E27FC236}">
                <a16:creationId xmlns:a16="http://schemas.microsoft.com/office/drawing/2014/main" id="{7C9F9C67-8F17-4E31-BD56-D36B08F5EB0B}"/>
              </a:ext>
            </a:extLst>
          </p:cNvPr>
          <p:cNvSpPr>
            <a:spLocks noGrp="1"/>
          </p:cNvSpPr>
          <p:nvPr>
            <p:ph idx="1"/>
          </p:nvPr>
        </p:nvSpPr>
        <p:spPr/>
        <p:txBody>
          <a:bodyPr>
            <a:normAutofit fontScale="85000" lnSpcReduction="10000"/>
          </a:bodyPr>
          <a:lstStyle/>
          <a:p>
            <a:r>
              <a:rPr lang="de-DE" dirty="0"/>
              <a:t>Stuttgart ist eine Stadt im Südwesten Deutschlands, die Hauptstadt des Bundeslandes Baden—Württemberg. Das Hotel liegt am Neckar.</a:t>
            </a:r>
          </a:p>
          <a:p>
            <a:endParaRPr lang="de-DE" dirty="0"/>
          </a:p>
          <a:p>
            <a:r>
              <a:rPr lang="de-DE" dirty="0"/>
              <a:t>Die Bevölkerung beträgt etwa 630.000 Menschen (Dezember 2020). Mit diesem Indikator belegt die Stadt den sechsten Platz im Land.</a:t>
            </a:r>
          </a:p>
          <a:p>
            <a:endParaRPr lang="de-DE" dirty="0"/>
          </a:p>
          <a:p>
            <a:r>
              <a:rPr lang="de-DE" dirty="0"/>
              <a:t>Stuttgart ist eines der wichtigsten Industriezentren Deutschlands und ein wichtiges kulturelles Zentrum.</a:t>
            </a:r>
          </a:p>
          <a:p>
            <a:endParaRPr lang="de-DE" dirty="0"/>
          </a:p>
          <a:p>
            <a:r>
              <a:rPr lang="de-DE" dirty="0"/>
              <a:t>Große Verkehrsknotenpunkte verlaufen durch die Stadt: Bundesautobahnen, mehrere Schnellstraßen, Straßen von regionaler Bedeutung. Stuttgart ist mit Mannheim, Frankfurt am Main, Nürnberg, München und anderen Städten verbunden</a:t>
            </a:r>
            <a:endParaRPr lang="ru-RU" dirty="0"/>
          </a:p>
        </p:txBody>
      </p:sp>
      <p:pic>
        <p:nvPicPr>
          <p:cNvPr id="6146" name="Picture 2">
            <a:extLst>
              <a:ext uri="{FF2B5EF4-FFF2-40B4-BE49-F238E27FC236}">
                <a16:creationId xmlns:a16="http://schemas.microsoft.com/office/drawing/2014/main" id="{1F674EE2-926C-4F56-AE83-F4891BE84B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7800" y="-12588"/>
            <a:ext cx="3623733" cy="2196988"/>
          </a:xfrm>
          <a:prstGeom prst="rect">
            <a:avLst/>
          </a:prstGeom>
          <a:noFill/>
          <a:extLst>
            <a:ext uri="{909E8E84-426E-40DD-AFC4-6F175D3DCCD1}">
              <a14:hiddenFill xmlns:a14="http://schemas.microsoft.com/office/drawing/2010/main">
                <a:solidFill>
                  <a:srgbClr val="FFFFFF"/>
                </a:solidFill>
              </a14:hiddenFill>
            </a:ext>
          </a:extLst>
        </p:spPr>
      </p:pic>
      <p:sp>
        <p:nvSpPr>
          <p:cNvPr id="5" name="Стрелка: вправо 4">
            <a:hlinkClick r:id="rId3" action="ppaction://hlinksldjump"/>
            <a:extLst>
              <a:ext uri="{FF2B5EF4-FFF2-40B4-BE49-F238E27FC236}">
                <a16:creationId xmlns:a16="http://schemas.microsoft.com/office/drawing/2014/main" id="{0FC3E160-F4CD-4CD1-8594-9FE894468C0D}"/>
              </a:ext>
            </a:extLst>
          </p:cNvPr>
          <p:cNvSpPr/>
          <p:nvPr/>
        </p:nvSpPr>
        <p:spPr>
          <a:xfrm>
            <a:off x="1251678" y="5838109"/>
            <a:ext cx="2235200" cy="9059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err="1">
                <a:solidFill>
                  <a:schemeClr val="tx1"/>
                </a:solidFill>
                <a:effectLst/>
                <a:latin typeface="YS Text"/>
              </a:rPr>
              <a:t>Schriftsteller</a:t>
            </a:r>
            <a:endParaRPr lang="ru-RU" dirty="0">
              <a:solidFill>
                <a:schemeClr val="tx1"/>
              </a:solidFill>
            </a:endParaRPr>
          </a:p>
        </p:txBody>
      </p:sp>
    </p:spTree>
    <p:extLst>
      <p:ext uri="{BB962C8B-B14F-4D97-AF65-F5344CB8AC3E}">
        <p14:creationId xmlns:p14="http://schemas.microsoft.com/office/powerpoint/2010/main" val="852085480"/>
      </p:ext>
    </p:extLst>
  </p:cSld>
  <p:clrMapOvr>
    <a:masterClrMapping/>
  </p:clrMapOvr>
  <p:transition spd="slow">
    <p:wheel spokes="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0442A70-BAA8-4DE3-BAAE-ED9A83B1B27D}"/>
              </a:ext>
            </a:extLst>
          </p:cNvPr>
          <p:cNvSpPr>
            <a:spLocks noGrp="1"/>
          </p:cNvSpPr>
          <p:nvPr>
            <p:ph type="title"/>
          </p:nvPr>
        </p:nvSpPr>
        <p:spPr/>
        <p:txBody>
          <a:bodyPr/>
          <a:lstStyle/>
          <a:p>
            <a:r>
              <a:rPr lang="en-US" dirty="0" err="1"/>
              <a:t>wilhelm</a:t>
            </a:r>
            <a:r>
              <a:rPr lang="en-US" dirty="0"/>
              <a:t> </a:t>
            </a:r>
            <a:r>
              <a:rPr lang="en-US" dirty="0" err="1"/>
              <a:t>gauff</a:t>
            </a:r>
            <a:endParaRPr lang="ru-RU" dirty="0"/>
          </a:p>
        </p:txBody>
      </p:sp>
      <p:sp>
        <p:nvSpPr>
          <p:cNvPr id="3" name="Объект 2">
            <a:extLst>
              <a:ext uri="{FF2B5EF4-FFF2-40B4-BE49-F238E27FC236}">
                <a16:creationId xmlns:a16="http://schemas.microsoft.com/office/drawing/2014/main" id="{2F23F286-F3E9-4ECA-ADD0-4BCC2EABFDB4}"/>
              </a:ext>
            </a:extLst>
          </p:cNvPr>
          <p:cNvSpPr>
            <a:spLocks noGrp="1"/>
          </p:cNvSpPr>
          <p:nvPr>
            <p:ph idx="1"/>
          </p:nvPr>
        </p:nvSpPr>
        <p:spPr/>
        <p:txBody>
          <a:bodyPr>
            <a:normAutofit fontScale="62500" lnSpcReduction="20000"/>
          </a:bodyPr>
          <a:lstStyle/>
          <a:p>
            <a:r>
              <a:rPr lang="de-DE" dirty="0"/>
              <a:t>Deutscher Schriftsteller, Geschichtenerzähler und Novellist </a:t>
            </a:r>
            <a:r>
              <a:rPr lang="de-DE" dirty="0" err="1"/>
              <a:t>november</a:t>
            </a:r>
            <a:r>
              <a:rPr lang="de-DE" dirty="0"/>
              <a:t> 1802 in Stuttgart geboren, in der Familie von August Friedrich </a:t>
            </a:r>
            <a:r>
              <a:rPr lang="de-DE" dirty="0" err="1"/>
              <a:t>Gauff</a:t>
            </a:r>
            <a:r>
              <a:rPr lang="de-DE" dirty="0"/>
              <a:t>, der als Sekretär im Auswärtigen Amt </a:t>
            </a:r>
            <a:r>
              <a:rPr lang="de-DE" dirty="0" err="1"/>
              <a:t>diente.Nach</a:t>
            </a:r>
            <a:r>
              <a:rPr lang="de-DE" dirty="0"/>
              <a:t> dem Tod seines Vaters zogen er und seine Mutter in das Haus seines Großvaters in </a:t>
            </a:r>
            <a:r>
              <a:rPr lang="de-DE" dirty="0" err="1"/>
              <a:t>Tübingen.Wo</a:t>
            </a:r>
            <a:r>
              <a:rPr lang="de-DE" dirty="0"/>
              <a:t> er ausgebildet </a:t>
            </a:r>
            <a:r>
              <a:rPr lang="de-DE" dirty="0" err="1"/>
              <a:t>wurde.Nach</a:t>
            </a:r>
            <a:r>
              <a:rPr lang="de-DE" dirty="0"/>
              <a:t> seinem Abschluss arbeitete er als Nachhilfe für die Familie des Verteidigungsministers und Generals Ernst Jürgen von </a:t>
            </a:r>
            <a:r>
              <a:rPr lang="de-DE" dirty="0" err="1"/>
              <a:t>Hegel.Nach</a:t>
            </a:r>
            <a:r>
              <a:rPr lang="de-DE" dirty="0"/>
              <a:t> der Arbeit als Tutor beginnt seine kreative Karriere.</a:t>
            </a:r>
          </a:p>
          <a:p>
            <a:endParaRPr lang="de-DE" dirty="0"/>
          </a:p>
          <a:p>
            <a:r>
              <a:rPr lang="de-DE" dirty="0"/>
              <a:t>Stile: Romantik, seine Werke lehren, dass man die äußeren Mängel der Menschen nicht berücksichtigen muss, sondern dass man schauen muss, welche Person charakterlich ist </a:t>
            </a:r>
          </a:p>
          <a:p>
            <a:endParaRPr lang="de-DE" dirty="0"/>
          </a:p>
          <a:p>
            <a:r>
              <a:rPr lang="de-DE" dirty="0"/>
              <a:t>Hauptwerke:</a:t>
            </a:r>
          </a:p>
          <a:p>
            <a:r>
              <a:rPr lang="de-DE" dirty="0"/>
              <a:t>1) »Das kalte Herz" (1827), sagt, dass es besser ist, mit einem kleinen zufrieden zu sein, als Gold und alles Gute zu haben, aber gleichzeitig ein kaltes Herz zu haben.</a:t>
            </a:r>
          </a:p>
          <a:p>
            <a:r>
              <a:rPr lang="de-DE" dirty="0"/>
              <a:t>2) »Die kleine Qual" (1825) besagt, dass jeder Mensch unabhängig von seinem Aussehen Freundlichkeit zeigen und ihn nach seinen Taten beurteilen sollte. </a:t>
            </a:r>
          </a:p>
          <a:p>
            <a:endParaRPr lang="de-DE" dirty="0"/>
          </a:p>
          <a:p>
            <a:r>
              <a:rPr lang="de-DE" dirty="0"/>
              <a:t>3) »Zwerg Nase" (1826), sagt, dass es nicht notwendig ist, Menschen nach Aussehen zu beurteilen.</a:t>
            </a:r>
            <a:endParaRPr lang="ru-RU" dirty="0"/>
          </a:p>
        </p:txBody>
      </p:sp>
      <p:sp>
        <p:nvSpPr>
          <p:cNvPr id="4" name="Стрелка: влево 3">
            <a:hlinkClick r:id="rId2" action="ppaction://hlinksldjump"/>
            <a:extLst>
              <a:ext uri="{FF2B5EF4-FFF2-40B4-BE49-F238E27FC236}">
                <a16:creationId xmlns:a16="http://schemas.microsoft.com/office/drawing/2014/main" id="{092066E3-9205-4BB3-B2DF-3DBBEA29552A}"/>
              </a:ext>
            </a:extLst>
          </p:cNvPr>
          <p:cNvSpPr/>
          <p:nvPr/>
        </p:nvSpPr>
        <p:spPr>
          <a:xfrm>
            <a:off x="1083732" y="5879591"/>
            <a:ext cx="1606459" cy="86576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pic>
        <p:nvPicPr>
          <p:cNvPr id="6" name="Рисунок 5" descr="Мольберт">
            <a:hlinkClick r:id="rId3" action="ppaction://hlinksldjump"/>
            <a:extLst>
              <a:ext uri="{FF2B5EF4-FFF2-40B4-BE49-F238E27FC236}">
                <a16:creationId xmlns:a16="http://schemas.microsoft.com/office/drawing/2014/main" id="{F5B73FD7-C46B-48FC-BA82-40C4F4FE870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24500" y="5715000"/>
            <a:ext cx="1143000" cy="1143000"/>
          </a:xfrm>
          <a:prstGeom prst="rect">
            <a:avLst/>
          </a:prstGeom>
        </p:spPr>
      </p:pic>
    </p:spTree>
    <p:extLst>
      <p:ext uri="{BB962C8B-B14F-4D97-AF65-F5344CB8AC3E}">
        <p14:creationId xmlns:p14="http://schemas.microsoft.com/office/powerpoint/2010/main" val="4184370304"/>
      </p:ext>
    </p:extLst>
  </p:cSld>
  <p:clrMapOvr>
    <a:masterClrMapping/>
  </p:clrMapOvr>
  <p:transition spd="slow">
    <p:wheel spokes="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icture background">
            <a:extLst>
              <a:ext uri="{FF2B5EF4-FFF2-40B4-BE49-F238E27FC236}">
                <a16:creationId xmlns:a16="http://schemas.microsoft.com/office/drawing/2014/main" id="{0DDC82F3-B3D3-455A-B235-81147FA3DD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82"/>
            <a:ext cx="12192000" cy="6854118"/>
          </a:xfrm>
          <a:prstGeom prst="rect">
            <a:avLst/>
          </a:prstGeom>
          <a:noFill/>
          <a:extLst>
            <a:ext uri="{909E8E84-426E-40DD-AFC4-6F175D3DCCD1}">
              <a14:hiddenFill xmlns:a14="http://schemas.microsoft.com/office/drawing/2010/main">
                <a:solidFill>
                  <a:srgbClr val="FFFFFF"/>
                </a:solidFill>
              </a14:hiddenFill>
            </a:ext>
          </a:extLst>
        </p:spPr>
      </p:pic>
      <p:sp>
        <p:nvSpPr>
          <p:cNvPr id="5" name="Овал 4">
            <a:hlinkClick r:id="rId3" action="ppaction://hlinksldjump"/>
            <a:extLst>
              <a:ext uri="{FF2B5EF4-FFF2-40B4-BE49-F238E27FC236}">
                <a16:creationId xmlns:a16="http://schemas.microsoft.com/office/drawing/2014/main" id="{1A50F19F-C094-4BBC-B35B-24804BE88BE2}"/>
              </a:ext>
            </a:extLst>
          </p:cNvPr>
          <p:cNvSpPr/>
          <p:nvPr/>
        </p:nvSpPr>
        <p:spPr>
          <a:xfrm>
            <a:off x="5164990" y="6111548"/>
            <a:ext cx="315383" cy="364067"/>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вал 2">
            <a:hlinkClick r:id="rId4" action="ppaction://hlinksldjump"/>
            <a:extLst>
              <a:ext uri="{FF2B5EF4-FFF2-40B4-BE49-F238E27FC236}">
                <a16:creationId xmlns:a16="http://schemas.microsoft.com/office/drawing/2014/main" id="{E5095ACC-F1C4-472E-90EC-8495F849C0CA}"/>
              </a:ext>
            </a:extLst>
          </p:cNvPr>
          <p:cNvSpPr/>
          <p:nvPr/>
        </p:nvSpPr>
        <p:spPr>
          <a:xfrm>
            <a:off x="2874760" y="4360856"/>
            <a:ext cx="254000" cy="24553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Объект 9">
            <a:extLst>
              <a:ext uri="{FF2B5EF4-FFF2-40B4-BE49-F238E27FC236}">
                <a16:creationId xmlns:a16="http://schemas.microsoft.com/office/drawing/2014/main" id="{0B4EA519-BEFC-4727-AEAE-33FB432D2485}"/>
              </a:ext>
            </a:extLst>
          </p:cNvPr>
          <p:cNvSpPr>
            <a:spLocks noGrp="1"/>
          </p:cNvSpPr>
          <p:nvPr>
            <p:ph idx="1"/>
          </p:nvPr>
        </p:nvSpPr>
        <p:spPr>
          <a:xfrm flipH="1">
            <a:off x="228600" y="-111842"/>
            <a:ext cx="778239" cy="323510"/>
          </a:xfrm>
        </p:spPr>
        <p:txBody>
          <a:bodyPr>
            <a:normAutofit fontScale="77500" lnSpcReduction="20000"/>
          </a:bodyPr>
          <a:lstStyle/>
          <a:p>
            <a:endParaRPr lang="ru-RU" dirty="0"/>
          </a:p>
        </p:txBody>
      </p:sp>
      <p:sp>
        <p:nvSpPr>
          <p:cNvPr id="14" name="Овал 13">
            <a:hlinkClick r:id="rId5" action="ppaction://hlinksldjump"/>
            <a:extLst>
              <a:ext uri="{FF2B5EF4-FFF2-40B4-BE49-F238E27FC236}">
                <a16:creationId xmlns:a16="http://schemas.microsoft.com/office/drawing/2014/main" id="{96D24742-010E-44F4-8122-41C88E2DF2AB}"/>
              </a:ext>
            </a:extLst>
          </p:cNvPr>
          <p:cNvSpPr/>
          <p:nvPr/>
        </p:nvSpPr>
        <p:spPr>
          <a:xfrm>
            <a:off x="6245531" y="2015843"/>
            <a:ext cx="396146" cy="35221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Овал 15">
            <a:hlinkClick r:id="rId6" action="ppaction://hlinksldjump"/>
            <a:extLst>
              <a:ext uri="{FF2B5EF4-FFF2-40B4-BE49-F238E27FC236}">
                <a16:creationId xmlns:a16="http://schemas.microsoft.com/office/drawing/2014/main" id="{3947BFD4-6612-4F0C-AC94-618F84CB2BF9}"/>
              </a:ext>
            </a:extLst>
          </p:cNvPr>
          <p:cNvSpPr/>
          <p:nvPr/>
        </p:nvSpPr>
        <p:spPr>
          <a:xfrm>
            <a:off x="1439819" y="999091"/>
            <a:ext cx="338665" cy="301419"/>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Овал 17">
            <a:hlinkClick r:id="rId7" action="ppaction://hlinksldjump"/>
            <a:extLst>
              <a:ext uri="{FF2B5EF4-FFF2-40B4-BE49-F238E27FC236}">
                <a16:creationId xmlns:a16="http://schemas.microsoft.com/office/drawing/2014/main" id="{ABD28946-C531-4E95-A88B-A09CB2AB04B5}"/>
              </a:ext>
            </a:extLst>
          </p:cNvPr>
          <p:cNvSpPr/>
          <p:nvPr/>
        </p:nvSpPr>
        <p:spPr>
          <a:xfrm>
            <a:off x="3309634" y="5541934"/>
            <a:ext cx="300921" cy="253579"/>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Овал 18">
            <a:hlinkClick r:id="rId8" action="ppaction://hlinksldjump"/>
            <a:extLst>
              <a:ext uri="{FF2B5EF4-FFF2-40B4-BE49-F238E27FC236}">
                <a16:creationId xmlns:a16="http://schemas.microsoft.com/office/drawing/2014/main" id="{71556C47-C023-412C-A737-54C84A75032A}"/>
              </a:ext>
            </a:extLst>
          </p:cNvPr>
          <p:cNvSpPr/>
          <p:nvPr/>
        </p:nvSpPr>
        <p:spPr>
          <a:xfrm>
            <a:off x="5718257" y="3208867"/>
            <a:ext cx="237066" cy="22013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Овал 11">
            <a:hlinkClick r:id="rId9" action="ppaction://hlinksldjump"/>
            <a:extLst>
              <a:ext uri="{FF2B5EF4-FFF2-40B4-BE49-F238E27FC236}">
                <a16:creationId xmlns:a16="http://schemas.microsoft.com/office/drawing/2014/main" id="{2027F0D9-9A70-4C68-8B00-568C03E1105F}"/>
              </a:ext>
            </a:extLst>
          </p:cNvPr>
          <p:cNvSpPr/>
          <p:nvPr/>
        </p:nvSpPr>
        <p:spPr>
          <a:xfrm>
            <a:off x="1787435" y="3361652"/>
            <a:ext cx="254000" cy="24553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Овал 14">
            <a:hlinkClick r:id="rId10" action="ppaction://hlinksldjump"/>
            <a:extLst>
              <a:ext uri="{FF2B5EF4-FFF2-40B4-BE49-F238E27FC236}">
                <a16:creationId xmlns:a16="http://schemas.microsoft.com/office/drawing/2014/main" id="{60841D27-F5C9-423B-BB58-4EB7DE753E94}"/>
              </a:ext>
            </a:extLst>
          </p:cNvPr>
          <p:cNvSpPr/>
          <p:nvPr/>
        </p:nvSpPr>
        <p:spPr>
          <a:xfrm>
            <a:off x="1890655" y="3624731"/>
            <a:ext cx="254000" cy="24553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Заголовок 5">
            <a:extLst>
              <a:ext uri="{FF2B5EF4-FFF2-40B4-BE49-F238E27FC236}">
                <a16:creationId xmlns:a16="http://schemas.microsoft.com/office/drawing/2014/main" id="{2B89EA3E-D8B9-47B2-A9EE-1435A78A88C2}"/>
              </a:ext>
            </a:extLst>
          </p:cNvPr>
          <p:cNvSpPr>
            <a:spLocks noGrp="1"/>
          </p:cNvSpPr>
          <p:nvPr>
            <p:ph type="title"/>
          </p:nvPr>
        </p:nvSpPr>
        <p:spPr/>
        <p:txBody>
          <a:bodyPr/>
          <a:lstStyle/>
          <a:p>
            <a:endParaRPr lang="ru-RU" dirty="0"/>
          </a:p>
        </p:txBody>
      </p:sp>
    </p:spTree>
    <p:extLst>
      <p:ext uri="{BB962C8B-B14F-4D97-AF65-F5344CB8AC3E}">
        <p14:creationId xmlns:p14="http://schemas.microsoft.com/office/powerpoint/2010/main" val="1161161158"/>
      </p:ext>
    </p:extLst>
  </p:cSld>
  <p:clrMapOvr>
    <a:masterClrMapping/>
  </p:clrMapOvr>
  <p:transition spd="slow" advClick="0">
    <p:wheel spokes="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0DF8263-399A-4FAC-A605-0E1877907D74}"/>
              </a:ext>
            </a:extLst>
          </p:cNvPr>
          <p:cNvSpPr>
            <a:spLocks noGrp="1"/>
          </p:cNvSpPr>
          <p:nvPr>
            <p:ph type="title"/>
          </p:nvPr>
        </p:nvSpPr>
        <p:spPr/>
        <p:txBody>
          <a:bodyPr/>
          <a:lstStyle/>
          <a:p>
            <a:endParaRPr lang="ru-RU" dirty="0"/>
          </a:p>
        </p:txBody>
      </p:sp>
      <p:sp>
        <p:nvSpPr>
          <p:cNvPr id="3" name="Объект 2">
            <a:extLst>
              <a:ext uri="{FF2B5EF4-FFF2-40B4-BE49-F238E27FC236}">
                <a16:creationId xmlns:a16="http://schemas.microsoft.com/office/drawing/2014/main" id="{479AB0D1-0031-4CF1-805F-06F77C88FE91}"/>
              </a:ext>
            </a:extLst>
          </p:cNvPr>
          <p:cNvSpPr>
            <a:spLocks noGrp="1"/>
          </p:cNvSpPr>
          <p:nvPr>
            <p:ph idx="1"/>
          </p:nvPr>
        </p:nvSpPr>
        <p:spPr/>
        <p:txBody>
          <a:bodyPr/>
          <a:lstStyle/>
          <a:p>
            <a:endParaRPr lang="ru-RU" dirty="0"/>
          </a:p>
        </p:txBody>
      </p:sp>
      <p:pic>
        <p:nvPicPr>
          <p:cNvPr id="3074" name="Picture 2" descr="Picture background">
            <a:extLst>
              <a:ext uri="{FF2B5EF4-FFF2-40B4-BE49-F238E27FC236}">
                <a16:creationId xmlns:a16="http://schemas.microsoft.com/office/drawing/2014/main" id="{4BBFD9D2-057F-4C95-8AB8-12A8D9EE16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993216"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Рисунок 4">
            <a:extLst>
              <a:ext uri="{FF2B5EF4-FFF2-40B4-BE49-F238E27FC236}">
                <a16:creationId xmlns:a16="http://schemas.microsoft.com/office/drawing/2014/main" id="{369C0C62-5AEB-4F95-9F82-99A2A9137C42}"/>
              </a:ext>
            </a:extLst>
          </p:cNvPr>
          <p:cNvPicPr>
            <a:picLocks noChangeAspect="1"/>
          </p:cNvPicPr>
          <p:nvPr/>
        </p:nvPicPr>
        <p:blipFill>
          <a:blip r:embed="rId3"/>
          <a:stretch>
            <a:fillRect/>
          </a:stretch>
        </p:blipFill>
        <p:spPr>
          <a:xfrm>
            <a:off x="6372271" y="0"/>
            <a:ext cx="5712573" cy="6976344"/>
          </a:xfrm>
          <a:prstGeom prst="rect">
            <a:avLst/>
          </a:prstGeom>
        </p:spPr>
      </p:pic>
      <p:sp>
        <p:nvSpPr>
          <p:cNvPr id="6" name="Стрелка: вверх 5">
            <a:hlinkClick r:id="rId4" action="ppaction://hlinksldjump"/>
            <a:extLst>
              <a:ext uri="{FF2B5EF4-FFF2-40B4-BE49-F238E27FC236}">
                <a16:creationId xmlns:a16="http://schemas.microsoft.com/office/drawing/2014/main" id="{80300887-27AF-4F4C-B56C-EB329AD75AFB}"/>
              </a:ext>
            </a:extLst>
          </p:cNvPr>
          <p:cNvSpPr/>
          <p:nvPr/>
        </p:nvSpPr>
        <p:spPr>
          <a:xfrm>
            <a:off x="4993217" y="1874517"/>
            <a:ext cx="1379054" cy="383539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err="1">
                <a:solidFill>
                  <a:schemeClr val="tx1"/>
                </a:solidFill>
              </a:rPr>
              <a:t>Zurück</a:t>
            </a:r>
            <a:endParaRPr lang="ru-RU" dirty="0">
              <a:solidFill>
                <a:schemeClr val="tx1"/>
              </a:solidFill>
            </a:endParaRPr>
          </a:p>
        </p:txBody>
      </p:sp>
    </p:spTree>
    <p:extLst>
      <p:ext uri="{BB962C8B-B14F-4D97-AF65-F5344CB8AC3E}">
        <p14:creationId xmlns:p14="http://schemas.microsoft.com/office/powerpoint/2010/main" val="1976042399"/>
      </p:ext>
    </p:extLst>
  </p:cSld>
  <p:clrMapOvr>
    <a:masterClrMapping/>
  </p:clrMapOvr>
  <p:transition spd="slow">
    <p:wheel spokes="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E5AB095-66D8-4DF2-8B93-8F9115FE58C2}"/>
              </a:ext>
            </a:extLst>
          </p:cNvPr>
          <p:cNvSpPr>
            <a:spLocks noGrp="1"/>
          </p:cNvSpPr>
          <p:nvPr>
            <p:ph type="title"/>
          </p:nvPr>
        </p:nvSpPr>
        <p:spPr/>
        <p:txBody>
          <a:bodyPr/>
          <a:lstStyle/>
          <a:p>
            <a:r>
              <a:rPr lang="de-DE" b="1" i="0" dirty="0">
                <a:effectLst/>
                <a:latin typeface="YS Text"/>
              </a:rPr>
              <a:t>Frankfurt am Main</a:t>
            </a:r>
            <a:endParaRPr lang="ru-RU" dirty="0"/>
          </a:p>
        </p:txBody>
      </p:sp>
      <p:sp>
        <p:nvSpPr>
          <p:cNvPr id="3" name="Объект 2">
            <a:extLst>
              <a:ext uri="{FF2B5EF4-FFF2-40B4-BE49-F238E27FC236}">
                <a16:creationId xmlns:a16="http://schemas.microsoft.com/office/drawing/2014/main" id="{258937EA-47D9-4B3E-957F-0802F3C60B32}"/>
              </a:ext>
            </a:extLst>
          </p:cNvPr>
          <p:cNvSpPr>
            <a:spLocks noGrp="1"/>
          </p:cNvSpPr>
          <p:nvPr>
            <p:ph idx="1"/>
          </p:nvPr>
        </p:nvSpPr>
        <p:spPr/>
        <p:txBody>
          <a:bodyPr>
            <a:normAutofit lnSpcReduction="10000"/>
          </a:bodyPr>
          <a:lstStyle/>
          <a:p>
            <a:pPr algn="l"/>
            <a:r>
              <a:rPr lang="de-DE" b="1" i="0" dirty="0">
                <a:effectLst/>
                <a:latin typeface="YS Text"/>
              </a:rPr>
              <a:t>Frankfurt am Main ist eine Stadt der Bezirksbedeutung des Landkreises Darmstadt im Bundesland Hessen in Deutschland.2</a:t>
            </a:r>
          </a:p>
          <a:p>
            <a:pPr algn="l"/>
            <a:r>
              <a:rPr lang="de-DE" b="1" i="0" dirty="0">
                <a:effectLst/>
                <a:latin typeface="YS Text"/>
              </a:rPr>
              <a:t>Es befindet sich an beiden Ufern des Flusses Main, in seinem Unterlauf, in der Nähe der Mündung in den Rhein.2</a:t>
            </a:r>
          </a:p>
          <a:p>
            <a:pPr algn="l"/>
            <a:r>
              <a:rPr lang="de-DE" b="1" i="0" dirty="0">
                <a:effectLst/>
                <a:latin typeface="YS Text"/>
              </a:rPr>
              <a:t>Die Fläche beträgt 248,3 km2.2</a:t>
            </a:r>
          </a:p>
          <a:p>
            <a:pPr algn="l"/>
            <a:r>
              <a:rPr lang="de-DE" b="1" i="0" dirty="0">
                <a:effectLst/>
                <a:latin typeface="YS Text"/>
              </a:rPr>
              <a:t>Der wichtigste Verkehrsknotenpunkt Deutschlands und einer der größten in Europa.2</a:t>
            </a:r>
          </a:p>
          <a:p>
            <a:pPr algn="l"/>
            <a:r>
              <a:rPr lang="de-DE" b="1" i="0" dirty="0">
                <a:effectLst/>
                <a:latin typeface="YS Text"/>
              </a:rPr>
              <a:t>Ein wichtiger Flusshafen, der Frankfurt am Main mit den führenden Industriezentren Deutschlands, West- und Mittelosteuropas verbindet.2</a:t>
            </a:r>
          </a:p>
          <a:p>
            <a:pPr algn="l"/>
            <a:r>
              <a:rPr lang="de-DE" b="1" i="0" dirty="0">
                <a:effectLst/>
                <a:latin typeface="YS Text"/>
              </a:rPr>
              <a:t>Eines der wichtigsten europäischen Zentren für geschäftliche, Informations- und Kommunikations-, Transport- und Logistikdienstleistungen, Groß- und Einzelhandel.</a:t>
            </a:r>
            <a:endParaRPr lang="ru-RU" dirty="0"/>
          </a:p>
        </p:txBody>
      </p:sp>
      <p:pic>
        <p:nvPicPr>
          <p:cNvPr id="7170" name="Picture 2">
            <a:extLst>
              <a:ext uri="{FF2B5EF4-FFF2-40B4-BE49-F238E27FC236}">
                <a16:creationId xmlns:a16="http://schemas.microsoft.com/office/drawing/2014/main" id="{3C2A4B05-3E91-4D46-807E-464B48FFCC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6419" y="37774"/>
            <a:ext cx="4020944" cy="2104294"/>
          </a:xfrm>
          <a:prstGeom prst="rect">
            <a:avLst/>
          </a:prstGeom>
          <a:noFill/>
          <a:extLst>
            <a:ext uri="{909E8E84-426E-40DD-AFC4-6F175D3DCCD1}">
              <a14:hiddenFill xmlns:a14="http://schemas.microsoft.com/office/drawing/2010/main">
                <a:solidFill>
                  <a:srgbClr val="FFFFFF"/>
                </a:solidFill>
              </a14:hiddenFill>
            </a:ext>
          </a:extLst>
        </p:spPr>
      </p:pic>
      <p:sp>
        <p:nvSpPr>
          <p:cNvPr id="5" name="Стрелка: вправо 4">
            <a:hlinkClick r:id="rId3" action="ppaction://hlinksldjump"/>
            <a:extLst>
              <a:ext uri="{FF2B5EF4-FFF2-40B4-BE49-F238E27FC236}">
                <a16:creationId xmlns:a16="http://schemas.microsoft.com/office/drawing/2014/main" id="{454C2E5B-46B8-43B4-9D21-37412BCF6A0E}"/>
              </a:ext>
            </a:extLst>
          </p:cNvPr>
          <p:cNvSpPr/>
          <p:nvPr/>
        </p:nvSpPr>
        <p:spPr>
          <a:xfrm>
            <a:off x="1251678" y="5838109"/>
            <a:ext cx="2235200" cy="9059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err="1">
                <a:solidFill>
                  <a:schemeClr val="tx1"/>
                </a:solidFill>
                <a:effectLst/>
                <a:latin typeface="YS Text"/>
              </a:rPr>
              <a:t>Schriftsteller</a:t>
            </a:r>
            <a:endParaRPr lang="ru-RU" dirty="0">
              <a:solidFill>
                <a:schemeClr val="tx1"/>
              </a:solidFill>
            </a:endParaRPr>
          </a:p>
        </p:txBody>
      </p:sp>
    </p:spTree>
    <p:extLst>
      <p:ext uri="{BB962C8B-B14F-4D97-AF65-F5344CB8AC3E}">
        <p14:creationId xmlns:p14="http://schemas.microsoft.com/office/powerpoint/2010/main" val="3030697246"/>
      </p:ext>
    </p:extLst>
  </p:cSld>
  <p:clrMapOvr>
    <a:masterClrMapping/>
  </p:clrMapOvr>
  <p:transition spd="slow">
    <p:wheel spokes="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0BC45A3-2BEC-400A-BE53-BCDF149D09EC}"/>
              </a:ext>
            </a:extLst>
          </p:cNvPr>
          <p:cNvSpPr>
            <a:spLocks noGrp="1"/>
          </p:cNvSpPr>
          <p:nvPr>
            <p:ph type="title"/>
          </p:nvPr>
        </p:nvSpPr>
        <p:spPr/>
        <p:txBody>
          <a:bodyPr/>
          <a:lstStyle/>
          <a:p>
            <a:r>
              <a:rPr lang="de-DE" dirty="0"/>
              <a:t>Stefan Zweig (1881-1942)</a:t>
            </a:r>
            <a:endParaRPr lang="ru-RU" dirty="0"/>
          </a:p>
        </p:txBody>
      </p:sp>
      <p:sp>
        <p:nvSpPr>
          <p:cNvPr id="3" name="Объект 2">
            <a:extLst>
              <a:ext uri="{FF2B5EF4-FFF2-40B4-BE49-F238E27FC236}">
                <a16:creationId xmlns:a16="http://schemas.microsoft.com/office/drawing/2014/main" id="{DF281B0C-48D0-4C48-A78C-145829D239E1}"/>
              </a:ext>
            </a:extLst>
          </p:cNvPr>
          <p:cNvSpPr>
            <a:spLocks noGrp="1"/>
          </p:cNvSpPr>
          <p:nvPr>
            <p:ph idx="1"/>
          </p:nvPr>
        </p:nvSpPr>
        <p:spPr/>
        <p:txBody>
          <a:bodyPr>
            <a:normAutofit fontScale="85000" lnSpcReduction="10000"/>
          </a:bodyPr>
          <a:lstStyle/>
          <a:p>
            <a:r>
              <a:rPr lang="de-DE" dirty="0"/>
              <a:t>Stefan Zweig (1881-1942) war ein österreichischer Schriftsteller, Essayist und Übersetzer. Geboren in Wien, stammte er aus einer wohlhabenden jüdischen Familie. Er studierte in Wien und Berlin und entwickelte sich früh zu einem erfolgreichen Schriftsteller. Zweigs Werke zeichnen sich durch ihren eleganten Stil, ihre psychologische Tiefgründigkeit und ihre Auseinandersetzung mit historischen und literarischen Themen aus. Zu seinen bekanntesten Werken gehören Novellen wie "Schachnovelle" und "Buch der unbekannten", aber auch Biografien bedeutender Persönlichkeiten, darunter Marie Antoinette und Balzac.  </a:t>
            </a:r>
          </a:p>
          <a:p>
            <a:endParaRPr lang="de-DE" dirty="0"/>
          </a:p>
          <a:p>
            <a:r>
              <a:rPr lang="de-DE" dirty="0"/>
              <a:t>Seine politischen und gesellschaftlichen Ansichten beeinflussten sein Schreiben maßgeblich. Mit dem Aufstieg des Nationalsozialismus emigrierte Zweig aus Österreich und lebte später in Brasilien, wo er 1942 gemeinsam mit seiner zweiten Ehefrau Lotte in einem selbstgewählten Doppelselbstmord starb. Seine Werke erleben bis heute eine große Rezeption und werden als ein wichtiger Beitrag zur europäischen Literaturgeschichte angesehen.</a:t>
            </a:r>
            <a:endParaRPr lang="ru-RU" dirty="0"/>
          </a:p>
        </p:txBody>
      </p:sp>
      <p:sp>
        <p:nvSpPr>
          <p:cNvPr id="4" name="Стрелка: влево 3">
            <a:hlinkClick r:id="rId2" action="ppaction://hlinksldjump"/>
            <a:extLst>
              <a:ext uri="{FF2B5EF4-FFF2-40B4-BE49-F238E27FC236}">
                <a16:creationId xmlns:a16="http://schemas.microsoft.com/office/drawing/2014/main" id="{2DBC6B6D-251B-4CFE-B23B-653831E05DC1}"/>
              </a:ext>
            </a:extLst>
          </p:cNvPr>
          <p:cNvSpPr/>
          <p:nvPr/>
        </p:nvSpPr>
        <p:spPr>
          <a:xfrm>
            <a:off x="1083732" y="5879592"/>
            <a:ext cx="1862668" cy="9144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sp>
        <p:nvSpPr>
          <p:cNvPr id="5" name="Стрелка: вправо 4">
            <a:hlinkClick r:id="rId3" action="ppaction://hlinksldjump"/>
            <a:extLst>
              <a:ext uri="{FF2B5EF4-FFF2-40B4-BE49-F238E27FC236}">
                <a16:creationId xmlns:a16="http://schemas.microsoft.com/office/drawing/2014/main" id="{AEF1746F-DF52-4999-9EBA-E15A45F8A8D1}"/>
              </a:ext>
            </a:extLst>
          </p:cNvPr>
          <p:cNvSpPr/>
          <p:nvPr/>
        </p:nvSpPr>
        <p:spPr>
          <a:xfrm>
            <a:off x="9863666" y="5879592"/>
            <a:ext cx="1675013"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Der </a:t>
            </a:r>
            <a:r>
              <a:rPr lang="en-US" dirty="0" err="1">
                <a:solidFill>
                  <a:schemeClr val="tx1"/>
                </a:solidFill>
              </a:rPr>
              <a:t>nächste</a:t>
            </a:r>
            <a:r>
              <a:rPr lang="en-US" dirty="0">
                <a:solidFill>
                  <a:schemeClr val="tx1"/>
                </a:solidFill>
              </a:rPr>
              <a:t> </a:t>
            </a:r>
            <a:r>
              <a:rPr lang="en-US" dirty="0" err="1">
                <a:solidFill>
                  <a:schemeClr val="tx1"/>
                </a:solidFill>
              </a:rPr>
              <a:t>Schriftsteller</a:t>
            </a:r>
            <a:endParaRPr lang="ru-RU" dirty="0">
              <a:solidFill>
                <a:schemeClr val="tx1"/>
              </a:solidFill>
            </a:endParaRPr>
          </a:p>
        </p:txBody>
      </p:sp>
      <p:pic>
        <p:nvPicPr>
          <p:cNvPr id="6" name="Рисунок 5" descr="Мольберт">
            <a:hlinkClick r:id="rId4" action="ppaction://hlinksldjump"/>
            <a:extLst>
              <a:ext uri="{FF2B5EF4-FFF2-40B4-BE49-F238E27FC236}">
                <a16:creationId xmlns:a16="http://schemas.microsoft.com/office/drawing/2014/main" id="{E4FA8B18-460C-4F6E-B223-A03B5BF09E9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24500" y="5715000"/>
            <a:ext cx="1143000" cy="1143000"/>
          </a:xfrm>
          <a:prstGeom prst="rect">
            <a:avLst/>
          </a:prstGeom>
        </p:spPr>
      </p:pic>
    </p:spTree>
    <p:extLst>
      <p:ext uri="{BB962C8B-B14F-4D97-AF65-F5344CB8AC3E}">
        <p14:creationId xmlns:p14="http://schemas.microsoft.com/office/powerpoint/2010/main" val="1692028202"/>
      </p:ext>
    </p:extLst>
  </p:cSld>
  <p:clrMapOvr>
    <a:masterClrMapping/>
  </p:clrMapOvr>
  <p:transition spd="slow">
    <p:wheel spokes="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72EA646-971C-4F08-A0F5-36C078CA3398}"/>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068DE49A-7163-4DAB-9824-117BC1D8AB8A}"/>
              </a:ext>
            </a:extLst>
          </p:cNvPr>
          <p:cNvSpPr>
            <a:spLocks noGrp="1"/>
          </p:cNvSpPr>
          <p:nvPr>
            <p:ph idx="1"/>
          </p:nvPr>
        </p:nvSpPr>
        <p:spPr/>
        <p:txBody>
          <a:bodyPr/>
          <a:lstStyle/>
          <a:p>
            <a:endParaRPr lang="ru-RU" dirty="0"/>
          </a:p>
        </p:txBody>
      </p:sp>
      <p:pic>
        <p:nvPicPr>
          <p:cNvPr id="1026" name="Picture 2" descr="Picture background">
            <a:extLst>
              <a:ext uri="{FF2B5EF4-FFF2-40B4-BE49-F238E27FC236}">
                <a16:creationId xmlns:a16="http://schemas.microsoft.com/office/drawing/2014/main" id="{27692C7F-ED85-41D9-A281-4E539350C9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9964"/>
            <a:ext cx="6484079" cy="678566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icture background">
            <a:extLst>
              <a:ext uri="{FF2B5EF4-FFF2-40B4-BE49-F238E27FC236}">
                <a16:creationId xmlns:a16="http://schemas.microsoft.com/office/drawing/2014/main" id="{6A3DBA5C-9A11-4068-89D0-6C50AA020B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0470" y="4049"/>
            <a:ext cx="6021509" cy="6804735"/>
          </a:xfrm>
          <a:prstGeom prst="rect">
            <a:avLst/>
          </a:prstGeom>
          <a:noFill/>
          <a:extLst>
            <a:ext uri="{909E8E84-426E-40DD-AFC4-6F175D3DCCD1}">
              <a14:hiddenFill xmlns:a14="http://schemas.microsoft.com/office/drawing/2010/main">
                <a:solidFill>
                  <a:srgbClr val="FFFFFF"/>
                </a:solidFill>
              </a14:hiddenFill>
            </a:ext>
          </a:extLst>
        </p:spPr>
      </p:pic>
      <p:sp>
        <p:nvSpPr>
          <p:cNvPr id="4" name="Стрелка: вверх 3">
            <a:hlinkClick r:id="rId4" action="ppaction://hlinksldjump"/>
            <a:extLst>
              <a:ext uri="{FF2B5EF4-FFF2-40B4-BE49-F238E27FC236}">
                <a16:creationId xmlns:a16="http://schemas.microsoft.com/office/drawing/2014/main" id="{FEF6DF91-F9E8-4AA6-B2CF-B7E4DB0ADA15}"/>
              </a:ext>
            </a:extLst>
          </p:cNvPr>
          <p:cNvSpPr/>
          <p:nvPr/>
        </p:nvSpPr>
        <p:spPr>
          <a:xfrm>
            <a:off x="5338929" y="1874517"/>
            <a:ext cx="1193799" cy="257895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err="1">
                <a:solidFill>
                  <a:schemeClr val="tx1"/>
                </a:solidFill>
              </a:rPr>
              <a:t>Zurück</a:t>
            </a:r>
            <a:endParaRPr lang="ru-RU" dirty="0">
              <a:solidFill>
                <a:schemeClr val="tx1"/>
              </a:solidFill>
            </a:endParaRPr>
          </a:p>
        </p:txBody>
      </p:sp>
    </p:spTree>
    <p:extLst>
      <p:ext uri="{BB962C8B-B14F-4D97-AF65-F5344CB8AC3E}">
        <p14:creationId xmlns:p14="http://schemas.microsoft.com/office/powerpoint/2010/main" val="620375913"/>
      </p:ext>
    </p:extLst>
  </p:cSld>
  <p:clrMapOvr>
    <a:masterClrMapping/>
  </p:clrMapOvr>
  <p:transition spd="slow">
    <p:wheel spokes="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0F5A822-45D2-4297-B032-EC77B18E0A68}"/>
              </a:ext>
            </a:extLst>
          </p:cNvPr>
          <p:cNvSpPr>
            <a:spLocks noGrp="1"/>
          </p:cNvSpPr>
          <p:nvPr>
            <p:ph type="title"/>
          </p:nvPr>
        </p:nvSpPr>
        <p:spPr/>
        <p:txBody>
          <a:bodyPr/>
          <a:lstStyle/>
          <a:p>
            <a:r>
              <a:rPr lang="de-DE" dirty="0"/>
              <a:t>Johann Wolfgang von Goethe (1749-1832)</a:t>
            </a:r>
            <a:endParaRPr lang="ru-RU" dirty="0"/>
          </a:p>
        </p:txBody>
      </p:sp>
      <p:sp>
        <p:nvSpPr>
          <p:cNvPr id="3" name="Объект 2">
            <a:extLst>
              <a:ext uri="{FF2B5EF4-FFF2-40B4-BE49-F238E27FC236}">
                <a16:creationId xmlns:a16="http://schemas.microsoft.com/office/drawing/2014/main" id="{9D95CCC0-E9E3-4CCE-9212-EA591DD8C665}"/>
              </a:ext>
            </a:extLst>
          </p:cNvPr>
          <p:cNvSpPr>
            <a:spLocks noGrp="1"/>
          </p:cNvSpPr>
          <p:nvPr>
            <p:ph idx="1"/>
          </p:nvPr>
        </p:nvSpPr>
        <p:spPr/>
        <p:txBody>
          <a:bodyPr>
            <a:normAutofit fontScale="92500" lnSpcReduction="20000"/>
          </a:bodyPr>
          <a:lstStyle/>
          <a:p>
            <a:r>
              <a:rPr lang="de-DE" dirty="0"/>
              <a:t>Johann Wolfgang von Goethe (1749-1832) war einer der bedeutendsten deutschen Dichter und Schriftsteller. Geboren in Frankfurt am Main, studierte er Jura in Leipzig und Straßburg. Seine frühen Werke, wie "Die Leiden des jungen Werthers" (1774), machten ihn schlagartig berühmt und prägten die Epoche der Sturm und Drang.  </a:t>
            </a:r>
          </a:p>
          <a:p>
            <a:endParaRPr lang="de-DE" dirty="0"/>
          </a:p>
          <a:p>
            <a:r>
              <a:rPr lang="de-DE" dirty="0"/>
              <a:t>Nach seiner Zeit in Weimar, wo er am Hofe tätig war, widmete er sich umfassend der Literatur, Naturwissenschaft und Kunst. Zu seinen Hauptwerken gehören neben dem "Werther" "Faust" (in zwei Teilen, 1808 und 1832), "Wilhelm Meister" (1796) und zahlreiche Gedichte und Balladen.  </a:t>
            </a:r>
          </a:p>
          <a:p>
            <a:endParaRPr lang="de-DE" dirty="0"/>
          </a:p>
          <a:p>
            <a:r>
              <a:rPr lang="de-DE" dirty="0"/>
              <a:t>Goethe gilt als Universalgenie und hatte einen immensen Einfluss auf die deutsche Literatur und Kultur. Seine Werke zeichnen sich durch eine hohe literarische Qualität, Vielschichtigkeit und philosophische Tiefe aus. Er starb 1832 in Weimar.</a:t>
            </a:r>
            <a:endParaRPr lang="ru-RU" dirty="0"/>
          </a:p>
        </p:txBody>
      </p:sp>
      <p:sp>
        <p:nvSpPr>
          <p:cNvPr id="4" name="Стрелка: влево 3">
            <a:hlinkClick r:id="rId2" action="ppaction://hlinksldjump"/>
            <a:extLst>
              <a:ext uri="{FF2B5EF4-FFF2-40B4-BE49-F238E27FC236}">
                <a16:creationId xmlns:a16="http://schemas.microsoft.com/office/drawing/2014/main" id="{43A003F8-7E40-44FD-A443-D10FFD568828}"/>
              </a:ext>
            </a:extLst>
          </p:cNvPr>
          <p:cNvSpPr/>
          <p:nvPr/>
        </p:nvSpPr>
        <p:spPr>
          <a:xfrm>
            <a:off x="1083732" y="5879592"/>
            <a:ext cx="1862668" cy="9144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pic>
        <p:nvPicPr>
          <p:cNvPr id="5" name="Рисунок 4" descr="Мольберт">
            <a:hlinkClick r:id="rId3" action="ppaction://hlinksldjump"/>
            <a:extLst>
              <a:ext uri="{FF2B5EF4-FFF2-40B4-BE49-F238E27FC236}">
                <a16:creationId xmlns:a16="http://schemas.microsoft.com/office/drawing/2014/main" id="{2FADAC10-0D0C-46C1-A476-6A44846D0A6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78034" y="5650992"/>
            <a:ext cx="1143000" cy="1143000"/>
          </a:xfrm>
          <a:prstGeom prst="rect">
            <a:avLst/>
          </a:prstGeom>
        </p:spPr>
      </p:pic>
      <p:sp>
        <p:nvSpPr>
          <p:cNvPr id="6" name="Стрелка: вверх 5">
            <a:hlinkClick r:id="rId6" action="ppaction://hlinksldjump"/>
            <a:extLst>
              <a:ext uri="{FF2B5EF4-FFF2-40B4-BE49-F238E27FC236}">
                <a16:creationId xmlns:a16="http://schemas.microsoft.com/office/drawing/2014/main" id="{8C1786C2-D85B-47F8-8120-D91B047998C8}"/>
              </a:ext>
            </a:extLst>
          </p:cNvPr>
          <p:cNvSpPr/>
          <p:nvPr/>
        </p:nvSpPr>
        <p:spPr>
          <a:xfrm>
            <a:off x="155246" y="259074"/>
            <a:ext cx="1096432" cy="276352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a:solidFill>
                  <a:schemeClr val="tx1"/>
                </a:solidFill>
              </a:rPr>
              <a:t>Der </a:t>
            </a:r>
            <a:r>
              <a:rPr lang="en-US" dirty="0" err="1">
                <a:solidFill>
                  <a:schemeClr val="tx1"/>
                </a:solidFill>
              </a:rPr>
              <a:t>vorhergehende</a:t>
            </a:r>
            <a:r>
              <a:rPr lang="en-US" dirty="0">
                <a:solidFill>
                  <a:schemeClr val="tx1"/>
                </a:solidFill>
              </a:rPr>
              <a:t> </a:t>
            </a:r>
            <a:r>
              <a:rPr lang="en-US" dirty="0" err="1">
                <a:solidFill>
                  <a:schemeClr val="tx1"/>
                </a:solidFill>
              </a:rPr>
              <a:t>Schriftsteller</a:t>
            </a:r>
            <a:endParaRPr lang="ru-RU" dirty="0">
              <a:solidFill>
                <a:schemeClr val="tx1"/>
              </a:solidFill>
            </a:endParaRPr>
          </a:p>
        </p:txBody>
      </p:sp>
      <p:sp>
        <p:nvSpPr>
          <p:cNvPr id="7" name="Стрелка: вправо 6">
            <a:hlinkClick r:id="rId7" action="ppaction://hlinksldjump"/>
            <a:extLst>
              <a:ext uri="{FF2B5EF4-FFF2-40B4-BE49-F238E27FC236}">
                <a16:creationId xmlns:a16="http://schemas.microsoft.com/office/drawing/2014/main" id="{BDDBEB31-08F7-4809-84ED-14D499F21F8D}"/>
              </a:ext>
            </a:extLst>
          </p:cNvPr>
          <p:cNvSpPr/>
          <p:nvPr/>
        </p:nvSpPr>
        <p:spPr>
          <a:xfrm>
            <a:off x="9863666" y="5879592"/>
            <a:ext cx="1734280"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Der </a:t>
            </a:r>
            <a:r>
              <a:rPr lang="en-US" dirty="0" err="1">
                <a:solidFill>
                  <a:schemeClr val="tx1"/>
                </a:solidFill>
              </a:rPr>
              <a:t>nächste</a:t>
            </a:r>
            <a:r>
              <a:rPr lang="en-US" dirty="0">
                <a:solidFill>
                  <a:schemeClr val="tx1"/>
                </a:solidFill>
              </a:rPr>
              <a:t> </a:t>
            </a:r>
            <a:r>
              <a:rPr lang="en-US" dirty="0" err="1">
                <a:solidFill>
                  <a:schemeClr val="tx1"/>
                </a:solidFill>
              </a:rPr>
              <a:t>Schriftsteller</a:t>
            </a:r>
            <a:endParaRPr lang="ru-RU" dirty="0">
              <a:solidFill>
                <a:schemeClr val="tx1"/>
              </a:solidFill>
            </a:endParaRPr>
          </a:p>
        </p:txBody>
      </p:sp>
    </p:spTree>
    <p:extLst>
      <p:ext uri="{BB962C8B-B14F-4D97-AF65-F5344CB8AC3E}">
        <p14:creationId xmlns:p14="http://schemas.microsoft.com/office/powerpoint/2010/main" val="3732220366"/>
      </p:ext>
    </p:extLst>
  </p:cSld>
  <p:clrMapOvr>
    <a:masterClrMapping/>
  </p:clrMapOvr>
  <p:transition spd="slow">
    <p:wheel spokes="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E027837-5E61-4C32-9523-1641D4806C0A}"/>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7AF152F6-230A-416D-A17D-86C211B16245}"/>
              </a:ext>
            </a:extLst>
          </p:cNvPr>
          <p:cNvSpPr>
            <a:spLocks noGrp="1"/>
          </p:cNvSpPr>
          <p:nvPr>
            <p:ph idx="1"/>
          </p:nvPr>
        </p:nvSpPr>
        <p:spPr/>
        <p:txBody>
          <a:bodyPr/>
          <a:lstStyle/>
          <a:p>
            <a:endParaRPr lang="ru-RU" dirty="0"/>
          </a:p>
        </p:txBody>
      </p:sp>
      <p:pic>
        <p:nvPicPr>
          <p:cNvPr id="2050" name="Picture 2" descr="Picture background">
            <a:extLst>
              <a:ext uri="{FF2B5EF4-FFF2-40B4-BE49-F238E27FC236}">
                <a16:creationId xmlns:a16="http://schemas.microsoft.com/office/drawing/2014/main" id="{AF9477AE-323B-4BC1-9A1C-4F28C8C8CD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504224"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icture background">
            <a:extLst>
              <a:ext uri="{FF2B5EF4-FFF2-40B4-BE49-F238E27FC236}">
                <a16:creationId xmlns:a16="http://schemas.microsoft.com/office/drawing/2014/main" id="{951EB65D-C802-4755-A404-9CEAF30C9A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3928" y="0"/>
            <a:ext cx="5988672"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Стрелка: вверх 3">
            <a:hlinkClick r:id="rId4" action="ppaction://hlinksldjump"/>
            <a:extLst>
              <a:ext uri="{FF2B5EF4-FFF2-40B4-BE49-F238E27FC236}">
                <a16:creationId xmlns:a16="http://schemas.microsoft.com/office/drawing/2014/main" id="{56968F32-8111-4C88-896F-2FF77F908F48}"/>
              </a:ext>
            </a:extLst>
          </p:cNvPr>
          <p:cNvSpPr/>
          <p:nvPr/>
        </p:nvSpPr>
        <p:spPr>
          <a:xfrm>
            <a:off x="5242361" y="1592032"/>
            <a:ext cx="1363134" cy="29972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spTree>
    <p:extLst>
      <p:ext uri="{BB962C8B-B14F-4D97-AF65-F5344CB8AC3E}">
        <p14:creationId xmlns:p14="http://schemas.microsoft.com/office/powerpoint/2010/main" val="3889960907"/>
      </p:ext>
    </p:extLst>
  </p:cSld>
  <p:clrMapOvr>
    <a:masterClrMapping/>
  </p:clrMapOvr>
  <p:transition spd="slow">
    <p:wheel spokes="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4AA43C-9D8A-410F-8B0E-32313B6FD397}"/>
              </a:ext>
            </a:extLst>
          </p:cNvPr>
          <p:cNvSpPr>
            <a:spLocks noGrp="1"/>
          </p:cNvSpPr>
          <p:nvPr>
            <p:ph type="title"/>
          </p:nvPr>
        </p:nvSpPr>
        <p:spPr/>
        <p:txBody>
          <a:bodyPr/>
          <a:lstStyle/>
          <a:p>
            <a:r>
              <a:rPr lang="de-DE" dirty="0"/>
              <a:t>Die Brüder Grimm, Jakob (1785-1863) und Wilhelm (1786-1859)</a:t>
            </a:r>
            <a:endParaRPr lang="ru-RU" dirty="0"/>
          </a:p>
        </p:txBody>
      </p:sp>
      <p:sp>
        <p:nvSpPr>
          <p:cNvPr id="3" name="Объект 2">
            <a:extLst>
              <a:ext uri="{FF2B5EF4-FFF2-40B4-BE49-F238E27FC236}">
                <a16:creationId xmlns:a16="http://schemas.microsoft.com/office/drawing/2014/main" id="{99894619-EBB4-435F-8B19-E8F35176E987}"/>
              </a:ext>
            </a:extLst>
          </p:cNvPr>
          <p:cNvSpPr>
            <a:spLocks noGrp="1"/>
          </p:cNvSpPr>
          <p:nvPr>
            <p:ph idx="1"/>
          </p:nvPr>
        </p:nvSpPr>
        <p:spPr/>
        <p:txBody>
          <a:bodyPr>
            <a:normAutofit fontScale="92500"/>
          </a:bodyPr>
          <a:lstStyle/>
          <a:p>
            <a:r>
              <a:rPr lang="de-DE" dirty="0"/>
              <a:t>Die Brüder Grimm, Jakob (1785-1863) und Wilhelm (1786-1859) sind deutsche Geschichtenerzähler, Linguisten und Forscher der deutschen Volkskultur.</a:t>
            </a:r>
          </a:p>
          <a:p>
            <a:r>
              <a:rPr lang="de-DE" dirty="0"/>
              <a:t>Die Brüder wurden in Hanau in der Familie des Rechtsberaters des Fürsten geboren. Aufgrund des geringen Altersunterschieds waren sie ihr ganzes Leben lang freundlich: Sie gingen zusammen in der Natur spazieren, machten Skizzen und sammelten Pflanzen.</a:t>
            </a:r>
          </a:p>
          <a:p>
            <a:r>
              <a:rPr lang="de-DE" dirty="0"/>
              <a:t>Die literarische Tätigkeit der Brüder Grimm war darauf ausgerichtet, Volkslegenden und Märchen zu sammeln, zu verarbeiten und aufzuzeichnen. Im Jahr 1812 veröffentlichten sie eine Sammlung von «Kinder- und Familienmärchen», die etwa hundert Werke umfasste. Zu den beliebtesten Märchen der Brüder Grimm gehören «Die Bremer Musiker», «Schneewittchen und die sieben Zwerge», «Der König der Amsel», «Der Wolf und die sieben Ziegen», «Aschenputtel» und viele andere.</a:t>
            </a:r>
            <a:endParaRPr lang="ru-RU" dirty="0"/>
          </a:p>
        </p:txBody>
      </p:sp>
      <p:sp>
        <p:nvSpPr>
          <p:cNvPr id="4" name="Стрелка: влево 3">
            <a:hlinkClick r:id="rId2" action="ppaction://hlinksldjump"/>
            <a:extLst>
              <a:ext uri="{FF2B5EF4-FFF2-40B4-BE49-F238E27FC236}">
                <a16:creationId xmlns:a16="http://schemas.microsoft.com/office/drawing/2014/main" id="{009F79AA-5C53-4FF1-BEFB-5CA3E59C10FA}"/>
              </a:ext>
            </a:extLst>
          </p:cNvPr>
          <p:cNvSpPr/>
          <p:nvPr/>
        </p:nvSpPr>
        <p:spPr>
          <a:xfrm>
            <a:off x="1083732" y="5879592"/>
            <a:ext cx="1862668" cy="9144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pic>
        <p:nvPicPr>
          <p:cNvPr id="5" name="Рисунок 4" descr="Мольберт">
            <a:hlinkClick r:id="rId3" action="ppaction://hlinksldjump"/>
            <a:extLst>
              <a:ext uri="{FF2B5EF4-FFF2-40B4-BE49-F238E27FC236}">
                <a16:creationId xmlns:a16="http://schemas.microsoft.com/office/drawing/2014/main" id="{8260FAC2-7434-4ED4-9C50-A279BAA92B9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78034" y="5650992"/>
            <a:ext cx="1143000" cy="1143000"/>
          </a:xfrm>
          <a:prstGeom prst="rect">
            <a:avLst/>
          </a:prstGeom>
        </p:spPr>
      </p:pic>
    </p:spTree>
    <p:extLst>
      <p:ext uri="{BB962C8B-B14F-4D97-AF65-F5344CB8AC3E}">
        <p14:creationId xmlns:p14="http://schemas.microsoft.com/office/powerpoint/2010/main" val="6251538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1FF91A8-7D34-4607-A416-EB8740D1F8D3}"/>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563A422D-B8EB-41C5-A095-DA852C5E1C29}"/>
              </a:ext>
            </a:extLst>
          </p:cNvPr>
          <p:cNvSpPr>
            <a:spLocks noGrp="1"/>
          </p:cNvSpPr>
          <p:nvPr>
            <p:ph idx="1"/>
          </p:nvPr>
        </p:nvSpPr>
        <p:spPr/>
        <p:txBody>
          <a:bodyPr/>
          <a:lstStyle/>
          <a:p>
            <a:endParaRPr lang="ru-RU"/>
          </a:p>
        </p:txBody>
      </p:sp>
      <p:pic>
        <p:nvPicPr>
          <p:cNvPr id="5" name="Рисунок 4">
            <a:extLst>
              <a:ext uri="{FF2B5EF4-FFF2-40B4-BE49-F238E27FC236}">
                <a16:creationId xmlns:a16="http://schemas.microsoft.com/office/drawing/2014/main" id="{D0E5E44A-5F33-43C3-80E1-B9FCFFDC3262}"/>
              </a:ext>
            </a:extLst>
          </p:cNvPr>
          <p:cNvPicPr>
            <a:picLocks noChangeAspect="1"/>
          </p:cNvPicPr>
          <p:nvPr/>
        </p:nvPicPr>
        <p:blipFill>
          <a:blip r:embed="rId2"/>
          <a:stretch>
            <a:fillRect/>
          </a:stretch>
        </p:blipFill>
        <p:spPr>
          <a:xfrm>
            <a:off x="-7814" y="0"/>
            <a:ext cx="5792282" cy="6858000"/>
          </a:xfrm>
          <a:prstGeom prst="rect">
            <a:avLst/>
          </a:prstGeom>
        </p:spPr>
      </p:pic>
      <p:pic>
        <p:nvPicPr>
          <p:cNvPr id="7" name="Рисунок 6">
            <a:extLst>
              <a:ext uri="{FF2B5EF4-FFF2-40B4-BE49-F238E27FC236}">
                <a16:creationId xmlns:a16="http://schemas.microsoft.com/office/drawing/2014/main" id="{C54F6A1E-A833-4F57-9E95-9461DB0F8AD7}"/>
              </a:ext>
            </a:extLst>
          </p:cNvPr>
          <p:cNvPicPr>
            <a:picLocks noChangeAspect="1"/>
          </p:cNvPicPr>
          <p:nvPr/>
        </p:nvPicPr>
        <p:blipFill>
          <a:blip r:embed="rId3"/>
          <a:stretch>
            <a:fillRect/>
          </a:stretch>
        </p:blipFill>
        <p:spPr>
          <a:xfrm>
            <a:off x="5784468" y="0"/>
            <a:ext cx="6407533" cy="6858000"/>
          </a:xfrm>
          <a:prstGeom prst="rect">
            <a:avLst/>
          </a:prstGeom>
        </p:spPr>
      </p:pic>
      <p:sp>
        <p:nvSpPr>
          <p:cNvPr id="8" name="Стрелка: вверх 7">
            <a:hlinkClick r:id="rId4" action="ppaction://hlinksldjump"/>
            <a:extLst>
              <a:ext uri="{FF2B5EF4-FFF2-40B4-BE49-F238E27FC236}">
                <a16:creationId xmlns:a16="http://schemas.microsoft.com/office/drawing/2014/main" id="{896F0817-ECB6-4611-9F01-CAC446160F12}"/>
              </a:ext>
            </a:extLst>
          </p:cNvPr>
          <p:cNvSpPr/>
          <p:nvPr/>
        </p:nvSpPr>
        <p:spPr>
          <a:xfrm>
            <a:off x="5044398" y="1605284"/>
            <a:ext cx="1363134" cy="29972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err="1">
                <a:solidFill>
                  <a:schemeClr val="tx1"/>
                </a:solidFill>
              </a:rPr>
              <a:t>Zurück</a:t>
            </a:r>
            <a:endParaRPr lang="ru-RU" dirty="0">
              <a:solidFill>
                <a:schemeClr val="tx1"/>
              </a:solidFill>
            </a:endParaRPr>
          </a:p>
        </p:txBody>
      </p:sp>
    </p:spTree>
    <p:extLst>
      <p:ext uri="{BB962C8B-B14F-4D97-AF65-F5344CB8AC3E}">
        <p14:creationId xmlns:p14="http://schemas.microsoft.com/office/powerpoint/2010/main" val="27138117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DB2632C-80D3-4421-9971-6A182DA7989E}"/>
              </a:ext>
            </a:extLst>
          </p:cNvPr>
          <p:cNvSpPr>
            <a:spLocks noGrp="1"/>
          </p:cNvSpPr>
          <p:nvPr>
            <p:ph type="title"/>
          </p:nvPr>
        </p:nvSpPr>
        <p:spPr/>
        <p:txBody>
          <a:bodyPr/>
          <a:lstStyle/>
          <a:p>
            <a:r>
              <a:rPr lang="de-DE" dirty="0"/>
              <a:t>Leipzig</a:t>
            </a:r>
            <a:endParaRPr lang="ru-RU" dirty="0">
              <a:solidFill>
                <a:schemeClr val="tx1"/>
              </a:solidFill>
            </a:endParaRPr>
          </a:p>
        </p:txBody>
      </p:sp>
      <p:sp>
        <p:nvSpPr>
          <p:cNvPr id="3" name="Объект 2">
            <a:extLst>
              <a:ext uri="{FF2B5EF4-FFF2-40B4-BE49-F238E27FC236}">
                <a16:creationId xmlns:a16="http://schemas.microsoft.com/office/drawing/2014/main" id="{4318DFFA-C5A0-4723-AD68-8A9E1936BCEE}"/>
              </a:ext>
            </a:extLst>
          </p:cNvPr>
          <p:cNvSpPr>
            <a:spLocks noGrp="1"/>
          </p:cNvSpPr>
          <p:nvPr>
            <p:ph idx="1"/>
          </p:nvPr>
        </p:nvSpPr>
        <p:spPr/>
        <p:txBody>
          <a:bodyPr>
            <a:normAutofit fontScale="70000" lnSpcReduction="20000"/>
          </a:bodyPr>
          <a:lstStyle/>
          <a:p>
            <a:r>
              <a:rPr lang="de-DE" dirty="0"/>
              <a:t>Leipzig ist eine Stadt in Deutschland im Westen des Bundeslandes Sachsen.</a:t>
            </a:r>
          </a:p>
          <a:p>
            <a:endParaRPr lang="de-DE" dirty="0"/>
          </a:p>
          <a:p>
            <a:r>
              <a:rPr lang="de-DE" dirty="0"/>
              <a:t>Einige Fakten über die Stadt:</a:t>
            </a:r>
          </a:p>
          <a:p>
            <a:endParaRPr lang="de-DE" dirty="0"/>
          </a:p>
          <a:p>
            <a:r>
              <a:rPr lang="de-DE" dirty="0"/>
              <a:t>Nach der Einwohnerzahl (etwa 617 000) ist Leipzig die größte Stadt in Sachsen und die achte in Deutschland.</a:t>
            </a:r>
          </a:p>
          <a:p>
            <a:endParaRPr lang="de-DE" dirty="0"/>
          </a:p>
          <a:p>
            <a:r>
              <a:rPr lang="de-DE" dirty="0"/>
              <a:t>Eine der am schnellsten wachsenden Großstädte des Landes.</a:t>
            </a:r>
          </a:p>
          <a:p>
            <a:endParaRPr lang="de-DE" dirty="0"/>
          </a:p>
          <a:p>
            <a:r>
              <a:rPr lang="de-DE" dirty="0"/>
              <a:t>Bekannt für seine Universität und Messen, ist es ein wirtschaftliches, kulturelles, wissenschaftliches und Verkehrszentrum in Mitteldeutschland.</a:t>
            </a:r>
          </a:p>
          <a:p>
            <a:endParaRPr lang="de-DE" dirty="0"/>
          </a:p>
          <a:p>
            <a:r>
              <a:rPr lang="de-DE" dirty="0"/>
              <a:t>Zusammen mit der 32 km westlich von Halle gelegenen Stadt bildet sie eine Agglomeration mit einer Bevölkerung von etwa 1,1 Millionen Menschen.</a:t>
            </a:r>
            <a:endParaRPr lang="ru-RU" dirty="0"/>
          </a:p>
        </p:txBody>
      </p:sp>
      <p:pic>
        <p:nvPicPr>
          <p:cNvPr id="8194" name="Picture 2">
            <a:extLst>
              <a:ext uri="{FF2B5EF4-FFF2-40B4-BE49-F238E27FC236}">
                <a16:creationId xmlns:a16="http://schemas.microsoft.com/office/drawing/2014/main" id="{60732CD0-BB39-4305-A5A1-729A9B3087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6665" y="0"/>
            <a:ext cx="4893735" cy="3274618"/>
          </a:xfrm>
          <a:prstGeom prst="rect">
            <a:avLst/>
          </a:prstGeom>
          <a:noFill/>
          <a:extLst>
            <a:ext uri="{909E8E84-426E-40DD-AFC4-6F175D3DCCD1}">
              <a14:hiddenFill xmlns:a14="http://schemas.microsoft.com/office/drawing/2010/main">
                <a:solidFill>
                  <a:srgbClr val="FFFFFF"/>
                </a:solidFill>
              </a14:hiddenFill>
            </a:ext>
          </a:extLst>
        </p:spPr>
      </p:pic>
      <p:sp>
        <p:nvSpPr>
          <p:cNvPr id="5" name="Стрелка: вправо 4">
            <a:hlinkClick r:id="rId3" action="ppaction://hlinksldjump"/>
            <a:extLst>
              <a:ext uri="{FF2B5EF4-FFF2-40B4-BE49-F238E27FC236}">
                <a16:creationId xmlns:a16="http://schemas.microsoft.com/office/drawing/2014/main" id="{BBC21B9B-3BB6-4056-9C35-863AF144382F}"/>
              </a:ext>
            </a:extLst>
          </p:cNvPr>
          <p:cNvSpPr/>
          <p:nvPr/>
        </p:nvSpPr>
        <p:spPr>
          <a:xfrm>
            <a:off x="1251678" y="5838109"/>
            <a:ext cx="2235200" cy="9059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err="1">
                <a:solidFill>
                  <a:schemeClr val="tx1"/>
                </a:solidFill>
                <a:effectLst/>
                <a:latin typeface="YS Text"/>
              </a:rPr>
              <a:t>Schriftsteller</a:t>
            </a:r>
            <a:endParaRPr lang="ru-RU" dirty="0">
              <a:solidFill>
                <a:schemeClr val="tx1"/>
              </a:solidFill>
            </a:endParaRPr>
          </a:p>
        </p:txBody>
      </p:sp>
    </p:spTree>
    <p:extLst>
      <p:ext uri="{BB962C8B-B14F-4D97-AF65-F5344CB8AC3E}">
        <p14:creationId xmlns:p14="http://schemas.microsoft.com/office/powerpoint/2010/main" val="37536775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E2707D1-2180-4595-A438-5D0DBA9007E5}"/>
              </a:ext>
            </a:extLst>
          </p:cNvPr>
          <p:cNvSpPr>
            <a:spLocks noGrp="1"/>
          </p:cNvSpPr>
          <p:nvPr>
            <p:ph type="title"/>
          </p:nvPr>
        </p:nvSpPr>
        <p:spPr/>
        <p:txBody>
          <a:bodyPr/>
          <a:lstStyle/>
          <a:p>
            <a:r>
              <a:rPr lang="de-DE" dirty="0"/>
              <a:t>Elisabeth Hering</a:t>
            </a:r>
            <a:endParaRPr lang="ru-RU" dirty="0"/>
          </a:p>
        </p:txBody>
      </p:sp>
      <p:sp>
        <p:nvSpPr>
          <p:cNvPr id="3" name="Объект 2">
            <a:extLst>
              <a:ext uri="{FF2B5EF4-FFF2-40B4-BE49-F238E27FC236}">
                <a16:creationId xmlns:a16="http://schemas.microsoft.com/office/drawing/2014/main" id="{56D56BD3-B19B-4F0A-BAD4-C03ED327F5E6}"/>
              </a:ext>
            </a:extLst>
          </p:cNvPr>
          <p:cNvSpPr>
            <a:spLocks noGrp="1"/>
          </p:cNvSpPr>
          <p:nvPr>
            <p:ph idx="1"/>
          </p:nvPr>
        </p:nvSpPr>
        <p:spPr/>
        <p:txBody>
          <a:bodyPr/>
          <a:lstStyle/>
          <a:p>
            <a:r>
              <a:rPr lang="de-DE" dirty="0"/>
              <a:t>Elisabeth Hering (17. Januar 1909) ist eine Schriftstellerin, die hauptsächlich in den Genres des historischen Romans und der Kinderliteratur arbeitete. Sie lebte in Ostdeutschland, hauptsächlich in Leipzig. Im Jahr 1951 veröffentlichte sie die ersten Werke im Genre des historischen Romans, in dem sie elf Bücher schuf. Die Werke sind in sechs Sprachen übersetzt, darunter Russisch, Italienisch, Ungarisch. Mit 86 Jahren ging sie in ein Leipziger Pflegeheim, wo sie starb.</a:t>
            </a:r>
            <a:endParaRPr lang="ru-RU" dirty="0"/>
          </a:p>
        </p:txBody>
      </p:sp>
      <p:pic>
        <p:nvPicPr>
          <p:cNvPr id="4" name="Рисунок 3" descr="Мольберт">
            <a:hlinkClick r:id="rId2" action="ppaction://hlinksldjump"/>
            <a:extLst>
              <a:ext uri="{FF2B5EF4-FFF2-40B4-BE49-F238E27FC236}">
                <a16:creationId xmlns:a16="http://schemas.microsoft.com/office/drawing/2014/main" id="{EFABF413-FB52-490F-A298-7E56C2C1CA3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48292" y="4373164"/>
            <a:ext cx="2185094" cy="2185094"/>
          </a:xfrm>
          <a:prstGeom prst="rect">
            <a:avLst/>
          </a:prstGeom>
        </p:spPr>
      </p:pic>
      <p:sp>
        <p:nvSpPr>
          <p:cNvPr id="5" name="Стрелка: влево 4">
            <a:hlinkClick r:id="rId5" action="ppaction://hlinksldjump"/>
            <a:extLst>
              <a:ext uri="{FF2B5EF4-FFF2-40B4-BE49-F238E27FC236}">
                <a16:creationId xmlns:a16="http://schemas.microsoft.com/office/drawing/2014/main" id="{CB57092C-F4E0-415A-A70A-E3C757911369}"/>
              </a:ext>
            </a:extLst>
          </p:cNvPr>
          <p:cNvSpPr/>
          <p:nvPr/>
        </p:nvSpPr>
        <p:spPr>
          <a:xfrm>
            <a:off x="1252371" y="5070149"/>
            <a:ext cx="2472268" cy="13499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spTree>
    <p:extLst>
      <p:ext uri="{BB962C8B-B14F-4D97-AF65-F5344CB8AC3E}">
        <p14:creationId xmlns:p14="http://schemas.microsoft.com/office/powerpoint/2010/main" val="1139472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1EA6660-026B-4892-A420-FE073C2DCAA3}"/>
              </a:ext>
            </a:extLst>
          </p:cNvPr>
          <p:cNvSpPr>
            <a:spLocks noGrp="1"/>
          </p:cNvSpPr>
          <p:nvPr>
            <p:ph type="title"/>
          </p:nvPr>
        </p:nvSpPr>
        <p:spPr/>
        <p:txBody>
          <a:bodyPr/>
          <a:lstStyle/>
          <a:p>
            <a:r>
              <a:rPr lang="en-US" dirty="0" err="1"/>
              <a:t>Berilin</a:t>
            </a:r>
            <a:endParaRPr lang="ru-RU" dirty="0"/>
          </a:p>
        </p:txBody>
      </p:sp>
      <p:sp>
        <p:nvSpPr>
          <p:cNvPr id="3" name="Объект 2">
            <a:extLst>
              <a:ext uri="{FF2B5EF4-FFF2-40B4-BE49-F238E27FC236}">
                <a16:creationId xmlns:a16="http://schemas.microsoft.com/office/drawing/2014/main" id="{98493080-7DDE-4AFC-9F27-125530B372DC}"/>
              </a:ext>
            </a:extLst>
          </p:cNvPr>
          <p:cNvSpPr>
            <a:spLocks noGrp="1"/>
          </p:cNvSpPr>
          <p:nvPr>
            <p:ph idx="1"/>
          </p:nvPr>
        </p:nvSpPr>
        <p:spPr/>
        <p:txBody>
          <a:bodyPr>
            <a:normAutofit fontScale="85000" lnSpcReduction="10000"/>
          </a:bodyPr>
          <a:lstStyle/>
          <a:p>
            <a:pPr algn="ctr"/>
            <a:r>
              <a:rPr lang="de-DE" b="0" i="0" dirty="0">
                <a:solidFill>
                  <a:schemeClr val="tx1"/>
                </a:solidFill>
                <a:effectLst/>
                <a:latin typeface="YS Text"/>
              </a:rPr>
              <a:t>Berlin ist die Hauptstadt Deutschlands und die größte Stadt des Landes, eine der größten Städte Europas. </a:t>
            </a:r>
            <a:br>
              <a:rPr lang="de-DE" b="0" i="0" dirty="0">
                <a:solidFill>
                  <a:schemeClr val="tx1"/>
                </a:solidFill>
                <a:effectLst/>
                <a:latin typeface="YS Text"/>
              </a:rPr>
            </a:br>
            <a:br>
              <a:rPr lang="de-DE" sz="2200" b="0" i="0" dirty="0">
                <a:solidFill>
                  <a:schemeClr val="tx1"/>
                </a:solidFill>
                <a:effectLst/>
                <a:latin typeface="YS Text"/>
              </a:rPr>
            </a:br>
            <a:r>
              <a:rPr lang="de-DE" sz="2200" b="0" i="0" dirty="0">
                <a:solidFill>
                  <a:schemeClr val="tx1"/>
                </a:solidFill>
                <a:effectLst/>
                <a:latin typeface="YS Text"/>
              </a:rPr>
              <a:t>Es liegt im östlichen Teil des Landes an den Flüssen Spree und Havel, 70 Kilometer von der Grenze zu Polen entfernt. </a:t>
            </a:r>
            <a:br>
              <a:rPr lang="de-DE" sz="2200" b="0" i="0" dirty="0">
                <a:solidFill>
                  <a:schemeClr val="tx1"/>
                </a:solidFill>
                <a:effectLst/>
                <a:latin typeface="YS Text"/>
              </a:rPr>
            </a:br>
            <a:br>
              <a:rPr lang="de-DE" sz="2200" b="0" i="0" dirty="0">
                <a:solidFill>
                  <a:schemeClr val="tx1"/>
                </a:solidFill>
                <a:effectLst/>
                <a:latin typeface="YS Text"/>
              </a:rPr>
            </a:br>
            <a:r>
              <a:rPr lang="de-DE" sz="2200" b="0" i="0" dirty="0">
                <a:solidFill>
                  <a:schemeClr val="tx1"/>
                </a:solidFill>
                <a:effectLst/>
                <a:latin typeface="YS Text"/>
              </a:rPr>
              <a:t>Gegründet im Jahr 1237. Es besteht territorial aus 12 Verwaltungsbezirken. </a:t>
            </a:r>
            <a:br>
              <a:rPr lang="de-DE" sz="2200" b="0" i="0" dirty="0">
                <a:solidFill>
                  <a:schemeClr val="tx1"/>
                </a:solidFill>
                <a:effectLst/>
                <a:latin typeface="YS Text"/>
              </a:rPr>
            </a:br>
            <a:br>
              <a:rPr lang="de-DE" sz="2200" b="0" i="0" dirty="0">
                <a:solidFill>
                  <a:schemeClr val="tx1"/>
                </a:solidFill>
                <a:effectLst/>
                <a:latin typeface="YS Text"/>
              </a:rPr>
            </a:br>
            <a:r>
              <a:rPr lang="de-DE" sz="2200" b="0" i="0" dirty="0">
                <a:solidFill>
                  <a:schemeClr val="tx1"/>
                </a:solidFill>
                <a:effectLst/>
                <a:latin typeface="YS Text"/>
              </a:rPr>
              <a:t>Die Bevölkerung beträgt ab 2021 3.677.472 Menschen. </a:t>
            </a:r>
            <a:br>
              <a:rPr lang="de-DE" sz="2200" b="0" i="0" dirty="0">
                <a:solidFill>
                  <a:schemeClr val="tx1"/>
                </a:solidFill>
                <a:effectLst/>
                <a:latin typeface="YS Text"/>
              </a:rPr>
            </a:br>
            <a:br>
              <a:rPr lang="de-DE" sz="2200" b="0" i="0" dirty="0">
                <a:solidFill>
                  <a:schemeClr val="tx1"/>
                </a:solidFill>
                <a:effectLst/>
                <a:latin typeface="YS Text"/>
              </a:rPr>
            </a:br>
            <a:r>
              <a:rPr lang="de-DE" sz="2200" b="0" i="0" dirty="0">
                <a:solidFill>
                  <a:schemeClr val="tx1"/>
                </a:solidFill>
                <a:effectLst/>
                <a:latin typeface="YS Text"/>
              </a:rPr>
              <a:t>Bekannt für seine vielfältige Architektur, Festivals, Nachtleben, zeitgenössische Kunst und hohe Lebensqualität. Etwa ein Drittel des Stadtgebiets wird von Wäldern, Parks, Gärten, Flüssen, Kanälen und Seen besetzt.</a:t>
            </a:r>
            <a:endParaRPr lang="ru-RU" dirty="0">
              <a:solidFill>
                <a:schemeClr val="tx1"/>
              </a:solidFill>
            </a:endParaRPr>
          </a:p>
        </p:txBody>
      </p:sp>
      <p:pic>
        <p:nvPicPr>
          <p:cNvPr id="3074" name="Picture 2">
            <a:extLst>
              <a:ext uri="{FF2B5EF4-FFF2-40B4-BE49-F238E27FC236}">
                <a16:creationId xmlns:a16="http://schemas.microsoft.com/office/drawing/2014/main" id="{2AB5160C-0070-4471-B657-CAF42C7845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372" y="0"/>
            <a:ext cx="3826933" cy="2152650"/>
          </a:xfrm>
          <a:prstGeom prst="rect">
            <a:avLst/>
          </a:prstGeom>
          <a:noFill/>
          <a:extLst>
            <a:ext uri="{909E8E84-426E-40DD-AFC4-6F175D3DCCD1}">
              <a14:hiddenFill xmlns:a14="http://schemas.microsoft.com/office/drawing/2010/main">
                <a:solidFill>
                  <a:srgbClr val="FFFFFF"/>
                </a:solidFill>
              </a14:hiddenFill>
            </a:ext>
          </a:extLst>
        </p:spPr>
      </p:pic>
      <p:sp>
        <p:nvSpPr>
          <p:cNvPr id="4" name="Стрелка: вправо 3">
            <a:hlinkClick r:id="rId3" action="ppaction://hlinksldjump"/>
            <a:extLst>
              <a:ext uri="{FF2B5EF4-FFF2-40B4-BE49-F238E27FC236}">
                <a16:creationId xmlns:a16="http://schemas.microsoft.com/office/drawing/2014/main" id="{FA72F514-3FDF-4134-8EBE-A974D2C4D62C}"/>
              </a:ext>
            </a:extLst>
          </p:cNvPr>
          <p:cNvSpPr/>
          <p:nvPr/>
        </p:nvSpPr>
        <p:spPr>
          <a:xfrm>
            <a:off x="1574800" y="5740399"/>
            <a:ext cx="2235200" cy="9059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err="1">
                <a:solidFill>
                  <a:schemeClr val="tx1"/>
                </a:solidFill>
                <a:effectLst/>
                <a:latin typeface="YS Text"/>
              </a:rPr>
              <a:t>Schriftsteller</a:t>
            </a:r>
            <a:endParaRPr lang="ru-RU" dirty="0">
              <a:solidFill>
                <a:schemeClr val="tx1"/>
              </a:solidFill>
            </a:endParaRPr>
          </a:p>
        </p:txBody>
      </p:sp>
    </p:spTree>
    <p:extLst>
      <p:ext uri="{BB962C8B-B14F-4D97-AF65-F5344CB8AC3E}">
        <p14:creationId xmlns:p14="http://schemas.microsoft.com/office/powerpoint/2010/main" val="1691345517"/>
      </p:ext>
    </p:extLst>
  </p:cSld>
  <p:clrMapOvr>
    <a:masterClrMapping/>
  </p:clrMapOvr>
  <p:transition spd="slow">
    <p:wheel spokes="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C95A0A0-F81B-48BB-8769-D9B53AF9E7E3}"/>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5A6DDA6F-2F92-444C-BFEE-7ED9CA2BE1C1}"/>
              </a:ext>
            </a:extLst>
          </p:cNvPr>
          <p:cNvSpPr>
            <a:spLocks noGrp="1"/>
          </p:cNvSpPr>
          <p:nvPr>
            <p:ph idx="1"/>
          </p:nvPr>
        </p:nvSpPr>
        <p:spPr/>
        <p:txBody>
          <a:bodyPr/>
          <a:lstStyle/>
          <a:p>
            <a:endParaRPr lang="ru-RU" dirty="0"/>
          </a:p>
        </p:txBody>
      </p:sp>
      <p:pic>
        <p:nvPicPr>
          <p:cNvPr id="9218" name="Picture 2" descr="Элизабет Херинг в последние годы жизни">
            <a:extLst>
              <a:ext uri="{FF2B5EF4-FFF2-40B4-BE49-F238E27FC236}">
                <a16:creationId xmlns:a16="http://schemas.microsoft.com/office/drawing/2014/main" id="{684F33E8-44D3-40C4-958D-9CEB3B93B8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012"/>
            <a:ext cx="4800600" cy="6868012"/>
          </a:xfrm>
          <a:prstGeom prst="rect">
            <a:avLst/>
          </a:prstGeom>
          <a:noFill/>
          <a:extLst>
            <a:ext uri="{909E8E84-426E-40DD-AFC4-6F175D3DCCD1}">
              <a14:hiddenFill xmlns:a14="http://schemas.microsoft.com/office/drawing/2010/main">
                <a:solidFill>
                  <a:srgbClr val="FFFFFF"/>
                </a:solidFill>
              </a14:hiddenFill>
            </a:ext>
          </a:extLst>
        </p:spPr>
      </p:pic>
      <p:sp>
        <p:nvSpPr>
          <p:cNvPr id="5" name="Стрелка: вверх 4">
            <a:hlinkClick r:id="rId3" action="ppaction://hlinksldjump"/>
            <a:extLst>
              <a:ext uri="{FF2B5EF4-FFF2-40B4-BE49-F238E27FC236}">
                <a16:creationId xmlns:a16="http://schemas.microsoft.com/office/drawing/2014/main" id="{C034D883-5E80-42D5-8336-02597B0157E4}"/>
              </a:ext>
            </a:extLst>
          </p:cNvPr>
          <p:cNvSpPr/>
          <p:nvPr/>
        </p:nvSpPr>
        <p:spPr>
          <a:xfrm>
            <a:off x="4800600" y="979200"/>
            <a:ext cx="1468271" cy="376766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err="1">
                <a:solidFill>
                  <a:schemeClr val="tx1"/>
                </a:solidFill>
              </a:rPr>
              <a:t>Zurück</a:t>
            </a:r>
            <a:endParaRPr lang="ru-RU" dirty="0">
              <a:solidFill>
                <a:schemeClr val="tx1"/>
              </a:solidFill>
            </a:endParaRPr>
          </a:p>
        </p:txBody>
      </p:sp>
      <p:pic>
        <p:nvPicPr>
          <p:cNvPr id="9220" name="Picture 4" descr="Picture background">
            <a:extLst>
              <a:ext uri="{FF2B5EF4-FFF2-40B4-BE49-F238E27FC236}">
                <a16:creationId xmlns:a16="http://schemas.microsoft.com/office/drawing/2014/main" id="{F68CE28D-125C-4B4C-9A55-591964BA25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2593" y="-597738"/>
            <a:ext cx="5592929" cy="72946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13585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A967563-290C-4271-A712-B3384F64EC7B}"/>
              </a:ext>
            </a:extLst>
          </p:cNvPr>
          <p:cNvSpPr>
            <a:spLocks noGrp="1"/>
          </p:cNvSpPr>
          <p:nvPr>
            <p:ph type="title"/>
          </p:nvPr>
        </p:nvSpPr>
        <p:spPr/>
        <p:txBody>
          <a:bodyPr/>
          <a:lstStyle/>
          <a:p>
            <a:r>
              <a:rPr lang="de-DE" b="1" i="0" dirty="0">
                <a:effectLst/>
                <a:latin typeface="YS Text"/>
              </a:rPr>
              <a:t>Düsseldorf </a:t>
            </a:r>
            <a:r>
              <a:rPr lang="ru-RU" b="0" i="0" dirty="0">
                <a:effectLst/>
                <a:latin typeface="YS Text"/>
              </a:rPr>
              <a:t> </a:t>
            </a:r>
            <a:endParaRPr lang="ru-RU" dirty="0"/>
          </a:p>
        </p:txBody>
      </p:sp>
      <p:sp>
        <p:nvSpPr>
          <p:cNvPr id="3" name="Объект 2">
            <a:extLst>
              <a:ext uri="{FF2B5EF4-FFF2-40B4-BE49-F238E27FC236}">
                <a16:creationId xmlns:a16="http://schemas.microsoft.com/office/drawing/2014/main" id="{E288B7B4-7C08-4923-B3E4-C0189F30830F}"/>
              </a:ext>
            </a:extLst>
          </p:cNvPr>
          <p:cNvSpPr>
            <a:spLocks noGrp="1"/>
          </p:cNvSpPr>
          <p:nvPr>
            <p:ph idx="1"/>
          </p:nvPr>
        </p:nvSpPr>
        <p:spPr/>
        <p:txBody>
          <a:bodyPr/>
          <a:lstStyle/>
          <a:p>
            <a:pPr algn="l"/>
            <a:r>
              <a:rPr lang="de-DE" b="1" i="0" dirty="0">
                <a:effectLst/>
                <a:latin typeface="YS Text"/>
              </a:rPr>
              <a:t>Düsseldorf ist eine Stadt im Westen Deutschlands, das Verwaltungszentrum des gleichnamigen Bezirks und die Hauptstadt des Bundeslandes Nordrhein-Westfalen.3</a:t>
            </a:r>
          </a:p>
          <a:p>
            <a:pPr algn="l"/>
            <a:r>
              <a:rPr lang="de-DE" b="1" i="0" dirty="0">
                <a:effectLst/>
                <a:latin typeface="YS Text"/>
              </a:rPr>
              <a:t>Lage: hauptsächlich am rechten Rheinufer.3</a:t>
            </a:r>
          </a:p>
          <a:p>
            <a:pPr algn="l"/>
            <a:r>
              <a:rPr lang="de-DE" b="1" i="0" dirty="0">
                <a:effectLst/>
                <a:latin typeface="YS Text"/>
              </a:rPr>
              <a:t>Fläche: 217,4 km2.3</a:t>
            </a:r>
          </a:p>
          <a:p>
            <a:pPr algn="l"/>
            <a:r>
              <a:rPr lang="de-DE" b="1" i="0" dirty="0">
                <a:effectLst/>
                <a:latin typeface="YS Text"/>
              </a:rPr>
              <a:t>Bevölkerung: 629 567 Menschen (30. Juni 2023).2</a:t>
            </a:r>
          </a:p>
          <a:p>
            <a:pPr algn="l"/>
            <a:r>
              <a:rPr lang="de-DE" b="1" i="0" dirty="0">
                <a:effectLst/>
                <a:latin typeface="YS Text"/>
              </a:rPr>
              <a:t>Wichtiger Verkehrsknotenpunkt: In Düsseldorf kreuzen sich Auto- und Eisenbahnlinien, die es mit Berlin, Frankfurt am Main, Hamburg, Paris, Brüssel, Amsterdam und anderen großen Städten Europas verbinden.</a:t>
            </a:r>
            <a:endParaRPr lang="ru-RU" dirty="0"/>
          </a:p>
        </p:txBody>
      </p:sp>
      <p:pic>
        <p:nvPicPr>
          <p:cNvPr id="1026" name="Picture 2">
            <a:extLst>
              <a:ext uri="{FF2B5EF4-FFF2-40B4-BE49-F238E27FC236}">
                <a16:creationId xmlns:a16="http://schemas.microsoft.com/office/drawing/2014/main" id="{0E898A53-781B-4A51-A56A-685B54D761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3134" y="-140758"/>
            <a:ext cx="5181600" cy="2426759"/>
          </a:xfrm>
          <a:prstGeom prst="rect">
            <a:avLst/>
          </a:prstGeom>
          <a:noFill/>
          <a:extLst>
            <a:ext uri="{909E8E84-426E-40DD-AFC4-6F175D3DCCD1}">
              <a14:hiddenFill xmlns:a14="http://schemas.microsoft.com/office/drawing/2010/main">
                <a:solidFill>
                  <a:srgbClr val="FFFFFF"/>
                </a:solidFill>
              </a14:hiddenFill>
            </a:ext>
          </a:extLst>
        </p:spPr>
      </p:pic>
      <p:sp>
        <p:nvSpPr>
          <p:cNvPr id="5" name="Стрелка: вправо 4">
            <a:hlinkClick r:id="rId3" action="ppaction://hlinksldjump"/>
            <a:extLst>
              <a:ext uri="{FF2B5EF4-FFF2-40B4-BE49-F238E27FC236}">
                <a16:creationId xmlns:a16="http://schemas.microsoft.com/office/drawing/2014/main" id="{FFAD8286-5E48-410B-A0B1-EAE4DAECB256}"/>
              </a:ext>
            </a:extLst>
          </p:cNvPr>
          <p:cNvSpPr/>
          <p:nvPr/>
        </p:nvSpPr>
        <p:spPr>
          <a:xfrm>
            <a:off x="1251677" y="5621867"/>
            <a:ext cx="2524455" cy="11221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err="1">
                <a:solidFill>
                  <a:schemeClr val="tx1"/>
                </a:solidFill>
                <a:effectLst/>
                <a:latin typeface="YS Text"/>
              </a:rPr>
              <a:t>Schriftsteller</a:t>
            </a:r>
            <a:endParaRPr lang="ru-RU" dirty="0">
              <a:solidFill>
                <a:schemeClr val="tx1"/>
              </a:solidFill>
            </a:endParaRPr>
          </a:p>
        </p:txBody>
      </p:sp>
    </p:spTree>
    <p:extLst>
      <p:ext uri="{BB962C8B-B14F-4D97-AF65-F5344CB8AC3E}">
        <p14:creationId xmlns:p14="http://schemas.microsoft.com/office/powerpoint/2010/main" val="17289880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5BB6186-D84C-4E8F-8A4B-722CD1B43EEC}"/>
              </a:ext>
            </a:extLst>
          </p:cNvPr>
          <p:cNvSpPr>
            <a:spLocks noGrp="1"/>
          </p:cNvSpPr>
          <p:nvPr>
            <p:ph type="title"/>
          </p:nvPr>
        </p:nvSpPr>
        <p:spPr/>
        <p:txBody>
          <a:bodyPr/>
          <a:lstStyle/>
          <a:p>
            <a:r>
              <a:rPr lang="de-DE" dirty="0"/>
              <a:t>Evers Hans Heinz</a:t>
            </a:r>
            <a:endParaRPr lang="ru-RU" dirty="0"/>
          </a:p>
        </p:txBody>
      </p:sp>
      <p:sp>
        <p:nvSpPr>
          <p:cNvPr id="3" name="Объект 2">
            <a:extLst>
              <a:ext uri="{FF2B5EF4-FFF2-40B4-BE49-F238E27FC236}">
                <a16:creationId xmlns:a16="http://schemas.microsoft.com/office/drawing/2014/main" id="{CBDC5BE6-FDC0-4901-BD92-9E53DA8617E6}"/>
              </a:ext>
            </a:extLst>
          </p:cNvPr>
          <p:cNvSpPr>
            <a:spLocks noGrp="1"/>
          </p:cNvSpPr>
          <p:nvPr>
            <p:ph idx="1"/>
          </p:nvPr>
        </p:nvSpPr>
        <p:spPr/>
        <p:txBody>
          <a:bodyPr/>
          <a:lstStyle/>
          <a:p>
            <a:r>
              <a:rPr lang="de-DE" dirty="0"/>
              <a:t>Evers Hans Heinz wurde am 3. November 1871 in Düsseldorf geboren und starb am 12. Juni 1943 in Berlin. Als Kind war der zukünftige Schriftsteller ein schüchternes, verträumtes Kind mit ausgeprägter Liebe zu Tieren. Er studierte in Düsseldorf, behielt sein ganzes Leben lang die Abneigung gegen die </a:t>
            </a:r>
            <a:r>
              <a:rPr lang="de-DE" dirty="0" err="1"/>
              <a:t>wilhelmistische</a:t>
            </a:r>
            <a:r>
              <a:rPr lang="de-DE" dirty="0"/>
              <a:t> Schule. Er begann mit 17 Jahren, Gedichte zu schreiben. Nach dem Studium wurde er zur Armee gebracht, aber schnell aus dem Dienst entlassen. Evers begann dann seinen juristischen Dienst in Neuss und Düsseldorf Ab 1905, reiste viel in Spanien, Indien, China, Australien, den Karibischen Inseln, Mittel- und Südamerika als Korrespondent. Am Ende von Evers 'Leben wurde extrem wenig gedruckt, er wurde durch Krankheiten, eine berufliche und persönliche Krise </a:t>
            </a:r>
            <a:r>
              <a:rPr lang="de-DE" dirty="0" err="1"/>
              <a:t>geschwächt.Seine</a:t>
            </a:r>
            <a:r>
              <a:rPr lang="de-DE" dirty="0"/>
              <a:t> besten Bücher: "Alraune» , «Die Spinne» und "Der Geistliche".</a:t>
            </a:r>
            <a:endParaRPr lang="ru-RU" dirty="0"/>
          </a:p>
        </p:txBody>
      </p:sp>
      <p:pic>
        <p:nvPicPr>
          <p:cNvPr id="4" name="Рисунок 3" descr="Мольберт">
            <a:hlinkClick r:id="rId2" action="ppaction://hlinksldjump"/>
            <a:extLst>
              <a:ext uri="{FF2B5EF4-FFF2-40B4-BE49-F238E27FC236}">
                <a16:creationId xmlns:a16="http://schemas.microsoft.com/office/drawing/2014/main" id="{E269E016-14DB-4C51-9674-A96103656A2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485879" y="5308601"/>
            <a:ext cx="1372121" cy="1549400"/>
          </a:xfrm>
          <a:prstGeom prst="rect">
            <a:avLst/>
          </a:prstGeom>
        </p:spPr>
      </p:pic>
      <p:sp>
        <p:nvSpPr>
          <p:cNvPr id="5" name="Стрелка: влево 4">
            <a:hlinkClick r:id="rId5" action="ppaction://hlinksldjump"/>
            <a:extLst>
              <a:ext uri="{FF2B5EF4-FFF2-40B4-BE49-F238E27FC236}">
                <a16:creationId xmlns:a16="http://schemas.microsoft.com/office/drawing/2014/main" id="{60396129-B461-45A7-9E9F-8408597645C3}"/>
              </a:ext>
            </a:extLst>
          </p:cNvPr>
          <p:cNvSpPr/>
          <p:nvPr/>
        </p:nvSpPr>
        <p:spPr>
          <a:xfrm>
            <a:off x="1251678" y="5650992"/>
            <a:ext cx="2117362" cy="108644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sp>
        <p:nvSpPr>
          <p:cNvPr id="6" name="Стрелка: вправо 5">
            <a:hlinkClick r:id="rId6" action="ppaction://hlinksldjump"/>
            <a:extLst>
              <a:ext uri="{FF2B5EF4-FFF2-40B4-BE49-F238E27FC236}">
                <a16:creationId xmlns:a16="http://schemas.microsoft.com/office/drawing/2014/main" id="{ED174C82-40F0-410C-B540-B49818481575}"/>
              </a:ext>
            </a:extLst>
          </p:cNvPr>
          <p:cNvSpPr/>
          <p:nvPr/>
        </p:nvSpPr>
        <p:spPr>
          <a:xfrm>
            <a:off x="9347200" y="5650992"/>
            <a:ext cx="2082800" cy="108644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Der </a:t>
            </a:r>
            <a:r>
              <a:rPr lang="en-US" dirty="0" err="1">
                <a:solidFill>
                  <a:schemeClr val="tx1"/>
                </a:solidFill>
              </a:rPr>
              <a:t>nächste</a:t>
            </a:r>
            <a:r>
              <a:rPr lang="en-US" dirty="0">
                <a:solidFill>
                  <a:schemeClr val="tx1"/>
                </a:solidFill>
              </a:rPr>
              <a:t> </a:t>
            </a:r>
            <a:r>
              <a:rPr lang="en-US" dirty="0" err="1">
                <a:solidFill>
                  <a:schemeClr val="tx1"/>
                </a:solidFill>
              </a:rPr>
              <a:t>Schriftsteller</a:t>
            </a:r>
            <a:endParaRPr lang="ru-RU" dirty="0">
              <a:solidFill>
                <a:schemeClr val="tx1"/>
              </a:solidFill>
            </a:endParaRPr>
          </a:p>
        </p:txBody>
      </p:sp>
    </p:spTree>
    <p:extLst>
      <p:ext uri="{BB962C8B-B14F-4D97-AF65-F5344CB8AC3E}">
        <p14:creationId xmlns:p14="http://schemas.microsoft.com/office/powerpoint/2010/main" val="29952218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26B4148-5DDE-4A8E-8FC7-43F1AA62C61A}"/>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60CC810D-70E8-4F3F-8A40-9E12E1975E67}"/>
              </a:ext>
            </a:extLst>
          </p:cNvPr>
          <p:cNvSpPr>
            <a:spLocks noGrp="1"/>
          </p:cNvSpPr>
          <p:nvPr>
            <p:ph idx="1"/>
          </p:nvPr>
        </p:nvSpPr>
        <p:spPr/>
        <p:txBody>
          <a:bodyPr/>
          <a:lstStyle/>
          <a:p>
            <a:endParaRPr lang="ru-RU"/>
          </a:p>
        </p:txBody>
      </p:sp>
      <p:pic>
        <p:nvPicPr>
          <p:cNvPr id="2050" name="Picture 2" descr="Изображение с сайта in.pinterest.com">
            <a:extLst>
              <a:ext uri="{FF2B5EF4-FFF2-40B4-BE49-F238E27FC236}">
                <a16:creationId xmlns:a16="http://schemas.microsoft.com/office/drawing/2014/main" id="{0D0767C3-1B19-4826-8BB4-8B4B9B4770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477"/>
            <a:ext cx="5910470" cy="687047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Изображение с сайта ru.m.wikipedia.org">
            <a:extLst>
              <a:ext uri="{FF2B5EF4-FFF2-40B4-BE49-F238E27FC236}">
                <a16:creationId xmlns:a16="http://schemas.microsoft.com/office/drawing/2014/main" id="{FE0B2DAE-0E90-4730-8FFD-1DC416320A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0470" y="-12477"/>
            <a:ext cx="6281531" cy="6870477"/>
          </a:xfrm>
          <a:prstGeom prst="rect">
            <a:avLst/>
          </a:prstGeom>
          <a:noFill/>
          <a:extLst>
            <a:ext uri="{909E8E84-426E-40DD-AFC4-6F175D3DCCD1}">
              <a14:hiddenFill xmlns:a14="http://schemas.microsoft.com/office/drawing/2010/main">
                <a:solidFill>
                  <a:srgbClr val="FFFFFF"/>
                </a:solidFill>
              </a14:hiddenFill>
            </a:ext>
          </a:extLst>
        </p:spPr>
      </p:pic>
      <p:sp>
        <p:nvSpPr>
          <p:cNvPr id="6" name="Стрелка: вверх 5">
            <a:hlinkClick r:id="rId4" action="ppaction://hlinksldjump"/>
            <a:extLst>
              <a:ext uri="{FF2B5EF4-FFF2-40B4-BE49-F238E27FC236}">
                <a16:creationId xmlns:a16="http://schemas.microsoft.com/office/drawing/2014/main" id="{7C3C1226-98C0-4F25-B4DF-A63AEC67EF5E}"/>
              </a:ext>
            </a:extLst>
          </p:cNvPr>
          <p:cNvSpPr/>
          <p:nvPr/>
        </p:nvSpPr>
        <p:spPr>
          <a:xfrm>
            <a:off x="5192531" y="2167467"/>
            <a:ext cx="1468271" cy="276521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err="1">
                <a:solidFill>
                  <a:schemeClr val="tx1"/>
                </a:solidFill>
              </a:rPr>
              <a:t>Zurück</a:t>
            </a:r>
            <a:endParaRPr lang="ru-RU" dirty="0">
              <a:solidFill>
                <a:schemeClr val="tx1"/>
              </a:solidFill>
            </a:endParaRPr>
          </a:p>
        </p:txBody>
      </p:sp>
    </p:spTree>
    <p:extLst>
      <p:ext uri="{BB962C8B-B14F-4D97-AF65-F5344CB8AC3E}">
        <p14:creationId xmlns:p14="http://schemas.microsoft.com/office/powerpoint/2010/main" val="11226365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CBE3BBF-1048-4E29-BA61-2579A2720675}"/>
              </a:ext>
            </a:extLst>
          </p:cNvPr>
          <p:cNvSpPr>
            <a:spLocks noGrp="1"/>
          </p:cNvSpPr>
          <p:nvPr>
            <p:ph type="title"/>
          </p:nvPr>
        </p:nvSpPr>
        <p:spPr/>
        <p:txBody>
          <a:bodyPr/>
          <a:lstStyle/>
          <a:p>
            <a:r>
              <a:rPr lang="de-DE" dirty="0"/>
              <a:t>Christ Johann Heinrich </a:t>
            </a:r>
            <a:r>
              <a:rPr lang="de-DE" dirty="0" err="1"/>
              <a:t>heine</a:t>
            </a:r>
            <a:endParaRPr lang="ru-RU" dirty="0"/>
          </a:p>
        </p:txBody>
      </p:sp>
      <p:sp>
        <p:nvSpPr>
          <p:cNvPr id="3" name="Объект 2">
            <a:extLst>
              <a:ext uri="{FF2B5EF4-FFF2-40B4-BE49-F238E27FC236}">
                <a16:creationId xmlns:a16="http://schemas.microsoft.com/office/drawing/2014/main" id="{9AD217BA-AD22-4CB7-B65B-95283715D280}"/>
              </a:ext>
            </a:extLst>
          </p:cNvPr>
          <p:cNvSpPr>
            <a:spLocks noGrp="1"/>
          </p:cNvSpPr>
          <p:nvPr>
            <p:ph idx="1"/>
          </p:nvPr>
        </p:nvSpPr>
        <p:spPr/>
        <p:txBody>
          <a:bodyPr/>
          <a:lstStyle/>
          <a:p>
            <a:r>
              <a:rPr lang="de-DE" dirty="0"/>
              <a:t>Der Christ Johann Heinrich Heine wurde am 13. Dezember 1797 in Düsseldorf geboren und starb am 17. Februar 1856 in Paris. Die anfängliche Erziehung erhielt Heinrich im örtlichen katholischen </a:t>
            </a:r>
            <a:r>
              <a:rPr lang="de-DE" dirty="0" err="1"/>
              <a:t>Lyzeum.Er</a:t>
            </a:r>
            <a:r>
              <a:rPr lang="de-DE" dirty="0"/>
              <a:t> studierte an der Wirtschaftsschule, dann an der Universität. Er wandert wegen der harten Zensur nach Frankreich aus und findet erst nach 23 Jahren wieder in Deutschland </a:t>
            </a:r>
            <a:r>
              <a:rPr lang="de-DE" dirty="0" err="1"/>
              <a:t>statt.Dort</a:t>
            </a:r>
            <a:r>
              <a:rPr lang="de-DE" dirty="0"/>
              <a:t> heiratet er </a:t>
            </a:r>
            <a:r>
              <a:rPr lang="de-DE" dirty="0" err="1"/>
              <a:t>Chrissensia</a:t>
            </a:r>
            <a:r>
              <a:rPr lang="de-DE" dirty="0"/>
              <a:t> Eugene Mira. Wegen der Krankheit verließ Hein die Häuser acht Jahre lang nicht, bis er starb. Seine besten Bücher: "Lorelei", "Das Buch der Lieder", "Eine Reise durch Graz»</a:t>
            </a:r>
            <a:endParaRPr lang="ru-RU" dirty="0"/>
          </a:p>
        </p:txBody>
      </p:sp>
      <p:sp>
        <p:nvSpPr>
          <p:cNvPr id="4" name="Стрелка: вверх 3">
            <a:hlinkClick r:id="rId2" action="ppaction://hlinksldjump"/>
            <a:extLst>
              <a:ext uri="{FF2B5EF4-FFF2-40B4-BE49-F238E27FC236}">
                <a16:creationId xmlns:a16="http://schemas.microsoft.com/office/drawing/2014/main" id="{0EBFE248-1DCB-4BF9-86A6-DC8D0EE64B69}"/>
              </a:ext>
            </a:extLst>
          </p:cNvPr>
          <p:cNvSpPr/>
          <p:nvPr/>
        </p:nvSpPr>
        <p:spPr>
          <a:xfrm>
            <a:off x="155246" y="259074"/>
            <a:ext cx="1096432" cy="276352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a:solidFill>
                  <a:schemeClr val="tx1"/>
                </a:solidFill>
              </a:rPr>
              <a:t>Der </a:t>
            </a:r>
            <a:r>
              <a:rPr lang="en-US" dirty="0" err="1">
                <a:solidFill>
                  <a:schemeClr val="tx1"/>
                </a:solidFill>
              </a:rPr>
              <a:t>vorhergehende</a:t>
            </a:r>
            <a:r>
              <a:rPr lang="en-US" dirty="0">
                <a:solidFill>
                  <a:schemeClr val="tx1"/>
                </a:solidFill>
              </a:rPr>
              <a:t> </a:t>
            </a:r>
            <a:r>
              <a:rPr lang="en-US" dirty="0" err="1">
                <a:solidFill>
                  <a:schemeClr val="tx1"/>
                </a:solidFill>
              </a:rPr>
              <a:t>Schriftsteller</a:t>
            </a:r>
            <a:endParaRPr lang="ru-RU" dirty="0">
              <a:solidFill>
                <a:schemeClr val="tx1"/>
              </a:solidFill>
            </a:endParaRPr>
          </a:p>
        </p:txBody>
      </p:sp>
      <p:sp>
        <p:nvSpPr>
          <p:cNvPr id="5" name="Стрелка: влево 4">
            <a:hlinkClick r:id="rId3" action="ppaction://hlinksldjump"/>
            <a:extLst>
              <a:ext uri="{FF2B5EF4-FFF2-40B4-BE49-F238E27FC236}">
                <a16:creationId xmlns:a16="http://schemas.microsoft.com/office/drawing/2014/main" id="{463315A7-1683-41BA-BE3B-1487BFB5DD77}"/>
              </a:ext>
            </a:extLst>
          </p:cNvPr>
          <p:cNvSpPr/>
          <p:nvPr/>
        </p:nvSpPr>
        <p:spPr>
          <a:xfrm>
            <a:off x="997677" y="5190710"/>
            <a:ext cx="2287389" cy="128490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pic>
        <p:nvPicPr>
          <p:cNvPr id="7" name="Рисунок 6" descr="Мольберт">
            <a:hlinkClick r:id="rId4" action="ppaction://hlinksldjump"/>
            <a:extLst>
              <a:ext uri="{FF2B5EF4-FFF2-40B4-BE49-F238E27FC236}">
                <a16:creationId xmlns:a16="http://schemas.microsoft.com/office/drawing/2014/main" id="{6BC51A8A-F8EC-4D97-B16B-513A41F0C54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85879" y="5308601"/>
            <a:ext cx="1372121" cy="1549400"/>
          </a:xfrm>
          <a:prstGeom prst="rect">
            <a:avLst/>
          </a:prstGeom>
        </p:spPr>
      </p:pic>
    </p:spTree>
    <p:extLst>
      <p:ext uri="{BB962C8B-B14F-4D97-AF65-F5344CB8AC3E}">
        <p14:creationId xmlns:p14="http://schemas.microsoft.com/office/powerpoint/2010/main" val="26665267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0A29A36-E9D5-41AB-965C-CAB37BBD5EBD}"/>
              </a:ext>
            </a:extLst>
          </p:cNvPr>
          <p:cNvSpPr>
            <a:spLocks noGrp="1"/>
          </p:cNvSpPr>
          <p:nvPr>
            <p:ph type="title"/>
          </p:nvPr>
        </p:nvSpPr>
        <p:spPr/>
        <p:txBody>
          <a:bodyPr/>
          <a:lstStyle/>
          <a:p>
            <a:endParaRPr lang="ru-RU"/>
          </a:p>
        </p:txBody>
      </p:sp>
      <p:pic>
        <p:nvPicPr>
          <p:cNvPr id="5" name="Рисунок 4">
            <a:extLst>
              <a:ext uri="{FF2B5EF4-FFF2-40B4-BE49-F238E27FC236}">
                <a16:creationId xmlns:a16="http://schemas.microsoft.com/office/drawing/2014/main" id="{847CEBCA-906D-426A-8370-3DB7EC000673}"/>
              </a:ext>
            </a:extLst>
          </p:cNvPr>
          <p:cNvPicPr>
            <a:picLocks noChangeAspect="1"/>
          </p:cNvPicPr>
          <p:nvPr/>
        </p:nvPicPr>
        <p:blipFill>
          <a:blip r:embed="rId2"/>
          <a:stretch>
            <a:fillRect/>
          </a:stretch>
        </p:blipFill>
        <p:spPr>
          <a:xfrm>
            <a:off x="0" y="0"/>
            <a:ext cx="5279944" cy="6923593"/>
          </a:xfrm>
          <a:prstGeom prst="rect">
            <a:avLst/>
          </a:prstGeom>
        </p:spPr>
      </p:pic>
      <p:sp>
        <p:nvSpPr>
          <p:cNvPr id="6" name="Стрелка: вверх 5">
            <a:hlinkClick r:id="rId3" action="ppaction://hlinksldjump"/>
            <a:extLst>
              <a:ext uri="{FF2B5EF4-FFF2-40B4-BE49-F238E27FC236}">
                <a16:creationId xmlns:a16="http://schemas.microsoft.com/office/drawing/2014/main" id="{BBB56662-9D67-4AEE-81EE-EF5956EF5F20}"/>
              </a:ext>
            </a:extLst>
          </p:cNvPr>
          <p:cNvSpPr/>
          <p:nvPr/>
        </p:nvSpPr>
        <p:spPr>
          <a:xfrm>
            <a:off x="5279944" y="1018970"/>
            <a:ext cx="1468271" cy="376766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err="1">
                <a:solidFill>
                  <a:schemeClr val="tx1"/>
                </a:solidFill>
              </a:rPr>
              <a:t>Zurück</a:t>
            </a:r>
            <a:endParaRPr lang="ru-RU" dirty="0">
              <a:solidFill>
                <a:schemeClr val="tx1"/>
              </a:solidFill>
            </a:endParaRPr>
          </a:p>
        </p:txBody>
      </p:sp>
      <p:pic>
        <p:nvPicPr>
          <p:cNvPr id="1026" name="Picture 2" descr="Picture background">
            <a:extLst>
              <a:ext uri="{FF2B5EF4-FFF2-40B4-BE49-F238E27FC236}">
                <a16:creationId xmlns:a16="http://schemas.microsoft.com/office/drawing/2014/main" id="{160CAF8F-E639-46C7-8500-C55EF3364A17}"/>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729421" y="0"/>
            <a:ext cx="5279944"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39241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9E6C792-1D57-4DE9-84D0-325CAF16D2ED}"/>
              </a:ext>
            </a:extLst>
          </p:cNvPr>
          <p:cNvSpPr>
            <a:spLocks noGrp="1"/>
          </p:cNvSpPr>
          <p:nvPr>
            <p:ph type="title"/>
          </p:nvPr>
        </p:nvSpPr>
        <p:spPr/>
        <p:txBody>
          <a:bodyPr/>
          <a:lstStyle/>
          <a:p>
            <a:r>
              <a:rPr lang="de-DE" dirty="0"/>
              <a:t>Köln</a:t>
            </a:r>
            <a:endParaRPr lang="ru-RU" dirty="0"/>
          </a:p>
        </p:txBody>
      </p:sp>
      <p:sp>
        <p:nvSpPr>
          <p:cNvPr id="3" name="Объект 2">
            <a:extLst>
              <a:ext uri="{FF2B5EF4-FFF2-40B4-BE49-F238E27FC236}">
                <a16:creationId xmlns:a16="http://schemas.microsoft.com/office/drawing/2014/main" id="{2409068B-FA96-4245-80B3-13B6010B0BE3}"/>
              </a:ext>
            </a:extLst>
          </p:cNvPr>
          <p:cNvSpPr>
            <a:spLocks noGrp="1"/>
          </p:cNvSpPr>
          <p:nvPr>
            <p:ph idx="1"/>
          </p:nvPr>
        </p:nvSpPr>
        <p:spPr/>
        <p:txBody>
          <a:bodyPr/>
          <a:lstStyle/>
          <a:p>
            <a:r>
              <a:rPr lang="de-DE" dirty="0"/>
              <a:t>Köln ist eine Stadt in der Bundesrepublik Deutschland, in Nordrhein-Westfalen</a:t>
            </a:r>
            <a:endParaRPr lang="ru-RU" dirty="0"/>
          </a:p>
          <a:p>
            <a:r>
              <a:rPr lang="de-DE" dirty="0"/>
              <a:t>Köln ist eines der wichtigsten Reiseziele in Europa, vor allem dank des alten Kölner Doms und der romanischen Kirchen sowie anderer mittelalterlicher Baudenkmäler.</a:t>
            </a:r>
          </a:p>
          <a:p>
            <a:endParaRPr lang="de-DE" dirty="0"/>
          </a:p>
          <a:p>
            <a:r>
              <a:rPr lang="de-DE" dirty="0"/>
              <a:t>Die Stadt ist eines der wichtigsten Zentren der Chemie- und Automobilindustrie, sie ist der Hauptsitz von Unternehmen von Automobilmarken wie Ford und Toyota sowie von Chemieunternehmen wie Lanxess.</a:t>
            </a:r>
            <a:endParaRPr lang="ru-RU" dirty="0"/>
          </a:p>
        </p:txBody>
      </p:sp>
      <p:pic>
        <p:nvPicPr>
          <p:cNvPr id="3074" name="Picture 2" descr="Изображение с сайта mtblog.mtbank.by">
            <a:extLst>
              <a:ext uri="{FF2B5EF4-FFF2-40B4-BE49-F238E27FC236}">
                <a16:creationId xmlns:a16="http://schemas.microsoft.com/office/drawing/2014/main" id="{EE4D9E20-D03F-442C-B770-CF1ECA2342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0839" y="85433"/>
            <a:ext cx="3853028" cy="2086036"/>
          </a:xfrm>
          <a:prstGeom prst="rect">
            <a:avLst/>
          </a:prstGeom>
          <a:noFill/>
          <a:extLst>
            <a:ext uri="{909E8E84-426E-40DD-AFC4-6F175D3DCCD1}">
              <a14:hiddenFill xmlns:a14="http://schemas.microsoft.com/office/drawing/2010/main">
                <a:solidFill>
                  <a:srgbClr val="FFFFFF"/>
                </a:solidFill>
              </a14:hiddenFill>
            </a:ext>
          </a:extLst>
        </p:spPr>
      </p:pic>
      <p:sp>
        <p:nvSpPr>
          <p:cNvPr id="5" name="Стрелка: вправо 4">
            <a:hlinkClick r:id="rId3" action="ppaction://hlinksldjump"/>
            <a:extLst>
              <a:ext uri="{FF2B5EF4-FFF2-40B4-BE49-F238E27FC236}">
                <a16:creationId xmlns:a16="http://schemas.microsoft.com/office/drawing/2014/main" id="{AD4CFD4F-C237-45FD-A234-B56A7E3C851A}"/>
              </a:ext>
            </a:extLst>
          </p:cNvPr>
          <p:cNvSpPr/>
          <p:nvPr/>
        </p:nvSpPr>
        <p:spPr>
          <a:xfrm>
            <a:off x="1183944" y="5168901"/>
            <a:ext cx="2524455" cy="11221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err="1">
                <a:solidFill>
                  <a:schemeClr val="tx1"/>
                </a:solidFill>
                <a:effectLst/>
                <a:latin typeface="YS Text"/>
              </a:rPr>
              <a:t>Schriftsteller</a:t>
            </a:r>
            <a:endParaRPr lang="ru-RU" dirty="0">
              <a:solidFill>
                <a:schemeClr val="tx1"/>
              </a:solidFill>
            </a:endParaRPr>
          </a:p>
        </p:txBody>
      </p:sp>
    </p:spTree>
    <p:extLst>
      <p:ext uri="{BB962C8B-B14F-4D97-AF65-F5344CB8AC3E}">
        <p14:creationId xmlns:p14="http://schemas.microsoft.com/office/powerpoint/2010/main" val="33935078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3615DEE-D564-424B-B89A-EF89ECC35E0C}"/>
              </a:ext>
            </a:extLst>
          </p:cNvPr>
          <p:cNvSpPr>
            <a:spLocks noGrp="1"/>
          </p:cNvSpPr>
          <p:nvPr>
            <p:ph type="title"/>
          </p:nvPr>
        </p:nvSpPr>
        <p:spPr/>
        <p:txBody>
          <a:bodyPr/>
          <a:lstStyle/>
          <a:p>
            <a:r>
              <a:rPr lang="de-DE" sz="5400" dirty="0"/>
              <a:t>Heinrich Böll</a:t>
            </a:r>
            <a:endParaRPr lang="ru-RU" dirty="0"/>
          </a:p>
        </p:txBody>
      </p:sp>
      <p:sp>
        <p:nvSpPr>
          <p:cNvPr id="3" name="Объект 2">
            <a:extLst>
              <a:ext uri="{FF2B5EF4-FFF2-40B4-BE49-F238E27FC236}">
                <a16:creationId xmlns:a16="http://schemas.microsoft.com/office/drawing/2014/main" id="{68EF4004-684B-4A0D-99FF-847515B6F50D}"/>
              </a:ext>
            </a:extLst>
          </p:cNvPr>
          <p:cNvSpPr>
            <a:spLocks noGrp="1"/>
          </p:cNvSpPr>
          <p:nvPr>
            <p:ph idx="1"/>
          </p:nvPr>
        </p:nvSpPr>
        <p:spPr>
          <a:xfrm>
            <a:off x="1251678" y="1874517"/>
            <a:ext cx="10178322" cy="3593591"/>
          </a:xfrm>
        </p:spPr>
        <p:txBody>
          <a:bodyPr>
            <a:noAutofit/>
          </a:bodyPr>
          <a:lstStyle/>
          <a:p>
            <a:r>
              <a:rPr lang="de-DE" sz="1500" dirty="0"/>
              <a:t>Heinrich Böll ist ein deutscher Schriftsteller, Übersetzer und Drehbuchautor, eine öffentliche Figur. Literaturnobelpreisträger (1972).</a:t>
            </a:r>
          </a:p>
          <a:p>
            <a:r>
              <a:rPr lang="de-DE" sz="1500" dirty="0"/>
              <a:t>In seinen Werken zeigte Belle unansehnliche und von jeder Heldentat beraubte Kriegswelten. Er behauptete, dass die Verantwortung für die Verbrechen des Faschismus bei jedem liege, und rechtfertigte das Desertieren als den einzigen Ausweg für einen Soldaten.</a:t>
            </a:r>
          </a:p>
          <a:p>
            <a:pPr marL="0" indent="0">
              <a:buNone/>
            </a:pPr>
            <a:r>
              <a:rPr lang="de-DE" sz="1500" dirty="0"/>
              <a:t>Andere berühmte Werke von Belle:</a:t>
            </a:r>
          </a:p>
          <a:p>
            <a:r>
              <a:rPr lang="de-DE" sz="1500" dirty="0"/>
              <a:t>"Und ich habe kein einziges Wort gesagt»;</a:t>
            </a:r>
          </a:p>
          <a:p>
            <a:pPr marL="0" indent="0">
              <a:buNone/>
            </a:pPr>
            <a:r>
              <a:rPr lang="de-DE" sz="1500" dirty="0"/>
              <a:t>"Ein Haus ohne Besitzer»;</a:t>
            </a:r>
          </a:p>
          <a:p>
            <a:pPr marL="0" indent="0">
              <a:buNone/>
            </a:pPr>
            <a:r>
              <a:rPr lang="de-DE" sz="1500" dirty="0"/>
              <a:t>"Brot der frühen Jahre»;</a:t>
            </a:r>
          </a:p>
          <a:p>
            <a:r>
              <a:rPr lang="de-DE" sz="1500" dirty="0"/>
              <a:t>»Billard um halb zehn";</a:t>
            </a:r>
          </a:p>
          <a:p>
            <a:r>
              <a:rPr lang="de-DE" sz="1500" dirty="0"/>
              <a:t>"Durch die Augen eines Clowns."</a:t>
            </a:r>
          </a:p>
          <a:p>
            <a:r>
              <a:rPr lang="de-DE" sz="1500" dirty="0"/>
              <a:t>Belle hat viel über die Folgen des Krieges geschrieben, darüber, wie er sich auf das Leben gewöhnlicher Menschen auswirkte. Es sind gewöhnliche Menschen, die zu den Protagonisten seiner Romane werden. Die Antagonisten dieser Helden werden zu maßgeblichen Persönlichkeiten in Regierung, Wirtschaft und Kirche. Belle wollte ihren Konformismus, ihre Selbstzufriedenheit und ihren Missbrauch ihrer Autorität zeigen.</a:t>
            </a:r>
            <a:endParaRPr lang="ru-RU" sz="1500" dirty="0"/>
          </a:p>
        </p:txBody>
      </p:sp>
      <p:sp>
        <p:nvSpPr>
          <p:cNvPr id="4" name="Стрелка: влево 3">
            <a:hlinkClick r:id="rId2" action="ppaction://hlinksldjump"/>
            <a:extLst>
              <a:ext uri="{FF2B5EF4-FFF2-40B4-BE49-F238E27FC236}">
                <a16:creationId xmlns:a16="http://schemas.microsoft.com/office/drawing/2014/main" id="{A8EA861D-C946-4159-BE15-23BF17D0E97B}"/>
              </a:ext>
            </a:extLst>
          </p:cNvPr>
          <p:cNvSpPr/>
          <p:nvPr/>
        </p:nvSpPr>
        <p:spPr>
          <a:xfrm>
            <a:off x="0" y="916451"/>
            <a:ext cx="1789043" cy="10379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pic>
        <p:nvPicPr>
          <p:cNvPr id="5" name="Рисунок 4" descr="Мольберт">
            <a:hlinkClick r:id="rId3" action="ppaction://hlinksldjump"/>
            <a:extLst>
              <a:ext uri="{FF2B5EF4-FFF2-40B4-BE49-F238E27FC236}">
                <a16:creationId xmlns:a16="http://schemas.microsoft.com/office/drawing/2014/main" id="{9E3C4028-DEA5-46A6-A34B-7F1C71EAF5B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3276601"/>
            <a:ext cx="1372121" cy="1549400"/>
          </a:xfrm>
          <a:prstGeom prst="rect">
            <a:avLst/>
          </a:prstGeom>
        </p:spPr>
      </p:pic>
      <p:sp>
        <p:nvSpPr>
          <p:cNvPr id="6" name="Стрелка: вправо 5">
            <a:hlinkClick r:id="rId6" action="ppaction://hlinksldjump"/>
            <a:extLst>
              <a:ext uri="{FF2B5EF4-FFF2-40B4-BE49-F238E27FC236}">
                <a16:creationId xmlns:a16="http://schemas.microsoft.com/office/drawing/2014/main" id="{D24363E3-79B4-4F5A-9DC0-6245A0A1C269}"/>
              </a:ext>
            </a:extLst>
          </p:cNvPr>
          <p:cNvSpPr/>
          <p:nvPr/>
        </p:nvSpPr>
        <p:spPr>
          <a:xfrm>
            <a:off x="9347200" y="916451"/>
            <a:ext cx="2082800" cy="9468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Der </a:t>
            </a:r>
            <a:r>
              <a:rPr lang="en-US" dirty="0" err="1">
                <a:solidFill>
                  <a:schemeClr val="tx1"/>
                </a:solidFill>
              </a:rPr>
              <a:t>nächste</a:t>
            </a:r>
            <a:r>
              <a:rPr lang="en-US" dirty="0">
                <a:solidFill>
                  <a:schemeClr val="tx1"/>
                </a:solidFill>
              </a:rPr>
              <a:t> </a:t>
            </a:r>
            <a:r>
              <a:rPr lang="en-US" dirty="0" err="1">
                <a:solidFill>
                  <a:schemeClr val="tx1"/>
                </a:solidFill>
              </a:rPr>
              <a:t>Schriftsteller</a:t>
            </a:r>
            <a:endParaRPr lang="ru-RU" dirty="0">
              <a:solidFill>
                <a:schemeClr val="tx1"/>
              </a:solidFill>
            </a:endParaRPr>
          </a:p>
        </p:txBody>
      </p:sp>
    </p:spTree>
    <p:extLst>
      <p:ext uri="{BB962C8B-B14F-4D97-AF65-F5344CB8AC3E}">
        <p14:creationId xmlns:p14="http://schemas.microsoft.com/office/powerpoint/2010/main" val="31194009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7F92CF7-F0D5-4159-ADEF-1D3FDB92F225}"/>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5E333029-A774-4DDF-A1C0-9F53011F3567}"/>
              </a:ext>
            </a:extLst>
          </p:cNvPr>
          <p:cNvSpPr>
            <a:spLocks noGrp="1"/>
          </p:cNvSpPr>
          <p:nvPr>
            <p:ph idx="1"/>
          </p:nvPr>
        </p:nvSpPr>
        <p:spPr/>
        <p:txBody>
          <a:bodyPr/>
          <a:lstStyle/>
          <a:p>
            <a:endParaRPr lang="ru-RU" dirty="0"/>
          </a:p>
        </p:txBody>
      </p:sp>
      <p:pic>
        <p:nvPicPr>
          <p:cNvPr id="4098" name="Picture 2" descr="Изображение с сайта en.wikipedia.org">
            <a:extLst>
              <a:ext uri="{FF2B5EF4-FFF2-40B4-BE49-F238E27FC236}">
                <a16:creationId xmlns:a16="http://schemas.microsoft.com/office/drawing/2014/main" id="{E4D4D378-15D7-43CF-A794-40CB761409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33" y="5644"/>
            <a:ext cx="5139267" cy="685235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Изображение с сайта labirint.ru">
            <a:extLst>
              <a:ext uri="{FF2B5EF4-FFF2-40B4-BE49-F238E27FC236}">
                <a16:creationId xmlns:a16="http://schemas.microsoft.com/office/drawing/2014/main" id="{BA85CF97-B2AE-464C-900A-850609F64B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7704" y="0"/>
            <a:ext cx="5567363" cy="334433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Изображение с сайта dzen.ru">
            <a:extLst>
              <a:ext uri="{FF2B5EF4-FFF2-40B4-BE49-F238E27FC236}">
                <a16:creationId xmlns:a16="http://schemas.microsoft.com/office/drawing/2014/main" id="{EFD00A45-E5F7-48A0-A8B9-171DADCBB5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7704" y="3344333"/>
            <a:ext cx="5584296" cy="3566112"/>
          </a:xfrm>
          <a:prstGeom prst="rect">
            <a:avLst/>
          </a:prstGeom>
          <a:noFill/>
          <a:extLst>
            <a:ext uri="{909E8E84-426E-40DD-AFC4-6F175D3DCCD1}">
              <a14:hiddenFill xmlns:a14="http://schemas.microsoft.com/office/drawing/2010/main">
                <a:solidFill>
                  <a:srgbClr val="FFFFFF"/>
                </a:solidFill>
              </a14:hiddenFill>
            </a:ext>
          </a:extLst>
        </p:spPr>
      </p:pic>
      <p:sp>
        <p:nvSpPr>
          <p:cNvPr id="7" name="Стрелка: вверх 6">
            <a:hlinkClick r:id="rId5" action="ppaction://hlinksldjump"/>
            <a:extLst>
              <a:ext uri="{FF2B5EF4-FFF2-40B4-BE49-F238E27FC236}">
                <a16:creationId xmlns:a16="http://schemas.microsoft.com/office/drawing/2014/main" id="{92658C9B-E184-4F4B-9D40-61DC2EC04858}"/>
              </a:ext>
            </a:extLst>
          </p:cNvPr>
          <p:cNvSpPr/>
          <p:nvPr/>
        </p:nvSpPr>
        <p:spPr>
          <a:xfrm>
            <a:off x="5192531" y="2167467"/>
            <a:ext cx="1468271" cy="276521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spTree>
    <p:extLst>
      <p:ext uri="{BB962C8B-B14F-4D97-AF65-F5344CB8AC3E}">
        <p14:creationId xmlns:p14="http://schemas.microsoft.com/office/powerpoint/2010/main" val="1177572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BF31972-460A-46FF-BF33-DC322950747C}"/>
              </a:ext>
            </a:extLst>
          </p:cNvPr>
          <p:cNvSpPr>
            <a:spLocks noGrp="1"/>
          </p:cNvSpPr>
          <p:nvPr>
            <p:ph type="title"/>
          </p:nvPr>
        </p:nvSpPr>
        <p:spPr/>
        <p:txBody>
          <a:bodyPr/>
          <a:lstStyle/>
          <a:p>
            <a:r>
              <a:rPr lang="de-DE" dirty="0"/>
              <a:t>Hilda Domin</a:t>
            </a:r>
            <a:endParaRPr lang="ru-RU" dirty="0"/>
          </a:p>
        </p:txBody>
      </p:sp>
      <p:sp>
        <p:nvSpPr>
          <p:cNvPr id="3" name="Объект 2">
            <a:extLst>
              <a:ext uri="{FF2B5EF4-FFF2-40B4-BE49-F238E27FC236}">
                <a16:creationId xmlns:a16="http://schemas.microsoft.com/office/drawing/2014/main" id="{78A647D4-DB22-4365-BC88-4AA231E49F6E}"/>
              </a:ext>
            </a:extLst>
          </p:cNvPr>
          <p:cNvSpPr>
            <a:spLocks noGrp="1"/>
          </p:cNvSpPr>
          <p:nvPr>
            <p:ph idx="1"/>
          </p:nvPr>
        </p:nvSpPr>
        <p:spPr/>
        <p:txBody>
          <a:bodyPr>
            <a:normAutofit fontScale="25000" lnSpcReduction="20000"/>
          </a:bodyPr>
          <a:lstStyle/>
          <a:p>
            <a:r>
              <a:rPr lang="de-DE" sz="4800" b="1" dirty="0"/>
              <a:t>Hilda Domin, geborene Löwenstein, von ihrem Mann - Palme (19. Februar 2006 in Heidelberg, Baden-Württemberg) war eine deutsche Schriftstellerin, eine der größten Lyriker </a:t>
            </a:r>
            <a:r>
              <a:rPr lang="de-DE" sz="4800" b="1" dirty="0" err="1"/>
              <a:t>Deutsc</a:t>
            </a:r>
            <a:br>
              <a:rPr lang="de-DE" sz="4800" b="1" dirty="0"/>
            </a:br>
            <a:r>
              <a:rPr lang="de-DE" sz="4800" b="1" dirty="0" err="1"/>
              <a:t>hlands</a:t>
            </a:r>
            <a:r>
              <a:rPr lang="de-DE" sz="4800" b="1" dirty="0"/>
              <a:t> in der zweiten Hälfte des 20. Jahrhunderts.</a:t>
            </a:r>
          </a:p>
          <a:p>
            <a:r>
              <a:rPr lang="de-DE" sz="4800" b="1" dirty="0"/>
              <a:t>ein jüdischer Anwalt. Sie studierte Recht, Wirtschaft, Sozialwissenschaften, Philosophie in Heidelberg, Köln, Bonn, Berlin. Zu ihren Lehrern gehörten Karl Jaspers und Karl Mannheim.</a:t>
            </a:r>
          </a:p>
          <a:p>
            <a:pPr algn="l">
              <a:buFont typeface="Arial" panose="020B0604020202020204" pitchFamily="34" charset="0"/>
              <a:buChar char="•"/>
            </a:pPr>
            <a:r>
              <a:rPr lang="de-DE" sz="4800" b="1" i="0" dirty="0">
                <a:solidFill>
                  <a:srgbClr val="1E1E1E"/>
                </a:solidFill>
                <a:effectLst/>
                <a:latin typeface="var(--serif-font)"/>
              </a:rPr>
              <a:t>Die Bücher</a:t>
            </a:r>
            <a:r>
              <a:rPr lang="en-US" sz="4800" b="1" dirty="0">
                <a:solidFill>
                  <a:srgbClr val="1E1E1E"/>
                </a:solidFill>
                <a:latin typeface="var(--serif-font)"/>
              </a:rPr>
              <a:t>:</a:t>
            </a:r>
            <a:endParaRPr lang="de-DE" sz="4800" b="1" i="0" dirty="0">
              <a:solidFill>
                <a:srgbClr val="1E1E1E"/>
              </a:solidFill>
              <a:effectLst/>
              <a:latin typeface="var(--serif-font)"/>
            </a:endParaRPr>
          </a:p>
          <a:p>
            <a:pPr algn="l">
              <a:buFont typeface="Arial" panose="020B0604020202020204" pitchFamily="34" charset="0"/>
              <a:buChar char="•"/>
            </a:pPr>
            <a:r>
              <a:rPr lang="de-DE" sz="4800" b="1" i="0" dirty="0">
                <a:solidFill>
                  <a:srgbClr val="1E1E1E"/>
                </a:solidFill>
                <a:effectLst/>
                <a:latin typeface="var(--serif-font)"/>
              </a:rPr>
              <a:t>Herbstzeitlosen. </a:t>
            </a:r>
          </a:p>
          <a:p>
            <a:pPr algn="l">
              <a:buFont typeface="Arial" panose="020B0604020202020204" pitchFamily="34" charset="0"/>
              <a:buChar char="•"/>
            </a:pPr>
            <a:r>
              <a:rPr lang="de-DE" sz="4800" b="1" i="0" dirty="0">
                <a:solidFill>
                  <a:srgbClr val="1E1E1E"/>
                </a:solidFill>
                <a:effectLst/>
                <a:latin typeface="var(--serif-font)"/>
              </a:rPr>
              <a:t>Gedicht </a:t>
            </a:r>
          </a:p>
          <a:p>
            <a:pPr algn="l">
              <a:buFont typeface="Arial" panose="020B0604020202020204" pitchFamily="34" charset="0"/>
              <a:buChar char="•"/>
            </a:pPr>
            <a:r>
              <a:rPr lang="de-DE" sz="4800" b="1" i="0" dirty="0">
                <a:solidFill>
                  <a:srgbClr val="1E1E1E"/>
                </a:solidFill>
                <a:effectLst/>
                <a:latin typeface="var(--serif-font)"/>
              </a:rPr>
              <a:t>Ziehende Landschaft. Gedicht </a:t>
            </a:r>
          </a:p>
          <a:p>
            <a:pPr algn="l">
              <a:buFont typeface="Arial" panose="020B0604020202020204" pitchFamily="34" charset="0"/>
              <a:buChar char="•"/>
            </a:pPr>
            <a:r>
              <a:rPr lang="de-DE" sz="4800" b="1" i="0" dirty="0">
                <a:solidFill>
                  <a:srgbClr val="1E1E1E"/>
                </a:solidFill>
                <a:effectLst/>
                <a:latin typeface="var(--serif-font)"/>
              </a:rPr>
              <a:t>Wo steht unser Mandelbaum. Gedicht </a:t>
            </a:r>
          </a:p>
          <a:p>
            <a:pPr algn="l">
              <a:buFont typeface="Arial" panose="020B0604020202020204" pitchFamily="34" charset="0"/>
              <a:buChar char="•"/>
            </a:pPr>
            <a:r>
              <a:rPr lang="de-DE" sz="4800" b="1" i="0" dirty="0">
                <a:solidFill>
                  <a:srgbClr val="1E1E1E"/>
                </a:solidFill>
                <a:effectLst/>
                <a:latin typeface="var(--serif-font)"/>
              </a:rPr>
              <a:t>Nur eine Rose als Stütze </a:t>
            </a:r>
          </a:p>
          <a:p>
            <a:pPr algn="l">
              <a:buFont typeface="Arial" panose="020B0604020202020204" pitchFamily="34" charset="0"/>
              <a:buChar char="•"/>
            </a:pPr>
            <a:r>
              <a:rPr lang="de-DE" sz="4800" b="1" i="0" dirty="0">
                <a:solidFill>
                  <a:srgbClr val="1E1E1E"/>
                </a:solidFill>
                <a:effectLst/>
                <a:latin typeface="var(--serif-font)"/>
              </a:rPr>
              <a:t>Rückkehr der Schiffe </a:t>
            </a:r>
          </a:p>
          <a:p>
            <a:pPr algn="l">
              <a:buFont typeface="Arial" panose="020B0604020202020204" pitchFamily="34" charset="0"/>
              <a:buChar char="•"/>
            </a:pPr>
            <a:r>
              <a:rPr lang="de-DE" sz="4800" b="1" i="0" dirty="0">
                <a:solidFill>
                  <a:srgbClr val="1E1E1E"/>
                </a:solidFill>
                <a:effectLst/>
                <a:latin typeface="var(--serif-font)"/>
              </a:rPr>
              <a:t>Linguistik </a:t>
            </a:r>
          </a:p>
          <a:p>
            <a:pPr algn="l">
              <a:buFont typeface="Arial" panose="020B0604020202020204" pitchFamily="34" charset="0"/>
              <a:buChar char="•"/>
            </a:pPr>
            <a:r>
              <a:rPr lang="de-DE" sz="4800" b="1" i="0" dirty="0">
                <a:solidFill>
                  <a:srgbClr val="1E1E1E"/>
                </a:solidFill>
                <a:effectLst/>
                <a:latin typeface="var(--serif-font)"/>
              </a:rPr>
              <a:t>Hier </a:t>
            </a:r>
          </a:p>
          <a:p>
            <a:pPr algn="l">
              <a:buFont typeface="Arial" panose="020B0604020202020204" pitchFamily="34" charset="0"/>
              <a:buChar char="•"/>
            </a:pPr>
            <a:r>
              <a:rPr lang="de-DE" sz="4800" b="1" i="0" dirty="0">
                <a:solidFill>
                  <a:srgbClr val="1E1E1E"/>
                </a:solidFill>
                <a:effectLst/>
                <a:latin typeface="var(--serif-font)"/>
              </a:rPr>
              <a:t>Höhlenbilder </a:t>
            </a:r>
          </a:p>
          <a:p>
            <a:endParaRPr lang="ru-RU" dirty="0"/>
          </a:p>
        </p:txBody>
      </p:sp>
      <p:sp>
        <p:nvSpPr>
          <p:cNvPr id="4" name="Стрелка: влево 3">
            <a:hlinkClick r:id="rId2" action="ppaction://hlinksldjump"/>
            <a:extLst>
              <a:ext uri="{FF2B5EF4-FFF2-40B4-BE49-F238E27FC236}">
                <a16:creationId xmlns:a16="http://schemas.microsoft.com/office/drawing/2014/main" id="{E1B539FC-4FC3-4846-82BC-CB44BA8D8E60}"/>
              </a:ext>
            </a:extLst>
          </p:cNvPr>
          <p:cNvSpPr/>
          <p:nvPr/>
        </p:nvSpPr>
        <p:spPr>
          <a:xfrm>
            <a:off x="491066" y="5817635"/>
            <a:ext cx="1821723" cy="94688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pic>
        <p:nvPicPr>
          <p:cNvPr id="6" name="Рисунок 5" descr="Мольберт">
            <a:hlinkClick r:id="rId3" action="ppaction://hlinksldjump"/>
            <a:extLst>
              <a:ext uri="{FF2B5EF4-FFF2-40B4-BE49-F238E27FC236}">
                <a16:creationId xmlns:a16="http://schemas.microsoft.com/office/drawing/2014/main" id="{F6A8CB33-9652-44F3-B052-A8B4A0A9896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147734" y="4436535"/>
            <a:ext cx="1372121" cy="1549400"/>
          </a:xfrm>
          <a:prstGeom prst="rect">
            <a:avLst/>
          </a:prstGeom>
        </p:spPr>
      </p:pic>
      <p:sp>
        <p:nvSpPr>
          <p:cNvPr id="7" name="Стрелка: вверх 6">
            <a:hlinkClick r:id="rId6" action="ppaction://hlinksldjump"/>
            <a:extLst>
              <a:ext uri="{FF2B5EF4-FFF2-40B4-BE49-F238E27FC236}">
                <a16:creationId xmlns:a16="http://schemas.microsoft.com/office/drawing/2014/main" id="{E1AECCEF-25FC-4544-8DAF-EF81C62CE6F7}"/>
              </a:ext>
            </a:extLst>
          </p:cNvPr>
          <p:cNvSpPr/>
          <p:nvPr/>
        </p:nvSpPr>
        <p:spPr>
          <a:xfrm>
            <a:off x="155246" y="259074"/>
            <a:ext cx="1096432" cy="276352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a:solidFill>
                  <a:schemeClr val="tx1"/>
                </a:solidFill>
              </a:rPr>
              <a:t>Der </a:t>
            </a:r>
            <a:r>
              <a:rPr lang="en-US" dirty="0" err="1">
                <a:solidFill>
                  <a:schemeClr val="tx1"/>
                </a:solidFill>
              </a:rPr>
              <a:t>vorhergehende</a:t>
            </a:r>
            <a:r>
              <a:rPr lang="en-US" dirty="0">
                <a:solidFill>
                  <a:schemeClr val="tx1"/>
                </a:solidFill>
              </a:rPr>
              <a:t> </a:t>
            </a:r>
            <a:r>
              <a:rPr lang="en-US" dirty="0" err="1">
                <a:solidFill>
                  <a:schemeClr val="tx1"/>
                </a:solidFill>
              </a:rPr>
              <a:t>Schriftsteller</a:t>
            </a:r>
            <a:endParaRPr lang="ru-RU" dirty="0">
              <a:solidFill>
                <a:schemeClr val="tx1"/>
              </a:solidFill>
            </a:endParaRPr>
          </a:p>
        </p:txBody>
      </p:sp>
    </p:spTree>
    <p:extLst>
      <p:ext uri="{BB962C8B-B14F-4D97-AF65-F5344CB8AC3E}">
        <p14:creationId xmlns:p14="http://schemas.microsoft.com/office/powerpoint/2010/main" val="2368032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AE4674F-1021-434E-A83B-F75271C53FAC}"/>
              </a:ext>
            </a:extLst>
          </p:cNvPr>
          <p:cNvSpPr>
            <a:spLocks noGrp="1"/>
          </p:cNvSpPr>
          <p:nvPr>
            <p:ph type="title"/>
          </p:nvPr>
        </p:nvSpPr>
        <p:spPr/>
        <p:txBody>
          <a:bodyPr>
            <a:normAutofit fontScale="90000"/>
          </a:bodyPr>
          <a:lstStyle/>
          <a:p>
            <a:r>
              <a:rPr lang="ru-RU" dirty="0" err="1"/>
              <a:t>Theodor</a:t>
            </a:r>
            <a:r>
              <a:rPr lang="ru-RU" dirty="0"/>
              <a:t> </a:t>
            </a:r>
            <a:r>
              <a:rPr lang="ru-RU" dirty="0" err="1"/>
              <a:t>Fontane</a:t>
            </a:r>
            <a:br>
              <a:rPr lang="ru-RU" dirty="0"/>
            </a:br>
            <a:r>
              <a:rPr lang="ru-RU" dirty="0"/>
              <a:t>(1819 – 1898)</a:t>
            </a:r>
            <a:br>
              <a:rPr lang="ru-RU" dirty="0"/>
            </a:br>
            <a:endParaRPr lang="ru-RU" dirty="0"/>
          </a:p>
        </p:txBody>
      </p:sp>
      <p:sp>
        <p:nvSpPr>
          <p:cNvPr id="3" name="Объект 2">
            <a:extLst>
              <a:ext uri="{FF2B5EF4-FFF2-40B4-BE49-F238E27FC236}">
                <a16:creationId xmlns:a16="http://schemas.microsoft.com/office/drawing/2014/main" id="{3436521F-5316-4CF8-A6A6-E5CE31E236BE}"/>
              </a:ext>
            </a:extLst>
          </p:cNvPr>
          <p:cNvSpPr>
            <a:spLocks noGrp="1"/>
          </p:cNvSpPr>
          <p:nvPr>
            <p:ph idx="1"/>
          </p:nvPr>
        </p:nvSpPr>
        <p:spPr/>
        <p:txBody>
          <a:bodyPr>
            <a:normAutofit fontScale="85000" lnSpcReduction="20000"/>
          </a:bodyPr>
          <a:lstStyle/>
          <a:p>
            <a:pPr marL="0" indent="0">
              <a:buNone/>
            </a:pPr>
            <a:r>
              <a:rPr lang="de-DE" dirty="0"/>
              <a:t>Biografie: Geboren in Neuruppin, nördlich von Berlin, lebte er aber die meiste Zeit seines Lebens in Berlin und Umgebung. Von Beruf war er Apotheker, widmete sich dann aber ganz der Literatur. Fontane war Journalist, schrieb Essays, Militärberichte und natürlich Romane. Seine Arbeit bezieht sich auf das Zeitalter des Realismus. Er gilt als einer der größten deutschen Romanisten des 19. Jahrhunderts.</a:t>
            </a:r>
          </a:p>
          <a:p>
            <a:pPr marL="0" indent="0">
              <a:buNone/>
            </a:pPr>
            <a:r>
              <a:rPr lang="de-DE" dirty="0"/>
              <a:t>Stil: Realistisch, mit einer detaillierten Beschreibung des täglichen Lebens, subtiler Psychologie, einem ironischen Blick auf die Gesellschaft.</a:t>
            </a:r>
          </a:p>
          <a:p>
            <a:pPr marL="0" indent="0">
              <a:buNone/>
            </a:pPr>
            <a:r>
              <a:rPr lang="de-DE" dirty="0"/>
              <a:t>Hauptwerke:</a:t>
            </a:r>
          </a:p>
          <a:p>
            <a:pPr marL="0" indent="0">
              <a:buNone/>
            </a:pPr>
            <a:r>
              <a:rPr lang="de-DE" dirty="0"/>
              <a:t>"Frau Jenny Triebel" (1892): Ein satirischer Roman über die Berliner Gesellschaft, der Heuchelei und soziale Hierarchie darstellt.</a:t>
            </a:r>
          </a:p>
          <a:p>
            <a:pPr marL="0" indent="0">
              <a:buNone/>
            </a:pPr>
            <a:r>
              <a:rPr lang="de-DE" dirty="0"/>
              <a:t>"Effi Briest" (1895): Ein Roman über das Schicksal einer jungen Frau, die durch Berechnung geheiratet wurde, und ihre Suche nach Liebe und Freiheit. Es gilt als eines der bedeutendsten Werke der deutschen Literatur.</a:t>
            </a:r>
          </a:p>
          <a:p>
            <a:pPr marL="0" indent="0">
              <a:buNone/>
            </a:pPr>
            <a:r>
              <a:rPr lang="de-DE" dirty="0"/>
              <a:t>Wanderungen durch die Mark Brandenburg (1862-1889): Eine Reihe von Essays, die Reisenotizen mit historischen und kulturellen Unschärfen kombinieren</a:t>
            </a:r>
            <a:endParaRPr lang="ru-RU" dirty="0"/>
          </a:p>
        </p:txBody>
      </p:sp>
      <p:sp>
        <p:nvSpPr>
          <p:cNvPr id="4" name="Стрелка: вправо 3">
            <a:hlinkClick r:id="rId2" action="ppaction://hlinksldjump"/>
            <a:extLst>
              <a:ext uri="{FF2B5EF4-FFF2-40B4-BE49-F238E27FC236}">
                <a16:creationId xmlns:a16="http://schemas.microsoft.com/office/drawing/2014/main" id="{4DADEC9C-D5DC-403C-A306-1D188B8105D3}"/>
              </a:ext>
            </a:extLst>
          </p:cNvPr>
          <p:cNvSpPr/>
          <p:nvPr/>
        </p:nvSpPr>
        <p:spPr>
          <a:xfrm>
            <a:off x="9973733" y="5715000"/>
            <a:ext cx="1765808" cy="9807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Der </a:t>
            </a:r>
            <a:r>
              <a:rPr lang="en-US" dirty="0" err="1">
                <a:solidFill>
                  <a:schemeClr val="tx1"/>
                </a:solidFill>
              </a:rPr>
              <a:t>nächste</a:t>
            </a:r>
            <a:r>
              <a:rPr lang="en-US" dirty="0">
                <a:solidFill>
                  <a:schemeClr val="tx1"/>
                </a:solidFill>
              </a:rPr>
              <a:t> </a:t>
            </a:r>
            <a:r>
              <a:rPr lang="en-US" dirty="0" err="1">
                <a:solidFill>
                  <a:schemeClr val="tx1"/>
                </a:solidFill>
              </a:rPr>
              <a:t>Schriftsteller</a:t>
            </a:r>
            <a:r>
              <a:rPr lang="en-US" dirty="0">
                <a:solidFill>
                  <a:schemeClr val="tx1"/>
                </a:solidFill>
              </a:rPr>
              <a:t> </a:t>
            </a:r>
            <a:endParaRPr lang="ru-RU" dirty="0">
              <a:solidFill>
                <a:schemeClr val="tx1"/>
              </a:solidFill>
            </a:endParaRPr>
          </a:p>
        </p:txBody>
      </p:sp>
      <p:sp>
        <p:nvSpPr>
          <p:cNvPr id="5" name="Стрелка: влево 4" descr="Вернуться обратно&#10;">
            <a:hlinkClick r:id="rId3" action="ppaction://hlinksldjump"/>
            <a:extLst>
              <a:ext uri="{FF2B5EF4-FFF2-40B4-BE49-F238E27FC236}">
                <a16:creationId xmlns:a16="http://schemas.microsoft.com/office/drawing/2014/main" id="{5617545E-8E35-4339-B579-384518A79BEC}"/>
              </a:ext>
            </a:extLst>
          </p:cNvPr>
          <p:cNvSpPr/>
          <p:nvPr/>
        </p:nvSpPr>
        <p:spPr>
          <a:xfrm>
            <a:off x="613326" y="5728208"/>
            <a:ext cx="1765807" cy="9675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pic>
        <p:nvPicPr>
          <p:cNvPr id="7" name="Рисунок 6" descr="Мольберт">
            <a:hlinkClick r:id="rId4" action="ppaction://hlinksldjump"/>
            <a:extLst>
              <a:ext uri="{FF2B5EF4-FFF2-40B4-BE49-F238E27FC236}">
                <a16:creationId xmlns:a16="http://schemas.microsoft.com/office/drawing/2014/main" id="{E81AC4D7-3794-45D0-8D93-78D07F3D3D6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21300" y="5575300"/>
            <a:ext cx="1282700" cy="1282700"/>
          </a:xfrm>
          <a:prstGeom prst="rect">
            <a:avLst/>
          </a:prstGeom>
        </p:spPr>
      </p:pic>
    </p:spTree>
    <p:extLst>
      <p:ext uri="{BB962C8B-B14F-4D97-AF65-F5344CB8AC3E}">
        <p14:creationId xmlns:p14="http://schemas.microsoft.com/office/powerpoint/2010/main" val="3591465699"/>
      </p:ext>
    </p:extLst>
  </p:cSld>
  <p:clrMapOvr>
    <a:masterClrMapping/>
  </p:clrMapOvr>
  <p:transition spd="slow">
    <p:wheel spokes="1"/>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93BA04B-3956-4137-828F-506ADAE74A68}"/>
              </a:ext>
            </a:extLst>
          </p:cNvPr>
          <p:cNvSpPr>
            <a:spLocks noGrp="1"/>
          </p:cNvSpPr>
          <p:nvPr>
            <p:ph type="title"/>
          </p:nvPr>
        </p:nvSpPr>
        <p:spPr/>
        <p:txBody>
          <a:bodyPr/>
          <a:lstStyle/>
          <a:p>
            <a:endParaRPr lang="ru-RU"/>
          </a:p>
        </p:txBody>
      </p:sp>
      <p:sp>
        <p:nvSpPr>
          <p:cNvPr id="3" name="Объект 2">
            <a:extLst>
              <a:ext uri="{FF2B5EF4-FFF2-40B4-BE49-F238E27FC236}">
                <a16:creationId xmlns:a16="http://schemas.microsoft.com/office/drawing/2014/main" id="{80A8F1B7-83E2-40E9-A3A2-F5D7FFF4D8BC}"/>
              </a:ext>
            </a:extLst>
          </p:cNvPr>
          <p:cNvSpPr>
            <a:spLocks noGrp="1"/>
          </p:cNvSpPr>
          <p:nvPr>
            <p:ph idx="1"/>
          </p:nvPr>
        </p:nvSpPr>
        <p:spPr/>
        <p:txBody>
          <a:bodyPr/>
          <a:lstStyle/>
          <a:p>
            <a:endParaRPr lang="ru-RU"/>
          </a:p>
        </p:txBody>
      </p:sp>
      <p:pic>
        <p:nvPicPr>
          <p:cNvPr id="5122" name="Picture 2" descr="Picture background">
            <a:extLst>
              <a:ext uri="{FF2B5EF4-FFF2-40B4-BE49-F238E27FC236}">
                <a16:creationId xmlns:a16="http://schemas.microsoft.com/office/drawing/2014/main" id="{18D0E29C-13B6-4123-9727-B238D993C1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79154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Picture background">
            <a:extLst>
              <a:ext uri="{FF2B5EF4-FFF2-40B4-BE49-F238E27FC236}">
                <a16:creationId xmlns:a16="http://schemas.microsoft.com/office/drawing/2014/main" id="{88E07AFA-96C6-4360-8CE4-34257CDF8E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9819" y="0"/>
            <a:ext cx="4932182"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Стрелка: вверх 6">
            <a:hlinkClick r:id="rId4" action="ppaction://hlinksldjump"/>
            <a:extLst>
              <a:ext uri="{FF2B5EF4-FFF2-40B4-BE49-F238E27FC236}">
                <a16:creationId xmlns:a16="http://schemas.microsoft.com/office/drawing/2014/main" id="{9D0A69CF-48A2-4BFC-BB5A-06155B5B625D}"/>
              </a:ext>
            </a:extLst>
          </p:cNvPr>
          <p:cNvSpPr/>
          <p:nvPr/>
        </p:nvSpPr>
        <p:spPr>
          <a:xfrm>
            <a:off x="5791547" y="2046391"/>
            <a:ext cx="1468271" cy="276521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err="1">
                <a:solidFill>
                  <a:schemeClr val="tx1"/>
                </a:solidFill>
              </a:rPr>
              <a:t>Zurück</a:t>
            </a:r>
            <a:endParaRPr lang="ru-RU" dirty="0">
              <a:solidFill>
                <a:schemeClr val="tx1"/>
              </a:solidFill>
            </a:endParaRPr>
          </a:p>
        </p:txBody>
      </p:sp>
    </p:spTree>
    <p:extLst>
      <p:ext uri="{BB962C8B-B14F-4D97-AF65-F5344CB8AC3E}">
        <p14:creationId xmlns:p14="http://schemas.microsoft.com/office/powerpoint/2010/main" val="3922056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951E13E-7669-4C9F-B4B3-C6D2979B5663}"/>
              </a:ext>
            </a:extLst>
          </p:cNvPr>
          <p:cNvSpPr>
            <a:spLocks noGrp="1"/>
          </p:cNvSpPr>
          <p:nvPr>
            <p:ph type="title"/>
          </p:nvPr>
        </p:nvSpPr>
        <p:spPr/>
        <p:txBody>
          <a:bodyPr/>
          <a:lstStyle/>
          <a:p>
            <a:endParaRPr lang="ru-RU" dirty="0"/>
          </a:p>
        </p:txBody>
      </p:sp>
      <p:pic>
        <p:nvPicPr>
          <p:cNvPr id="2050" name="Picture 2" descr="Picture background">
            <a:extLst>
              <a:ext uri="{FF2B5EF4-FFF2-40B4-BE49-F238E27FC236}">
                <a16:creationId xmlns:a16="http://schemas.microsoft.com/office/drawing/2014/main" id="{91C96FEA-F5D1-4F0A-A3AC-1501D8EBFE1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 y="-39576"/>
            <a:ext cx="5164668" cy="689757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icture background">
            <a:extLst>
              <a:ext uri="{FF2B5EF4-FFF2-40B4-BE49-F238E27FC236}">
                <a16:creationId xmlns:a16="http://schemas.microsoft.com/office/drawing/2014/main" id="{B38E87CD-F465-4CF4-87BC-160F82CBEF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1600" y="-218730"/>
            <a:ext cx="5469465" cy="7076729"/>
          </a:xfrm>
          <a:prstGeom prst="rect">
            <a:avLst/>
          </a:prstGeom>
          <a:noFill/>
          <a:extLst>
            <a:ext uri="{909E8E84-426E-40DD-AFC4-6F175D3DCCD1}">
              <a14:hiddenFill xmlns:a14="http://schemas.microsoft.com/office/drawing/2010/main">
                <a:solidFill>
                  <a:srgbClr val="FFFFFF"/>
                </a:solidFill>
              </a14:hiddenFill>
            </a:ext>
          </a:extLst>
        </p:spPr>
      </p:pic>
      <p:sp>
        <p:nvSpPr>
          <p:cNvPr id="4" name="Стрелка: вверх 3">
            <a:hlinkClick r:id="rId4" action="ppaction://hlinksldjump"/>
            <a:extLst>
              <a:ext uri="{FF2B5EF4-FFF2-40B4-BE49-F238E27FC236}">
                <a16:creationId xmlns:a16="http://schemas.microsoft.com/office/drawing/2014/main" id="{1E3F2C3D-12F3-49DD-BB11-C2675C5D2992}"/>
              </a:ext>
            </a:extLst>
          </p:cNvPr>
          <p:cNvSpPr/>
          <p:nvPr/>
        </p:nvSpPr>
        <p:spPr>
          <a:xfrm>
            <a:off x="5164667" y="2353746"/>
            <a:ext cx="1286933" cy="2110930"/>
          </a:xfrm>
          <a:prstGeom prst="upArrow">
            <a:avLst>
              <a:gd name="adj1" fmla="val 50000"/>
              <a:gd name="adj2" fmla="val 63976"/>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err="1">
                <a:solidFill>
                  <a:schemeClr val="tx1"/>
                </a:solidFill>
              </a:rPr>
              <a:t>Zurück</a:t>
            </a:r>
            <a:endParaRPr lang="ru-RU" dirty="0">
              <a:solidFill>
                <a:schemeClr val="tx1"/>
              </a:solidFill>
            </a:endParaRPr>
          </a:p>
        </p:txBody>
      </p:sp>
    </p:spTree>
    <p:extLst>
      <p:ext uri="{BB962C8B-B14F-4D97-AF65-F5344CB8AC3E}">
        <p14:creationId xmlns:p14="http://schemas.microsoft.com/office/powerpoint/2010/main" val="1002464711"/>
      </p:ext>
    </p:extLst>
  </p:cSld>
  <p:clrMapOvr>
    <a:masterClrMapping/>
  </p:clrMapOvr>
  <p:transition spd="slow">
    <p:wheel spokes="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9FEF563-DD33-4025-ABC6-0E902294BB7D}"/>
              </a:ext>
            </a:extLst>
          </p:cNvPr>
          <p:cNvSpPr>
            <a:spLocks noGrp="1"/>
          </p:cNvSpPr>
          <p:nvPr>
            <p:ph type="title"/>
          </p:nvPr>
        </p:nvSpPr>
        <p:spPr/>
        <p:txBody>
          <a:bodyPr>
            <a:normAutofit fontScale="90000"/>
          </a:bodyPr>
          <a:lstStyle/>
          <a:p>
            <a:r>
              <a:rPr lang="ru-RU" dirty="0" err="1"/>
              <a:t>Wilhelm</a:t>
            </a:r>
            <a:r>
              <a:rPr lang="ru-RU" dirty="0"/>
              <a:t> </a:t>
            </a:r>
            <a:r>
              <a:rPr lang="ru-RU" dirty="0" err="1"/>
              <a:t>Raabe</a:t>
            </a:r>
            <a:br>
              <a:rPr lang="ru-RU" dirty="0"/>
            </a:br>
            <a:r>
              <a:rPr lang="ru-RU" dirty="0"/>
              <a:t>(1831 – 1910)</a:t>
            </a:r>
            <a:br>
              <a:rPr lang="ru-RU" dirty="0"/>
            </a:br>
            <a:endParaRPr lang="ru-RU" dirty="0"/>
          </a:p>
        </p:txBody>
      </p:sp>
      <p:sp>
        <p:nvSpPr>
          <p:cNvPr id="3" name="Объект 2">
            <a:extLst>
              <a:ext uri="{FF2B5EF4-FFF2-40B4-BE49-F238E27FC236}">
                <a16:creationId xmlns:a16="http://schemas.microsoft.com/office/drawing/2014/main" id="{DA7C8AC5-E84E-4AC7-AEDF-A75996F066F2}"/>
              </a:ext>
            </a:extLst>
          </p:cNvPr>
          <p:cNvSpPr>
            <a:spLocks noGrp="1"/>
          </p:cNvSpPr>
          <p:nvPr>
            <p:ph idx="1"/>
          </p:nvPr>
        </p:nvSpPr>
        <p:spPr/>
        <p:txBody>
          <a:bodyPr>
            <a:normAutofit fontScale="77500" lnSpcReduction="20000"/>
          </a:bodyPr>
          <a:lstStyle/>
          <a:p>
            <a:pPr marL="0" indent="0">
              <a:buNone/>
            </a:pPr>
            <a:endParaRPr lang="ru-RU" dirty="0"/>
          </a:p>
          <a:p>
            <a:r>
              <a:rPr lang="de-DE" dirty="0"/>
              <a:t>Biografie: Wurde in Eschershausen geboren, verbrachte aber einen Großteil seiner Schriftstellerkarriere in Berlin. Raabe war ein beliebter Schriftsteller, aber oft fanden seine Werke bei Zeitgenossen keine angemessene Anerkennung.</a:t>
            </a:r>
          </a:p>
          <a:p>
            <a:r>
              <a:rPr lang="de-DE" dirty="0"/>
              <a:t>Stil: Realismus mit Elementen aus Ironie und Groteske, psychologische Tiefe, Aufmerksamkeit auf die innere Welt der Helden. Seine Texte sind oft melancholisch und philosophisch ausgefüllt.</a:t>
            </a:r>
          </a:p>
          <a:p>
            <a:r>
              <a:rPr lang="de-DE" dirty="0"/>
              <a:t>Hauptwerke:</a:t>
            </a:r>
          </a:p>
          <a:p>
            <a:r>
              <a:rPr lang="de-DE" dirty="0"/>
              <a:t>"Die Chronik der Sperlingsgasse" (1856): Ein Roman, der einen kritischen Blick auf das Berliner Alltagsleben stellt.</a:t>
            </a:r>
          </a:p>
          <a:p>
            <a:r>
              <a:rPr lang="de-DE" dirty="0"/>
              <a:t>»Herr Spiegel, der Clown" (Meister Timpe) (1867): Eine Erzählung über das Leben eines wandernden Schauspielers und seine Gedanken über Theater und Leben.</a:t>
            </a:r>
          </a:p>
          <a:p>
            <a:r>
              <a:rPr lang="de-DE" dirty="0"/>
              <a:t>Hungrige Pastoren (Hungerpastor) (1864): Ein Roman, der die Probleme von Bildung und sozialer Ungerechtigkeit behandelt.</a:t>
            </a:r>
            <a:endParaRPr lang="ru-RU" dirty="0"/>
          </a:p>
        </p:txBody>
      </p:sp>
      <p:sp>
        <p:nvSpPr>
          <p:cNvPr id="8" name="Стрелка: влево 7">
            <a:hlinkClick r:id="rId2" action="ppaction://hlinksldjump"/>
            <a:extLst>
              <a:ext uri="{FF2B5EF4-FFF2-40B4-BE49-F238E27FC236}">
                <a16:creationId xmlns:a16="http://schemas.microsoft.com/office/drawing/2014/main" id="{0F169916-5C3D-45C6-9ABC-78CAE186A51E}"/>
              </a:ext>
            </a:extLst>
          </p:cNvPr>
          <p:cNvSpPr/>
          <p:nvPr/>
        </p:nvSpPr>
        <p:spPr>
          <a:xfrm>
            <a:off x="1015999" y="5820331"/>
            <a:ext cx="1786467" cy="88526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pic>
        <p:nvPicPr>
          <p:cNvPr id="11" name="Рисунок 10" descr="Мольберт">
            <a:hlinkClick r:id="rId3" action="ppaction://hlinksldjump"/>
            <a:extLst>
              <a:ext uri="{FF2B5EF4-FFF2-40B4-BE49-F238E27FC236}">
                <a16:creationId xmlns:a16="http://schemas.microsoft.com/office/drawing/2014/main" id="{9EC2793B-FEC0-45DC-A1F3-D5E6EBCB3D0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21810" y="5486400"/>
            <a:ext cx="1379050" cy="1379050"/>
          </a:xfrm>
          <a:prstGeom prst="rect">
            <a:avLst/>
          </a:prstGeom>
        </p:spPr>
      </p:pic>
      <p:sp>
        <p:nvSpPr>
          <p:cNvPr id="4" name="Стрелка: вверх 3">
            <a:hlinkClick r:id="rId6" action="ppaction://hlinksldjump"/>
            <a:extLst>
              <a:ext uri="{FF2B5EF4-FFF2-40B4-BE49-F238E27FC236}">
                <a16:creationId xmlns:a16="http://schemas.microsoft.com/office/drawing/2014/main" id="{44A30934-4409-4ED3-B8D6-60745DC145ED}"/>
              </a:ext>
            </a:extLst>
          </p:cNvPr>
          <p:cNvSpPr/>
          <p:nvPr/>
        </p:nvSpPr>
        <p:spPr>
          <a:xfrm>
            <a:off x="50800" y="276008"/>
            <a:ext cx="1096432" cy="276352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a:solidFill>
                  <a:schemeClr val="tx1"/>
                </a:solidFill>
              </a:rPr>
              <a:t>Der </a:t>
            </a:r>
            <a:r>
              <a:rPr lang="en-US" dirty="0" err="1">
                <a:solidFill>
                  <a:schemeClr val="tx1"/>
                </a:solidFill>
              </a:rPr>
              <a:t>vorhergehende</a:t>
            </a:r>
            <a:r>
              <a:rPr lang="en-US" dirty="0">
                <a:solidFill>
                  <a:schemeClr val="tx1"/>
                </a:solidFill>
              </a:rPr>
              <a:t> </a:t>
            </a:r>
            <a:r>
              <a:rPr lang="en-US" dirty="0" err="1">
                <a:solidFill>
                  <a:schemeClr val="tx1"/>
                </a:solidFill>
              </a:rPr>
              <a:t>Schriftsteller</a:t>
            </a:r>
            <a:endParaRPr lang="ru-RU" dirty="0">
              <a:solidFill>
                <a:schemeClr val="tx1"/>
              </a:solidFill>
            </a:endParaRPr>
          </a:p>
        </p:txBody>
      </p:sp>
    </p:spTree>
    <p:extLst>
      <p:ext uri="{BB962C8B-B14F-4D97-AF65-F5344CB8AC3E}">
        <p14:creationId xmlns:p14="http://schemas.microsoft.com/office/powerpoint/2010/main" val="3975383822"/>
      </p:ext>
    </p:extLst>
  </p:cSld>
  <p:clrMapOvr>
    <a:masterClrMapping/>
  </p:clrMapOvr>
  <p:transition spd="slow">
    <p:wheel spokes="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CB08A9B-0074-4018-9F0F-A9C8980D795A}"/>
              </a:ext>
            </a:extLst>
          </p:cNvPr>
          <p:cNvSpPr>
            <a:spLocks noGrp="1"/>
          </p:cNvSpPr>
          <p:nvPr>
            <p:ph type="title"/>
          </p:nvPr>
        </p:nvSpPr>
        <p:spPr/>
        <p:txBody>
          <a:bodyPr/>
          <a:lstStyle/>
          <a:p>
            <a:endParaRPr lang="ru-RU" dirty="0"/>
          </a:p>
        </p:txBody>
      </p:sp>
      <p:sp>
        <p:nvSpPr>
          <p:cNvPr id="3" name="Объект 2">
            <a:extLst>
              <a:ext uri="{FF2B5EF4-FFF2-40B4-BE49-F238E27FC236}">
                <a16:creationId xmlns:a16="http://schemas.microsoft.com/office/drawing/2014/main" id="{5ABA6C3C-C81C-4B46-8E6B-A7D05551D437}"/>
              </a:ext>
            </a:extLst>
          </p:cNvPr>
          <p:cNvSpPr>
            <a:spLocks noGrp="1"/>
          </p:cNvSpPr>
          <p:nvPr>
            <p:ph idx="1"/>
          </p:nvPr>
        </p:nvSpPr>
        <p:spPr/>
        <p:txBody>
          <a:bodyPr/>
          <a:lstStyle/>
          <a:p>
            <a:endParaRPr lang="ru-RU" dirty="0"/>
          </a:p>
        </p:txBody>
      </p:sp>
      <p:pic>
        <p:nvPicPr>
          <p:cNvPr id="4098" name="Picture 2" descr="Picture background">
            <a:extLst>
              <a:ext uri="{FF2B5EF4-FFF2-40B4-BE49-F238E27FC236}">
                <a16:creationId xmlns:a16="http://schemas.microsoft.com/office/drawing/2014/main" id="{C756B021-34DC-45C4-8FF1-B843D4AA53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14508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Picture background">
            <a:extLst>
              <a:ext uri="{FF2B5EF4-FFF2-40B4-BE49-F238E27FC236}">
                <a16:creationId xmlns:a16="http://schemas.microsoft.com/office/drawing/2014/main" id="{D1931BBC-C6EA-4C3D-BFE9-FE707B43AA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6682" y="0"/>
            <a:ext cx="5005917" cy="6845698"/>
          </a:xfrm>
          <a:prstGeom prst="rect">
            <a:avLst/>
          </a:prstGeom>
          <a:noFill/>
          <a:extLst>
            <a:ext uri="{909E8E84-426E-40DD-AFC4-6F175D3DCCD1}">
              <a14:hiddenFill xmlns:a14="http://schemas.microsoft.com/office/drawing/2010/main">
                <a:solidFill>
                  <a:srgbClr val="FFFFFF"/>
                </a:solidFill>
              </a14:hiddenFill>
            </a:ext>
          </a:extLst>
        </p:spPr>
      </p:pic>
      <p:sp>
        <p:nvSpPr>
          <p:cNvPr id="4" name="Стрелка: вверх 3">
            <a:hlinkClick r:id="rId4" action="ppaction://hlinksldjump"/>
            <a:extLst>
              <a:ext uri="{FF2B5EF4-FFF2-40B4-BE49-F238E27FC236}">
                <a16:creationId xmlns:a16="http://schemas.microsoft.com/office/drawing/2014/main" id="{03D338A2-01AE-407C-A2ED-4493206B67B2}"/>
              </a:ext>
            </a:extLst>
          </p:cNvPr>
          <p:cNvSpPr/>
          <p:nvPr/>
        </p:nvSpPr>
        <p:spPr>
          <a:xfrm>
            <a:off x="5433391" y="2819400"/>
            <a:ext cx="1166192" cy="1930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err="1">
                <a:solidFill>
                  <a:schemeClr val="tx1"/>
                </a:solidFill>
              </a:rPr>
              <a:t>Zurück</a:t>
            </a:r>
            <a:endParaRPr lang="ru-RU" dirty="0">
              <a:solidFill>
                <a:schemeClr val="tx1"/>
              </a:solidFill>
            </a:endParaRPr>
          </a:p>
        </p:txBody>
      </p:sp>
    </p:spTree>
    <p:extLst>
      <p:ext uri="{BB962C8B-B14F-4D97-AF65-F5344CB8AC3E}">
        <p14:creationId xmlns:p14="http://schemas.microsoft.com/office/powerpoint/2010/main" val="1397507519"/>
      </p:ext>
    </p:extLst>
  </p:cSld>
  <p:clrMapOvr>
    <a:masterClrMapping/>
  </p:clrMapOvr>
  <p:transition spd="slow">
    <p:wheel spokes="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284F255-EBBB-426B-96A9-E0F08C9A7DCF}"/>
              </a:ext>
            </a:extLst>
          </p:cNvPr>
          <p:cNvSpPr>
            <a:spLocks noGrp="1"/>
          </p:cNvSpPr>
          <p:nvPr>
            <p:ph type="title"/>
          </p:nvPr>
        </p:nvSpPr>
        <p:spPr/>
        <p:txBody>
          <a:bodyPr/>
          <a:lstStyle/>
          <a:p>
            <a:r>
              <a:rPr lang="de-DE" dirty="0"/>
              <a:t>München</a:t>
            </a:r>
            <a:endParaRPr lang="ru-RU" dirty="0"/>
          </a:p>
        </p:txBody>
      </p:sp>
      <p:sp>
        <p:nvSpPr>
          <p:cNvPr id="3" name="Объект 2">
            <a:extLst>
              <a:ext uri="{FF2B5EF4-FFF2-40B4-BE49-F238E27FC236}">
                <a16:creationId xmlns:a16="http://schemas.microsoft.com/office/drawing/2014/main" id="{A27B081C-C5C6-4601-8C30-67D18D5344C9}"/>
              </a:ext>
            </a:extLst>
          </p:cNvPr>
          <p:cNvSpPr>
            <a:spLocks noGrp="1"/>
          </p:cNvSpPr>
          <p:nvPr>
            <p:ph idx="1"/>
          </p:nvPr>
        </p:nvSpPr>
        <p:spPr/>
        <p:txBody>
          <a:bodyPr>
            <a:normAutofit lnSpcReduction="10000"/>
          </a:bodyPr>
          <a:lstStyle/>
          <a:p>
            <a:r>
              <a:rPr lang="de-DE" dirty="0"/>
              <a:t>München ist eine Stadt an der Isar, im Süden Deutschlands, im Bundesland Bayern. Eine Stadt außerhalb der Region, die gleichzeitig das Verwaltungszentrum Bayerns und des Verwaltungsbezirks Oberbayern ist.</a:t>
            </a:r>
          </a:p>
          <a:p>
            <a:endParaRPr lang="de-DE" dirty="0"/>
          </a:p>
          <a:p>
            <a:r>
              <a:rPr lang="de-DE" dirty="0"/>
              <a:t>Die Bevölkerung von München beträgt 1.510, 378 Menschen (31. Dezember 2023). Damit ist es die größte Stadt Bayerns und die drittgrößte Stadt nach Berlin und Hamburg in Deutschland.</a:t>
            </a:r>
          </a:p>
          <a:p>
            <a:endParaRPr lang="de-DE" dirty="0"/>
          </a:p>
          <a:p>
            <a:r>
              <a:rPr lang="de-DE" dirty="0"/>
              <a:t>München ist berühmt für seine Brautraditionen. In der Stadt gibt es sechs große Brauereien, die das weltweit berühmte Oktoberfest, ein Volksfest, mit Bier versorgen, das jedes Jahr Ende September und Anfang Oktober auf der Theresienwiese stattfindet.</a:t>
            </a:r>
            <a:endParaRPr lang="ru-RU" dirty="0"/>
          </a:p>
        </p:txBody>
      </p:sp>
      <p:pic>
        <p:nvPicPr>
          <p:cNvPr id="4098" name="Picture 2">
            <a:extLst>
              <a:ext uri="{FF2B5EF4-FFF2-40B4-BE49-F238E27FC236}">
                <a16:creationId xmlns:a16="http://schemas.microsoft.com/office/drawing/2014/main" id="{A239014E-F539-42C5-85C2-F5E6F3ABFE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2600" y="-20977"/>
            <a:ext cx="3784600" cy="2239221"/>
          </a:xfrm>
          <a:prstGeom prst="rect">
            <a:avLst/>
          </a:prstGeom>
          <a:noFill/>
          <a:extLst>
            <a:ext uri="{909E8E84-426E-40DD-AFC4-6F175D3DCCD1}">
              <a14:hiddenFill xmlns:a14="http://schemas.microsoft.com/office/drawing/2010/main">
                <a:solidFill>
                  <a:srgbClr val="FFFFFF"/>
                </a:solidFill>
              </a14:hiddenFill>
            </a:ext>
          </a:extLst>
        </p:spPr>
      </p:pic>
      <p:sp>
        <p:nvSpPr>
          <p:cNvPr id="5" name="Стрелка: вправо 4">
            <a:hlinkClick r:id="rId3" action="ppaction://hlinksldjump"/>
            <a:extLst>
              <a:ext uri="{FF2B5EF4-FFF2-40B4-BE49-F238E27FC236}">
                <a16:creationId xmlns:a16="http://schemas.microsoft.com/office/drawing/2014/main" id="{A8641B26-1776-42D6-9CC0-616DAA0265A3}"/>
              </a:ext>
            </a:extLst>
          </p:cNvPr>
          <p:cNvSpPr/>
          <p:nvPr/>
        </p:nvSpPr>
        <p:spPr>
          <a:xfrm>
            <a:off x="1574800" y="5740399"/>
            <a:ext cx="2235200" cy="9059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err="1">
                <a:solidFill>
                  <a:schemeClr val="tx1"/>
                </a:solidFill>
                <a:effectLst/>
                <a:latin typeface="YS Text"/>
              </a:rPr>
              <a:t>Schriftsteller</a:t>
            </a:r>
            <a:endParaRPr lang="ru-RU" dirty="0">
              <a:solidFill>
                <a:schemeClr val="tx1"/>
              </a:solidFill>
            </a:endParaRPr>
          </a:p>
        </p:txBody>
      </p:sp>
    </p:spTree>
    <p:extLst>
      <p:ext uri="{BB962C8B-B14F-4D97-AF65-F5344CB8AC3E}">
        <p14:creationId xmlns:p14="http://schemas.microsoft.com/office/powerpoint/2010/main" val="3290357471"/>
      </p:ext>
    </p:extLst>
  </p:cSld>
  <p:clrMapOvr>
    <a:masterClrMapping/>
  </p:clrMapOvr>
  <p:transition spd="slow">
    <p:wheel spokes="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50D09C7-058E-4518-ADB5-1368441EF656}"/>
              </a:ext>
            </a:extLst>
          </p:cNvPr>
          <p:cNvSpPr>
            <a:spLocks noGrp="1"/>
          </p:cNvSpPr>
          <p:nvPr>
            <p:ph type="title"/>
          </p:nvPr>
        </p:nvSpPr>
        <p:spPr/>
        <p:txBody>
          <a:bodyPr>
            <a:normAutofit/>
          </a:bodyPr>
          <a:lstStyle/>
          <a:p>
            <a:pPr algn="l"/>
            <a:r>
              <a:rPr lang="en-US" b="1" i="0" dirty="0">
                <a:effectLst/>
                <a:latin typeface="Linux Libertine"/>
              </a:rPr>
              <a:t>Lion Feuchtwanger</a:t>
            </a:r>
            <a:r>
              <a:rPr lang="ru-RU" b="1" i="0" dirty="0">
                <a:effectLst/>
                <a:latin typeface="Linux Libertine"/>
              </a:rPr>
              <a:t> </a:t>
            </a:r>
            <a:r>
              <a:rPr lang="en-US" b="1" i="0" dirty="0">
                <a:effectLst/>
                <a:latin typeface="Linux Libertine"/>
              </a:rPr>
              <a:t>(</a:t>
            </a:r>
            <a:r>
              <a:rPr lang="ru-RU" b="1" i="0" dirty="0">
                <a:effectLst/>
                <a:latin typeface="Linux Libertine"/>
              </a:rPr>
              <a:t>7 </a:t>
            </a:r>
            <a:r>
              <a:rPr lang="en-US" b="1" dirty="0" err="1">
                <a:latin typeface="Linux Libertine"/>
              </a:rPr>
              <a:t>J</a:t>
            </a:r>
            <a:r>
              <a:rPr lang="en-US" b="1" i="0" dirty="0" err="1">
                <a:effectLst/>
                <a:latin typeface="Linux Libertine"/>
              </a:rPr>
              <a:t>ule</a:t>
            </a:r>
            <a:r>
              <a:rPr lang="en-US" b="1" i="0" dirty="0">
                <a:effectLst/>
                <a:latin typeface="Linux Libertine"/>
              </a:rPr>
              <a:t> 1884 – 21 December 1958)</a:t>
            </a:r>
          </a:p>
        </p:txBody>
      </p:sp>
      <p:sp>
        <p:nvSpPr>
          <p:cNvPr id="3" name="Объект 2">
            <a:extLst>
              <a:ext uri="{FF2B5EF4-FFF2-40B4-BE49-F238E27FC236}">
                <a16:creationId xmlns:a16="http://schemas.microsoft.com/office/drawing/2014/main" id="{DF7AD8A1-C3E0-49FF-90E6-A9D8E1EA7875}"/>
              </a:ext>
            </a:extLst>
          </p:cNvPr>
          <p:cNvSpPr>
            <a:spLocks noGrp="1"/>
          </p:cNvSpPr>
          <p:nvPr>
            <p:ph idx="1"/>
          </p:nvPr>
        </p:nvSpPr>
        <p:spPr>
          <a:xfrm>
            <a:off x="1124678" y="2472267"/>
            <a:ext cx="10178322" cy="3593591"/>
          </a:xfrm>
        </p:spPr>
        <p:txBody>
          <a:bodyPr>
            <a:normAutofit/>
          </a:bodyPr>
          <a:lstStyle/>
          <a:p>
            <a:r>
              <a:rPr lang="en-US" sz="1500" dirty="0"/>
              <a:t>E</a:t>
            </a:r>
            <a:r>
              <a:rPr lang="de-DE" sz="1500" dirty="0"/>
              <a:t>in deutscher Schriftsteller und Dramatiker jüdischer Abstammung. </a:t>
            </a:r>
            <a:br>
              <a:rPr lang="de-DE" sz="1500" dirty="0"/>
            </a:br>
            <a:r>
              <a:rPr lang="de-DE" sz="1500" dirty="0"/>
              <a:t>Geboren in einer Familie eines wohlhabenden und gebildeten jüdischen Fabrikanten, wurde er in den Traditionen des Judentums aufgewachsen. Er studierte Germanistik, Philosophie und Geschichte an den Universitäten München und Berlin und promovierte (1907). </a:t>
            </a:r>
            <a:br>
              <a:rPr lang="de-DE" sz="1500" dirty="0"/>
            </a:br>
            <a:r>
              <a:rPr lang="de-DE" sz="1500" dirty="0"/>
              <a:t>Er beschäftigte sich mit Journalismus, veröffentlichte 1908 das Literaturmagazin «Der Spiegel» (wurde bald aus finanziellen Gründen geschlossen). Das erste Buch ist die Erzählung "Die Einsamen" (1903). </a:t>
            </a:r>
            <a:br>
              <a:rPr lang="de-DE" sz="1500" dirty="0"/>
            </a:br>
            <a:r>
              <a:rPr lang="de-DE" sz="1500" dirty="0" err="1"/>
              <a:t>Feichtwanger</a:t>
            </a:r>
            <a:r>
              <a:rPr lang="de-DE" sz="1500" dirty="0"/>
              <a:t> wurde durch seine intellektuellen historischen Romane berühmt, die die akuten sozialpolitischen Probleme der Gegenwart ansprachen. Die Romane "Die hässliche Herzogin« (1923) und »Jude </a:t>
            </a:r>
            <a:r>
              <a:rPr lang="de-DE" sz="1500" dirty="0" err="1"/>
              <a:t>Suss</a:t>
            </a:r>
            <a:r>
              <a:rPr lang="de-DE" sz="1500" dirty="0"/>
              <a:t>" (1925) handelt von Einsamkeit, Enttäuschung und Einsicht in eine Person, die die Vergeblichkeit der Macht und die Unhaltbarkeit des Pragmatismus als Lebensgrundsatz erkannte.</a:t>
            </a:r>
            <a:br>
              <a:rPr lang="de-DE" sz="1500" dirty="0"/>
            </a:br>
            <a:r>
              <a:rPr lang="de-DE" sz="1500" dirty="0"/>
              <a:t>Im Laufe seines Lebens wandte er sich der Dramaturgie zu: "Die Witwe von </a:t>
            </a:r>
            <a:r>
              <a:rPr lang="de-DE" sz="1500" dirty="0" err="1"/>
              <a:t>Kapet</a:t>
            </a:r>
            <a:r>
              <a:rPr lang="de-DE" sz="1500" dirty="0"/>
              <a:t>" (1956) usw.. Bekannt als Übersetzer für antike und indische Dramen, Literaturkritiker und Theaterkritiker. </a:t>
            </a:r>
            <a:endParaRPr lang="ru-RU" sz="1500" dirty="0"/>
          </a:p>
        </p:txBody>
      </p:sp>
      <p:sp>
        <p:nvSpPr>
          <p:cNvPr id="4" name="Стрелка: влево 3">
            <a:hlinkClick r:id="rId2" action="ppaction://hlinksldjump"/>
            <a:extLst>
              <a:ext uri="{FF2B5EF4-FFF2-40B4-BE49-F238E27FC236}">
                <a16:creationId xmlns:a16="http://schemas.microsoft.com/office/drawing/2014/main" id="{A5A16455-0BBA-429C-BEA6-2E3CE412A727}"/>
              </a:ext>
            </a:extLst>
          </p:cNvPr>
          <p:cNvSpPr/>
          <p:nvPr/>
        </p:nvSpPr>
        <p:spPr>
          <a:xfrm>
            <a:off x="1124677" y="5990982"/>
            <a:ext cx="1830190" cy="86701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rPr>
              <a:t>Zurück</a:t>
            </a:r>
            <a:endParaRPr lang="ru-RU" dirty="0">
              <a:solidFill>
                <a:schemeClr val="tx1"/>
              </a:solidFill>
            </a:endParaRPr>
          </a:p>
        </p:txBody>
      </p:sp>
      <p:pic>
        <p:nvPicPr>
          <p:cNvPr id="6" name="Рисунок 5" descr="Мольберт">
            <a:hlinkClick r:id="rId3" action="ppaction://hlinksldjump"/>
            <a:extLst>
              <a:ext uri="{FF2B5EF4-FFF2-40B4-BE49-F238E27FC236}">
                <a16:creationId xmlns:a16="http://schemas.microsoft.com/office/drawing/2014/main" id="{B1985895-FB90-421A-8247-F1E4D2C9041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57799" y="5621866"/>
            <a:ext cx="1236134" cy="1236134"/>
          </a:xfrm>
          <a:prstGeom prst="rect">
            <a:avLst/>
          </a:prstGeom>
        </p:spPr>
      </p:pic>
      <p:sp>
        <p:nvSpPr>
          <p:cNvPr id="7" name="Стрелка: вправо 6">
            <a:hlinkClick r:id="rId6" action="ppaction://hlinksldjump"/>
            <a:extLst>
              <a:ext uri="{FF2B5EF4-FFF2-40B4-BE49-F238E27FC236}">
                <a16:creationId xmlns:a16="http://schemas.microsoft.com/office/drawing/2014/main" id="{E5D3AD08-BD03-42B5-BF5E-A65E4CB76C2E}"/>
              </a:ext>
            </a:extLst>
          </p:cNvPr>
          <p:cNvSpPr/>
          <p:nvPr/>
        </p:nvSpPr>
        <p:spPr>
          <a:xfrm>
            <a:off x="9739444" y="5842000"/>
            <a:ext cx="1690556" cy="92286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Der </a:t>
            </a:r>
            <a:r>
              <a:rPr lang="en-US" dirty="0" err="1">
                <a:solidFill>
                  <a:schemeClr val="tx1"/>
                </a:solidFill>
              </a:rPr>
              <a:t>nächste</a:t>
            </a:r>
            <a:r>
              <a:rPr lang="en-US" dirty="0">
                <a:solidFill>
                  <a:schemeClr val="tx1"/>
                </a:solidFill>
              </a:rPr>
              <a:t> </a:t>
            </a:r>
            <a:r>
              <a:rPr lang="en-US" dirty="0" err="1">
                <a:solidFill>
                  <a:schemeClr val="tx1"/>
                </a:solidFill>
              </a:rPr>
              <a:t>Schriftsteller</a:t>
            </a:r>
            <a:endParaRPr lang="ru-RU" dirty="0">
              <a:solidFill>
                <a:schemeClr val="tx1"/>
              </a:solidFill>
            </a:endParaRPr>
          </a:p>
        </p:txBody>
      </p:sp>
    </p:spTree>
    <p:extLst>
      <p:ext uri="{BB962C8B-B14F-4D97-AF65-F5344CB8AC3E}">
        <p14:creationId xmlns:p14="http://schemas.microsoft.com/office/powerpoint/2010/main" val="1651728328"/>
      </p:ext>
    </p:extLst>
  </p:cSld>
  <p:clrMapOvr>
    <a:masterClrMapping/>
  </p:clrMapOvr>
  <p:transition spd="slow">
    <p:wheel spokes="1"/>
  </p:transition>
</p:sld>
</file>

<file path=ppt/theme/theme1.xml><?xml version="1.0" encoding="utf-8"?>
<a:theme xmlns:a="http://schemas.openxmlformats.org/drawingml/2006/main" name="Эмблема">
  <a:themeElements>
    <a:clrScheme name="Эмблема">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Эмблема">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Эмблема">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TM10001106[[fn=Эмблема]]</Template>
  <TotalTime>405</TotalTime>
  <Words>3368</Words>
  <Application>Microsoft Office PowerPoint</Application>
  <PresentationFormat>Широкоэкранный</PresentationFormat>
  <Paragraphs>196</Paragraphs>
  <Slides>40</Slides>
  <Notes>0</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40</vt:i4>
      </vt:variant>
    </vt:vector>
  </HeadingPairs>
  <TitlesOfParts>
    <vt:vector size="49" baseType="lpstr">
      <vt:lpstr>Arial</vt:lpstr>
      <vt:lpstr>Calibri</vt:lpstr>
      <vt:lpstr>Corbel</vt:lpstr>
      <vt:lpstr>Gill Sans MT</vt:lpstr>
      <vt:lpstr>Impact</vt:lpstr>
      <vt:lpstr>Linux Libertine</vt:lpstr>
      <vt:lpstr>var(--serif-font)</vt:lpstr>
      <vt:lpstr>YS Text</vt:lpstr>
      <vt:lpstr>Эмблема</vt:lpstr>
      <vt:lpstr>An der literarischen karte deutschands</vt:lpstr>
      <vt:lpstr>Презентация PowerPoint</vt:lpstr>
      <vt:lpstr>Berilin</vt:lpstr>
      <vt:lpstr>Theodor Fontane (1819 – 1898) </vt:lpstr>
      <vt:lpstr>Презентация PowerPoint</vt:lpstr>
      <vt:lpstr>Wilhelm Raabe (1831 – 1910) </vt:lpstr>
      <vt:lpstr>Презентация PowerPoint</vt:lpstr>
      <vt:lpstr>München</vt:lpstr>
      <vt:lpstr>Lion Feuchtwanger (7 Jule 1884 – 21 December 1958)</vt:lpstr>
      <vt:lpstr>Презентация PowerPoint</vt:lpstr>
      <vt:lpstr>Karl August von Heigel (25 mÄrz 1835, München — 6 september 1905)</vt:lpstr>
      <vt:lpstr>Презентация PowerPoint</vt:lpstr>
      <vt:lpstr>Hamburg</vt:lpstr>
      <vt:lpstr>Bertolt Brecht (vollständiger Name: Eugen Berthold Friedrich Brecht)</vt:lpstr>
      <vt:lpstr>Презентация PowerPoint</vt:lpstr>
      <vt:lpstr>Alfred Döblin (* 19. Alfred Döblin ist deutscher Schriftsteller und Journalist. </vt:lpstr>
      <vt:lpstr>Презентация PowerPoint</vt:lpstr>
      <vt:lpstr>Stuttgart</vt:lpstr>
      <vt:lpstr>wilhelm gauff</vt:lpstr>
      <vt:lpstr>Презентация PowerPoint</vt:lpstr>
      <vt:lpstr>Frankfurt am Main</vt:lpstr>
      <vt:lpstr>Stefan Zweig (1881-1942)</vt:lpstr>
      <vt:lpstr>Презентация PowerPoint</vt:lpstr>
      <vt:lpstr>Johann Wolfgang von Goethe (1749-1832)</vt:lpstr>
      <vt:lpstr>Презентация PowerPoint</vt:lpstr>
      <vt:lpstr>Die Brüder Grimm, Jakob (1785-1863) und Wilhelm (1786-1859)</vt:lpstr>
      <vt:lpstr>Презентация PowerPoint</vt:lpstr>
      <vt:lpstr>Leipzig</vt:lpstr>
      <vt:lpstr>Elisabeth Hering</vt:lpstr>
      <vt:lpstr>Презентация PowerPoint</vt:lpstr>
      <vt:lpstr>Düsseldorf  </vt:lpstr>
      <vt:lpstr>Evers Hans Heinz</vt:lpstr>
      <vt:lpstr>Презентация PowerPoint</vt:lpstr>
      <vt:lpstr>Christ Johann Heinrich heine</vt:lpstr>
      <vt:lpstr>Презентация PowerPoint</vt:lpstr>
      <vt:lpstr>Köln</vt:lpstr>
      <vt:lpstr>Heinrich Böll</vt:lpstr>
      <vt:lpstr>Презентация PowerPoint</vt:lpstr>
      <vt:lpstr>Hilda Domin</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Карта писателей Германии</dc:title>
  <dc:creator>никоноров кирилл</dc:creator>
  <cp:lastModifiedBy>Ирина Ирина</cp:lastModifiedBy>
  <cp:revision>15</cp:revision>
  <dcterms:created xsi:type="dcterms:W3CDTF">2024-12-14T19:42:12Z</dcterms:created>
  <dcterms:modified xsi:type="dcterms:W3CDTF">2025-04-15T19:21:18Z</dcterms:modified>
</cp:coreProperties>
</file>