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64" r:id="rId3"/>
    <p:sldId id="263" r:id="rId4"/>
    <p:sldId id="266" r:id="rId5"/>
    <p:sldId id="270" r:id="rId6"/>
    <p:sldId id="269" r:id="rId7"/>
    <p:sldId id="273" r:id="rId8"/>
    <p:sldId id="272" r:id="rId9"/>
    <p:sldId id="268" r:id="rId10"/>
    <p:sldId id="274" r:id="rId11"/>
    <p:sldId id="275" r:id="rId12"/>
    <p:sldId id="276" r:id="rId13"/>
    <p:sldId id="279" r:id="rId14"/>
    <p:sldId id="280" r:id="rId15"/>
    <p:sldId id="278" r:id="rId16"/>
    <p:sldId id="281" r:id="rId17"/>
    <p:sldId id="277" r:id="rId18"/>
    <p:sldId id="282" r:id="rId19"/>
    <p:sldId id="28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5567"/>
    <a:srgbClr val="DF3E2D"/>
    <a:srgbClr val="F7CDC9"/>
    <a:srgbClr val="F3B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1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13673-29E4-47EB-90A6-11CA7F6CC121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432A3-55E6-4A3F-913E-F77093AC45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4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FCEF7-BEC1-45B4-9571-75BDB624A03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18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4B37C26-0136-4473-ADA6-ADB0E2970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50902B8-3C6A-4DD8-B35E-DB186E93D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2D61D08-16D9-40FF-AA2C-DE48E013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AB073E8-589B-4B02-807E-D8194971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9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DDFB193-A3CB-47E9-9CDE-18214ED4D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ECBEBE5-1C34-4674-B4DE-81D0EBA71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0F8FB0E-FBC9-4475-9640-749155DA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C9C9D5F-507B-44E2-9FF3-EAD663BA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D949D55-C22B-4864-8ABF-9CC6FEAB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12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12F2DD3-07EB-4AE9-928B-494DB53042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B9AC230-BCC0-4E9A-9029-44734BDC1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1299ABA-17C0-4F90-B372-87A8B98C4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08FADE8-000B-49B1-BEDF-40C8436A3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71CF18F-C023-4CAC-B58C-1BF36044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2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626036-9025-4C36-A490-459BF0D3B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BD2A47F-8F2D-4BB1-8104-997AC795F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6DF5D99-768F-4D95-8A28-AC60B167A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1C83EB1-031F-4C0A-AB50-D9778877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E5B579D-6216-4AC9-BDFF-21468BF14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5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5AC623-5DE6-4F51-9FC1-EECEB58FB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BB403C5-6791-484B-A21A-668194385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1D5D99E-C4BD-485B-A6F1-ACD1947A1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52E11F-D28F-4DF3-85FE-0F0D84C25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0B5E116-8508-4708-BCB0-0B2206DA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5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3612327-F5F3-47BC-B98B-B36B392C6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0AD7ED7-CD9B-4B02-A327-FD36E766CE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2B7839F-A19B-4E6C-BE6A-C3774A5F92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72BB31F-3339-4F0A-85E5-E2301AD9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F5E7BE7-B228-407E-AD3D-C18BDF0C8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FE32740-C416-4EB6-ABBF-6EB74CF15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072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DA19DA-196B-4EA6-BCE4-1E6059CD6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4D21CFC-A161-4C73-84A9-DFF05ECB90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3435478-8CBB-4F47-8113-63ADC9057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6582349-FFCA-4445-84A3-C01DD1FA8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1C7F355-4813-449B-8E3D-5BFEAB99AC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F5D393B-2195-4C7F-81D7-2B29A10F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C2EBB2C-433D-49C8-95A9-1B0CE8E5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6F07E42-F409-4727-9172-9E13D4B6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10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810CEB-E9CF-4E11-8C38-60D73357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FEC0B4A-AC55-449A-94BE-9B53606A9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FFFCBE4-8C54-4DFA-B0D5-9445CB0C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5CAA386-0C03-4F25-9C59-91399B14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645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331D5D7-A0E8-4433-AD13-BC988033B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95C0A9E-A1E6-4B93-A7D9-A3D76CB0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FB2C761-7204-4C01-BC5B-42E0BC3AB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14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3FB24D-E63B-41E2-8E5A-7C69827C2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0DFBF85-D151-4B0C-AB19-E88AFCA6C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ECAC5FE-F9FA-4FBA-B779-D645D8DAE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7B67535-5575-45E9-BFD9-AA7AF29C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C6EBA2F-AD70-4F31-B150-C45C4248F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A7B7434-5856-4CA5-AE73-B66D2632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72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1A9687-D99F-4C7E-AD1D-10657655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E1D6B85-DE5E-431F-A7D7-22E5D0F759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27DA436-81FC-41D4-902E-A432C87C76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9052F74-8997-4874-B3CD-72582F4E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AD2B881-76E2-46DC-8A51-A39F72AD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C98785B-9B08-4C02-B18E-D979EB9A5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6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E024390-AE18-48F9-A665-27FAB3837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09F9352-692E-4EA3-B068-E327F1942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BD36BC-E322-4C9F-9427-168D8F9513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BB319-4003-45E6-ACCF-2C6F8D674C8B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4CE3E1C-6D7B-42CC-B624-B797EE1A7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464D12F-F4FE-4F1C-A099-6E84F1507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C249D-0F6C-45E5-8A62-7617E6F44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80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dic.academic.ru/synonyms/%D1%80%D0%B5%D1%81%D0%BF%D0%B5%D0%BA%D1%82" TargetMode="External"/><Relationship Id="rId3" Type="http://schemas.openxmlformats.org/officeDocument/2006/relationships/hyperlink" Target="https://dic.academic.ru/synonyms/%D0%B2%D0%B7%D0%B0%D0%B8%D0%BC%D0%BE%D1%83%D0%B2%D0%B0%D0%B6%D0%B5%D0%BD%D0%B8%D0%B5" TargetMode="External"/><Relationship Id="rId7" Type="http://schemas.openxmlformats.org/officeDocument/2006/relationships/hyperlink" Target="https://dic.academic.ru/synonyms/%D0%BF%D1%80%D0%B8%D0%B7%D0%BD%D0%B0%D0%BD%D0%B8%D0%B5" TargetMode="External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ic.academic.ru/synonyms/%D0%BF%D1%80%D0%B5%D0%BA%D0%BB%D0%BE%D0%BD%D0%B5%D0%BD%D0%B8%D0%B5" TargetMode="External"/><Relationship Id="rId11" Type="http://schemas.openxmlformats.org/officeDocument/2006/relationships/hyperlink" Target="https://dic.academic.ru/antonyms/%D0%BD%D0%B5%D0%BF%D0%BE%D1%87%D1%82%D0%B8%D1%82%D0%B5%D0%BB%D1%8C%D0%BD%D0%BE%D1%81%D1%82%D1%8C" TargetMode="External"/><Relationship Id="rId5" Type="http://schemas.openxmlformats.org/officeDocument/2006/relationships/hyperlink" Target="https://dic.academic.ru/synonyms/%D0%BF%D0%BE%D1%87%D0%B5%D1%82" TargetMode="External"/><Relationship Id="rId10" Type="http://schemas.openxmlformats.org/officeDocument/2006/relationships/hyperlink" Target="https://dic.academic.ru/antonyms/%D0%B4%D0%B5%D1%80%D0%B7%D0%BE%D1%81%D1%82%D1%8C" TargetMode="External"/><Relationship Id="rId4" Type="http://schemas.openxmlformats.org/officeDocument/2006/relationships/hyperlink" Target="https://dic.academic.ru/synonyms/%D0%BE%D0%B1%D0%BE%D0%B6%D0%B0%D0%BD%D0%B8%D0%B5" TargetMode="External"/><Relationship Id="rId9" Type="http://schemas.openxmlformats.org/officeDocument/2006/relationships/hyperlink" Target="https://dic.academic.ru/synonyms/%D1%83%D0%B2%D0%B0%D0%B6%D0%B8%D1%82%D0%B5%D0%BB%D1%8C%D0%BD%D0%BE%D1%81%D1%82%D1%8C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eterburg.center/ln/ekskursiya-po-mestam-romana-prestuplenie-i-nakazanie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f-oge.sdamgia.ru/test?theme=27&amp;print=true&amp;svg=0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inf-oge.sdamgia.ru/search?keywords=1&amp;cb=1&amp;search=2.4.1%20&#1055;&#1086;&#1080;&#1089;&#1082;%20&#1080;&#1085;&#1092;&#1086;&#1088;&#1084;&#1072;&#1094;&#1080;&#1080;.%20&#1060;&#1086;&#1088;&#1084;&#1091;&#1083;&#1080;&#1088;&#1086;&#1074;&#1072;&#1085;&#1080;&#1077;%20&#1079;&#1072;&#1087;&#1088;&#1086;&#1089;&#1086;&#1074;.%20(72)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4AAFF7-E0FD-4770-A426-29BB516FE5E9}"/>
              </a:ext>
            </a:extLst>
          </p:cNvPr>
          <p:cNvSpPr txBox="1"/>
          <p:nvPr/>
        </p:nvSpPr>
        <p:spPr>
          <a:xfrm>
            <a:off x="192056" y="3457873"/>
            <a:ext cx="3696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Белокрылова Вера Николаевна</a:t>
            </a:r>
            <a:endParaRPr lang="ru-RU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93A5AD-E49E-44CA-A656-3475684EA1E8}"/>
              </a:ext>
            </a:extLst>
          </p:cNvPr>
          <p:cNvSpPr txBox="1"/>
          <p:nvPr/>
        </p:nvSpPr>
        <p:spPr>
          <a:xfrm>
            <a:off x="192056" y="4024613"/>
            <a:ext cx="4261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Учитель русского языка и литературы</a:t>
            </a:r>
            <a:endParaRPr lang="ru-RU" sz="20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0BF23A50-A040-420D-A71B-E4210FCF265A}"/>
              </a:ext>
            </a:extLst>
          </p:cNvPr>
          <p:cNvSpPr/>
          <p:nvPr/>
        </p:nvSpPr>
        <p:spPr>
          <a:xfrm>
            <a:off x="0" y="4684542"/>
            <a:ext cx="12192000" cy="1604779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D78866D-A329-455F-831F-19B83508B5D2}"/>
              </a:ext>
            </a:extLst>
          </p:cNvPr>
          <p:cNvSpPr txBox="1"/>
          <p:nvPr/>
        </p:nvSpPr>
        <p:spPr>
          <a:xfrm>
            <a:off x="192056" y="5102210"/>
            <a:ext cx="11695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Развитие  читательских умений </a:t>
            </a:r>
            <a:r>
              <a:rPr lang="ru-RU" sz="2800" dirty="0"/>
              <a:t>при работе </a:t>
            </a:r>
            <a:r>
              <a:rPr lang="ru-RU" sz="2800" b="1" dirty="0"/>
              <a:t>с текстовыми источниками информации</a:t>
            </a:r>
            <a:r>
              <a:rPr lang="ru-RU" sz="2800" dirty="0"/>
              <a:t> </a:t>
            </a:r>
            <a:r>
              <a:rPr lang="ru-RU" sz="2800" b="1" dirty="0"/>
              <a:t>как части познавательных универсальных учебных действий </a:t>
            </a:r>
            <a:endParaRPr lang="ru-RU" sz="2800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254238" y="1005426"/>
            <a:ext cx="8239026" cy="1072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+mn-lt"/>
              </a:rPr>
              <a:t>ОТ  БАЗОВЫХ РЕЗУЛЬТАТОВ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К РЕЗУЛЬТАТАМ ВЫСОКИХ ДОСТИЖЕНИЙ</a:t>
            </a:r>
            <a:endParaRPr lang="ru-RU" sz="3600" dirty="0">
              <a:latin typeface="+mn-lt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9030879" y="159690"/>
            <a:ext cx="3057614" cy="6586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latin typeface="+mn-lt"/>
              </a:rPr>
              <a:t>11 ноября – 14 декабря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2024 года</a:t>
            </a:r>
            <a:endParaRPr lang="ru-RU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0"/>
            <a:ext cx="3031435" cy="63610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dirty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164124" y="1582615"/>
            <a:ext cx="3705512" cy="49940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dirty="0"/>
              <a:t>Профессор В.Э. Штейнберг предложил технологию проектирования логико-смысловых моделей (ЛСМ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Проектирование </a:t>
            </a:r>
            <a:r>
              <a:rPr lang="ru-RU" sz="1200" dirty="0"/>
              <a:t>логико-смысловых моделей (ЛСМ</a:t>
            </a:r>
            <a:r>
              <a:rPr lang="ru-RU" sz="1200" dirty="0" smtClean="0"/>
              <a:t>).</a:t>
            </a:r>
            <a:r>
              <a:rPr lang="ru-RU" sz="1200" dirty="0"/>
              <a:t> </a:t>
            </a:r>
            <a:r>
              <a:rPr lang="ru-RU" sz="1200" dirty="0" smtClean="0"/>
              <a:t>Логико-смысловая </a:t>
            </a:r>
            <a:r>
              <a:rPr lang="ru-RU" sz="1200" dirty="0"/>
              <a:t>модель проектируется следующим образом:</a:t>
            </a:r>
          </a:p>
          <a:p>
            <a:pPr lvl="0"/>
            <a:r>
              <a:rPr lang="ru-RU" sz="1200" dirty="0"/>
              <a:t>Определяется тема модели, круг основных вопросов-координат </a:t>
            </a:r>
            <a:r>
              <a:rPr lang="ru-RU" sz="1200" b="1" dirty="0"/>
              <a:t>(не более 8 координат).</a:t>
            </a:r>
          </a:p>
          <a:p>
            <a:pPr lvl="0"/>
            <a:r>
              <a:rPr lang="ru-RU" sz="1200" dirty="0"/>
              <a:t>В центре координат указывается главный вопрос.</a:t>
            </a:r>
          </a:p>
          <a:p>
            <a:pPr lvl="0"/>
            <a:r>
              <a:rPr lang="ru-RU" sz="1200" dirty="0"/>
              <a:t>Расстановка координат (К1-К8), где </a:t>
            </a:r>
            <a:r>
              <a:rPr lang="ru-RU" sz="1200" b="1" dirty="0"/>
              <a:t>К1 займет место цифры 9 на циферблате часов.</a:t>
            </a:r>
          </a:p>
          <a:p>
            <a:pPr lvl="0"/>
            <a:r>
              <a:rPr lang="ru-RU" sz="1200" dirty="0"/>
              <a:t>Место между координатами называется полем и предназначено для заполнения. Заполнение полей обязательно по часовой стрелке от центра по координате.</a:t>
            </a:r>
          </a:p>
          <a:p>
            <a:pPr lvl="0"/>
            <a:r>
              <a:rPr lang="ru-RU" sz="1200" dirty="0"/>
              <a:t>Название узлов не должно превышать 3-4 слов.</a:t>
            </a:r>
          </a:p>
          <a:p>
            <a:pPr lvl="0"/>
            <a:r>
              <a:rPr lang="ru-RU" sz="1200" dirty="0"/>
              <a:t>Модели должны заполняться учащимися </a:t>
            </a:r>
            <a:r>
              <a:rPr lang="ru-RU" sz="1200" b="1" dirty="0"/>
              <a:t>вместе с учителем.</a:t>
            </a:r>
          </a:p>
          <a:p>
            <a:pPr lvl="0"/>
            <a:r>
              <a:rPr lang="ru-RU" sz="1200" b="1" dirty="0"/>
              <a:t>Связи между узлами должны выявляться и объясняться учащимся, так как эти учебные действия являются одними из важнейших для успешного обучения.</a:t>
            </a:r>
          </a:p>
          <a:p>
            <a:pPr lvl="0"/>
            <a:r>
              <a:rPr lang="ru-RU" sz="1200" dirty="0"/>
              <a:t>Отдельные узлы или координаты могут быть заполнены учащимися</a:t>
            </a:r>
            <a:r>
              <a:rPr lang="ru-RU" sz="1200" b="1" dirty="0"/>
              <a:t> самостоятельно.</a:t>
            </a:r>
          </a:p>
        </p:txBody>
      </p:sp>
      <p:pic>
        <p:nvPicPr>
          <p:cNvPr id="5" name="Объект 3"/>
          <p:cNvPicPr>
            <a:picLocks/>
          </p:cNvPicPr>
          <p:nvPr/>
        </p:nvPicPr>
        <p:blipFill rotWithShape="1">
          <a:blip r:embed="rId2" cstate="print"/>
          <a:srcRect l="26677" t="22612" r="26507" b="24298"/>
          <a:stretch/>
        </p:blipFill>
        <p:spPr bwMode="auto">
          <a:xfrm>
            <a:off x="4321026" y="386862"/>
            <a:ext cx="6487651" cy="59741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69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dirty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</a:p>
          <a:p>
            <a:r>
              <a:rPr lang="ru-RU" sz="1600" dirty="0" smtClean="0"/>
              <a:t>Ментальные </a:t>
            </a:r>
            <a:r>
              <a:rPr lang="ru-RU" sz="1600" dirty="0"/>
              <a:t>карты (интеллект-карты, </a:t>
            </a:r>
            <a:r>
              <a:rPr lang="ru-RU" sz="1600" dirty="0" err="1"/>
              <a:t>mind</a:t>
            </a:r>
            <a:r>
              <a:rPr lang="ru-RU" sz="1600" dirty="0"/>
              <a:t> </a:t>
            </a:r>
            <a:r>
              <a:rPr lang="ru-RU" sz="1600" dirty="0" err="1"/>
              <a:t>map</a:t>
            </a:r>
            <a:r>
              <a:rPr lang="ru-RU" sz="1600" dirty="0"/>
              <a:t>) </a:t>
            </a:r>
            <a:endParaRPr lang="ru-RU" sz="1600" dirty="0" smtClean="0"/>
          </a:p>
          <a:p>
            <a:r>
              <a:rPr lang="ru-RU" sz="1400" dirty="0" smtClean="0"/>
              <a:t>Ментальные </a:t>
            </a:r>
            <a:r>
              <a:rPr lang="ru-RU" sz="1400" dirty="0"/>
              <a:t>карты (интеллект-карты, </a:t>
            </a:r>
            <a:r>
              <a:rPr lang="ru-RU" sz="1400" dirty="0" err="1"/>
              <a:t>mind</a:t>
            </a:r>
            <a:r>
              <a:rPr lang="ru-RU" sz="1400" dirty="0"/>
              <a:t> </a:t>
            </a:r>
            <a:r>
              <a:rPr lang="ru-RU" sz="1400" dirty="0" err="1"/>
              <a:t>map</a:t>
            </a:r>
            <a:r>
              <a:rPr lang="ru-RU" sz="1400" dirty="0"/>
              <a:t>) — метод организации идей, задач, концепций и любой другой информации. Ментальные карты помогают визуально структурировать, запоминать и объяснять сложные вещи. Например, записать тезисы выступления или составить учебный план.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   В центре всех ментальных карт — главная идея. От нее отходят ключевые мысли, которые можно делить на подпункты до тех пор, пока вы не структурируете всю информацию.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6705599" y="543339"/>
            <a:ext cx="4648199" cy="55409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/>
          </a:p>
        </p:txBody>
      </p:sp>
      <p:pic>
        <p:nvPicPr>
          <p:cNvPr id="8" name="Picture 2" descr="E:\9 класс 20-21\Интеллект карты\виды придаточных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635" y="260350"/>
            <a:ext cx="8135938" cy="633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65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dirty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6705599" y="543339"/>
            <a:ext cx="4648199" cy="55409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69634" y="365125"/>
            <a:ext cx="7484165" cy="1325563"/>
          </a:xfrm>
        </p:spPr>
        <p:txBody>
          <a:bodyPr/>
          <a:lstStyle/>
          <a:p>
            <a:r>
              <a:rPr lang="ru-RU" dirty="0" err="1"/>
              <a:t>Фишбоун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6951784" y="1137138"/>
            <a:ext cx="4665785" cy="511126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мире данная диаграмма широко известна под именем </a:t>
            </a:r>
            <a:r>
              <a:rPr lang="ru-RU" dirty="0" err="1"/>
              <a:t>Ишикавы</a:t>
            </a:r>
            <a:r>
              <a:rPr lang="ru-RU" dirty="0"/>
              <a:t> (</a:t>
            </a:r>
            <a:r>
              <a:rPr lang="ru-RU" dirty="0" err="1"/>
              <a:t>Исикавы</a:t>
            </a:r>
            <a:r>
              <a:rPr lang="ru-RU" dirty="0"/>
              <a:t>) — японского профессора, который и изобрел метод структурного анализа причинно-следственных связей.</a:t>
            </a:r>
          </a:p>
          <a:p>
            <a:pPr algn="just"/>
            <a:r>
              <a:rPr lang="ru-RU" dirty="0" err="1"/>
              <a:t>Фишбоун</a:t>
            </a:r>
            <a:r>
              <a:rPr lang="ru-RU" dirty="0"/>
              <a:t>  даёт возможность обобщить и систематизировать знания, когда материал уже пройден. Дословно он переводится с английского как «Рыбная кость» или «Скелет рыбы» и направлен на развитие критического мышления учащихся в наглядно-содержательной форме. Схема </a:t>
            </a:r>
            <a:r>
              <a:rPr lang="ru-RU" dirty="0" err="1"/>
              <a:t>Фишбоун</a:t>
            </a:r>
            <a:r>
              <a:rPr lang="ru-RU" dirty="0"/>
              <a:t> представляет собой графическое изображение. Метод основан на преобразовании учебной информации в графический образ. Схема включает в себя основные четыре блока, представленные в виде головы, хвоста, верхних и нижних косточек. Связующим звеном выступает основная кость или хребет рыбы. Голова — проблема, вопрос или тема, которые подлежат анализу. Верхние косточки — на них фиксируются основные понятия темы, причины, которые привели к проблеме. Нижние косточки — факты, подтверждающие наличие сформулированных причин или суть понятий, указанных на схеме.  Хвост — ответ на поставленный вопрос, выводы, обобщения.</a:t>
            </a:r>
          </a:p>
          <a:p>
            <a:endParaRPr lang="ru-RU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69" y="1817077"/>
            <a:ext cx="6940062" cy="454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4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dirty="0" smtClean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6705599" y="543339"/>
            <a:ext cx="4648199" cy="55409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69634" y="365125"/>
            <a:ext cx="7484165" cy="1325563"/>
          </a:xfrm>
        </p:spPr>
        <p:txBody>
          <a:bodyPr/>
          <a:lstStyle/>
          <a:p>
            <a:r>
              <a:rPr lang="ru-RU" dirty="0"/>
              <a:t>Кластер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869636" y="1371600"/>
            <a:ext cx="7853442" cy="516987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Кластер — это графическая форма организации информации, когда выделяются основные смысловые единицы, которые фиксируются в виде схемы с обозначением всех связей между ними. </a:t>
            </a:r>
          </a:p>
          <a:p>
            <a:pPr algn="just"/>
            <a:r>
              <a:rPr lang="ru-RU" dirty="0"/>
              <a:t>Он представляет собой изображение, способствующее систематизации и обобщению учебного материала. </a:t>
            </a:r>
          </a:p>
          <a:p>
            <a:pPr algn="just"/>
            <a:r>
              <a:rPr lang="ru-RU" dirty="0"/>
              <a:t>Он  позволяет охватить большой объем информации; вовлекает всех участников коллектива в обучающий процесс, им это интересно; дети активны и открыты, потому что у них не возникает страха ошибиться, высказать неверное суждение. ходе данной работы формируются и развиваются следующие умения: умение ставить вопросы; выделять главное; устанавливать причинно-следственные связи и строить умозаключения; переходить от частностей к общему, понимая проблему в целом; сравнивать и анализировать; проводить аналогии.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5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60851" y="3267014"/>
            <a:ext cx="3504589" cy="908844"/>
          </a:xfrm>
          <a:prstGeom prst="rect">
            <a:avLst/>
          </a:prstGeom>
          <a:solidFill>
            <a:srgbClr val="FFCCFF"/>
          </a:solidFill>
          <a:ln w="25400" algn="ctr">
            <a:solidFill>
              <a:srgbClr val="0D0D0D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200" dirty="0"/>
              <a:t>одно из важнейших требований нравственности, подразумевающее такое отношение к людям, в котором практически признается достоинство личности</a:t>
            </a:r>
            <a:endParaRPr lang="ru-RU" altLang="ru-RU" sz="1200" b="1" i="1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47663" y="1128714"/>
            <a:ext cx="3652837" cy="1436687"/>
          </a:xfrm>
          <a:prstGeom prst="rect">
            <a:avLst/>
          </a:prstGeom>
          <a:solidFill>
            <a:srgbClr val="99FFCC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 dirty="0" smtClean="0"/>
              <a:t>Внимание </a:t>
            </a:r>
            <a:r>
              <a:rPr lang="ru-RU" sz="1400" dirty="0"/>
              <a:t>— признание </a:t>
            </a:r>
            <a:r>
              <a:rPr lang="ru-RU" sz="1400" dirty="0" smtClean="0"/>
              <a:t>— почитание </a:t>
            </a:r>
            <a:r>
              <a:rPr lang="ru-RU" sz="1400" dirty="0"/>
              <a:t>— почтение−почтительность</a:t>
            </a:r>
            <a:r>
              <a:rPr lang="ru-RU" sz="1600" dirty="0" smtClean="0"/>
              <a:t>− </a:t>
            </a:r>
            <a:r>
              <a:rPr lang="ru-RU" sz="1400" dirty="0" smtClean="0">
                <a:hlinkClick r:id="rId3"/>
              </a:rPr>
              <a:t>взаимоуважение</a:t>
            </a:r>
            <a:r>
              <a:rPr lang="ru-RU" sz="1400" dirty="0"/>
              <a:t>−  </a:t>
            </a:r>
            <a:r>
              <a:rPr lang="ru-RU" sz="1400" dirty="0">
                <a:hlinkClick r:id="rId4"/>
              </a:rPr>
              <a:t>обожание</a:t>
            </a:r>
            <a:r>
              <a:rPr lang="ru-RU" sz="1400" dirty="0"/>
              <a:t>− </a:t>
            </a:r>
            <a:r>
              <a:rPr lang="ru-RU" sz="1400" dirty="0">
                <a:hlinkClick r:id="rId5"/>
              </a:rPr>
              <a:t>почёт</a:t>
            </a:r>
            <a:r>
              <a:rPr lang="ru-RU" sz="1400" dirty="0"/>
              <a:t>−</a:t>
            </a:r>
            <a:r>
              <a:rPr lang="ru-RU" sz="1400" dirty="0">
                <a:hlinkClick r:id="rId6"/>
              </a:rPr>
              <a:t>преклонение</a:t>
            </a:r>
            <a:r>
              <a:rPr lang="ru-RU" sz="1400" dirty="0"/>
              <a:t>−</a:t>
            </a:r>
            <a:r>
              <a:rPr lang="ru-RU" sz="1400" dirty="0">
                <a:hlinkClick r:id="rId7"/>
              </a:rPr>
              <a:t>признание</a:t>
            </a:r>
            <a:r>
              <a:rPr lang="ru-RU" sz="1400" dirty="0"/>
              <a:t>−</a:t>
            </a:r>
            <a:r>
              <a:rPr lang="ru-RU" sz="1400" dirty="0">
                <a:hlinkClick r:id="rId8"/>
              </a:rPr>
              <a:t>респект</a:t>
            </a:r>
            <a:r>
              <a:rPr lang="ru-RU" sz="1400" dirty="0"/>
              <a:t>−</a:t>
            </a:r>
            <a:r>
              <a:rPr lang="ru-RU" sz="1400" dirty="0">
                <a:hlinkClick r:id="rId9"/>
              </a:rPr>
              <a:t>уважительность</a:t>
            </a:r>
            <a:endParaRPr lang="ru-RU" altLang="ru-RU" sz="1400" b="1" i="1" dirty="0"/>
          </a:p>
        </p:txBody>
      </p:sp>
      <p:sp>
        <p:nvSpPr>
          <p:cNvPr id="65" name="Прямоугольник 64"/>
          <p:cNvSpPr>
            <a:spLocks noChangeArrowheads="1"/>
          </p:cNvSpPr>
          <p:nvPr/>
        </p:nvSpPr>
        <p:spPr bwMode="auto">
          <a:xfrm>
            <a:off x="8329614" y="1114427"/>
            <a:ext cx="3679825" cy="1417637"/>
          </a:xfrm>
          <a:prstGeom prst="rect">
            <a:avLst/>
          </a:prstGeom>
          <a:solidFill>
            <a:srgbClr val="66FFFF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dirty="0" smtClean="0"/>
              <a:t>презрение, неуважение</a:t>
            </a:r>
            <a:r>
              <a:rPr lang="ru-RU" sz="1600" dirty="0"/>
              <a:t>, </a:t>
            </a:r>
            <a:endParaRPr lang="ru-RU" sz="1600" dirty="0" smtClean="0"/>
          </a:p>
          <a:p>
            <a:r>
              <a:rPr lang="ru-RU" sz="1600" dirty="0" smtClean="0"/>
              <a:t>пренебрежение</a:t>
            </a:r>
            <a:r>
              <a:rPr lang="ru-RU" sz="1600" dirty="0" smtClean="0">
                <a:hlinkClick r:id="rId10"/>
              </a:rPr>
              <a:t> дерзость</a:t>
            </a:r>
            <a:r>
              <a:rPr lang="ru-RU" sz="1600" dirty="0"/>
              <a:t>, </a:t>
            </a:r>
            <a:r>
              <a:rPr lang="ru-RU" sz="1600" dirty="0">
                <a:hlinkClick r:id="rId11"/>
              </a:rPr>
              <a:t>непочтительность</a:t>
            </a:r>
            <a:r>
              <a:rPr lang="ru-RU" sz="1600" dirty="0"/>
              <a:t>.</a:t>
            </a:r>
            <a:r>
              <a:rPr lang="ru-RU" altLang="ru-RU" sz="1600" b="1" i="1" dirty="0" smtClean="0"/>
              <a:t>.</a:t>
            </a:r>
            <a:endParaRPr lang="ru-RU" altLang="ru-RU" sz="1600" b="1" i="1" dirty="0"/>
          </a:p>
        </p:txBody>
      </p:sp>
      <p:cxnSp>
        <p:nvCxnSpPr>
          <p:cNvPr id="81" name="Прямая со стрелкой 80"/>
          <p:cNvCxnSpPr>
            <a:cxnSpLocks noChangeShapeType="1"/>
          </p:cNvCxnSpPr>
          <p:nvPr/>
        </p:nvCxnSpPr>
        <p:spPr bwMode="auto">
          <a:xfrm flipV="1">
            <a:off x="7494588" y="827088"/>
            <a:ext cx="762000" cy="17383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0123" name="Rectangle 75"/>
          <p:cNvSpPr>
            <a:spLocks noChangeArrowheads="1"/>
          </p:cNvSpPr>
          <p:nvPr/>
        </p:nvSpPr>
        <p:spPr bwMode="auto">
          <a:xfrm>
            <a:off x="4122984" y="2393278"/>
            <a:ext cx="3762129" cy="70008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Уважение к человеку</a:t>
            </a:r>
            <a:endParaRPr lang="ru-RU" altLang="ru-RU" sz="24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01" name="Прямая со стрелкой 100"/>
          <p:cNvCxnSpPr>
            <a:cxnSpLocks noChangeShapeType="1"/>
          </p:cNvCxnSpPr>
          <p:nvPr/>
        </p:nvCxnSpPr>
        <p:spPr bwMode="auto">
          <a:xfrm>
            <a:off x="5671100" y="4244578"/>
            <a:ext cx="0" cy="431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Прямая со стрелкой 100"/>
          <p:cNvCxnSpPr>
            <a:cxnSpLocks noChangeShapeType="1"/>
          </p:cNvCxnSpPr>
          <p:nvPr/>
        </p:nvCxnSpPr>
        <p:spPr bwMode="auto">
          <a:xfrm>
            <a:off x="5762625" y="3011487"/>
            <a:ext cx="0" cy="2873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Прямая со стрелкой 100"/>
          <p:cNvCxnSpPr>
            <a:cxnSpLocks noChangeShapeType="1"/>
          </p:cNvCxnSpPr>
          <p:nvPr/>
        </p:nvCxnSpPr>
        <p:spPr bwMode="auto">
          <a:xfrm flipH="1" flipV="1">
            <a:off x="3962400" y="889002"/>
            <a:ext cx="506413" cy="16732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0168" name="Rectangle 120"/>
          <p:cNvSpPr>
            <a:spLocks noChangeArrowheads="1"/>
          </p:cNvSpPr>
          <p:nvPr/>
        </p:nvSpPr>
        <p:spPr bwMode="auto">
          <a:xfrm>
            <a:off x="333375" y="225425"/>
            <a:ext cx="3746500" cy="61595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2000" i="1" dirty="0" smtClean="0"/>
              <a:t>Синонимы </a:t>
            </a:r>
            <a:endParaRPr lang="ru-RU" altLang="ru-RU" sz="2000" i="1" dirty="0"/>
          </a:p>
        </p:txBody>
      </p:sp>
      <p:sp>
        <p:nvSpPr>
          <p:cNvPr id="130193" name="Rectangle 145"/>
          <p:cNvSpPr>
            <a:spLocks noChangeArrowheads="1"/>
          </p:cNvSpPr>
          <p:nvPr/>
        </p:nvSpPr>
        <p:spPr bwMode="auto">
          <a:xfrm>
            <a:off x="5111754" y="4708527"/>
            <a:ext cx="871719" cy="19827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rot="10800000" vert="eaVert"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200" dirty="0" smtClean="0"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100" dirty="0" smtClean="0"/>
              <a:t>форма отношения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100" dirty="0" smtClean="0"/>
              <a:t> к окружающим,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0" dirty="0" smtClean="0"/>
              <a:t>вежливое</a:t>
            </a:r>
            <a:endParaRPr lang="ru-RU" sz="1100" i="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0" dirty="0"/>
              <a:t>обращению со старшими</a:t>
            </a:r>
            <a:endParaRPr lang="ru-RU" altLang="ru-RU" sz="11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600" b="1" dirty="0">
              <a:cs typeface="+mn-cs"/>
            </a:endParaRPr>
          </a:p>
        </p:txBody>
      </p:sp>
      <p:cxnSp>
        <p:nvCxnSpPr>
          <p:cNvPr id="22" name="Прямая со стрелкой 100"/>
          <p:cNvCxnSpPr>
            <a:cxnSpLocks noChangeShapeType="1"/>
          </p:cNvCxnSpPr>
          <p:nvPr/>
        </p:nvCxnSpPr>
        <p:spPr bwMode="auto">
          <a:xfrm flipH="1">
            <a:off x="5111754" y="4244580"/>
            <a:ext cx="559348" cy="463947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145"/>
          <p:cNvSpPr>
            <a:spLocks noChangeArrowheads="1"/>
          </p:cNvSpPr>
          <p:nvPr/>
        </p:nvSpPr>
        <p:spPr bwMode="auto">
          <a:xfrm>
            <a:off x="4260850" y="4267690"/>
            <a:ext cx="793751" cy="2423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ru-RU" altLang="ru-RU" sz="1600" b="1" i="1" dirty="0"/>
              <a:t>способность</a:t>
            </a:r>
          </a:p>
          <a:p>
            <a:pPr algn="ctr"/>
            <a:r>
              <a:rPr lang="ru-RU" altLang="ru-RU" sz="1600" b="1" i="1" dirty="0"/>
              <a:t> </a:t>
            </a:r>
            <a:r>
              <a:rPr lang="ru-RU" altLang="ru-RU" sz="1600" b="1" i="1" dirty="0" smtClean="0"/>
              <a:t>человека, </a:t>
            </a:r>
          </a:p>
          <a:p>
            <a:pPr algn="ctr"/>
            <a:r>
              <a:rPr lang="ru-RU" altLang="ru-RU" sz="1600" b="1" i="1" dirty="0" smtClean="0"/>
              <a:t>качество </a:t>
            </a:r>
            <a:endParaRPr lang="ru-RU" altLang="ru-RU" sz="1600" b="1" i="1" dirty="0"/>
          </a:p>
        </p:txBody>
      </p:sp>
      <p:sp>
        <p:nvSpPr>
          <p:cNvPr id="6" name="Прямоугольник 64"/>
          <p:cNvSpPr>
            <a:spLocks noChangeArrowheads="1"/>
          </p:cNvSpPr>
          <p:nvPr/>
        </p:nvSpPr>
        <p:spPr bwMode="auto">
          <a:xfrm>
            <a:off x="8256590" y="188914"/>
            <a:ext cx="3240087" cy="63817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 dirty="0"/>
              <a:t>Антонимы</a:t>
            </a:r>
            <a:endParaRPr lang="ru-RU" altLang="ru-RU" sz="1400" i="1" dirty="0"/>
          </a:p>
        </p:txBody>
      </p:sp>
      <p:cxnSp>
        <p:nvCxnSpPr>
          <p:cNvPr id="35" name="Прямая со стрелкой 34"/>
          <p:cNvCxnSpPr>
            <a:cxnSpLocks noChangeShapeType="1"/>
          </p:cNvCxnSpPr>
          <p:nvPr/>
        </p:nvCxnSpPr>
        <p:spPr bwMode="auto">
          <a:xfrm flipH="1" flipV="1">
            <a:off x="5559426" y="2244725"/>
            <a:ext cx="11113" cy="2873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Rectangle 132"/>
          <p:cNvSpPr>
            <a:spLocks noChangeArrowheads="1"/>
          </p:cNvSpPr>
          <p:nvPr/>
        </p:nvSpPr>
        <p:spPr bwMode="auto">
          <a:xfrm>
            <a:off x="4562476" y="1820863"/>
            <a:ext cx="2555875" cy="4079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 b="1" i="1"/>
              <a:t>Как завоевать?</a:t>
            </a:r>
          </a:p>
        </p:txBody>
      </p:sp>
      <p:cxnSp>
        <p:nvCxnSpPr>
          <p:cNvPr id="39" name="Прямая со стрелкой 38"/>
          <p:cNvCxnSpPr>
            <a:cxnSpLocks noChangeShapeType="1"/>
          </p:cNvCxnSpPr>
          <p:nvPr/>
        </p:nvCxnSpPr>
        <p:spPr bwMode="auto">
          <a:xfrm flipH="1" flipV="1">
            <a:off x="5548313" y="1509715"/>
            <a:ext cx="11112" cy="2889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Прямоугольник 12"/>
          <p:cNvSpPr/>
          <p:nvPr/>
        </p:nvSpPr>
        <p:spPr>
          <a:xfrm>
            <a:off x="4254500" y="225425"/>
            <a:ext cx="3630613" cy="1428751"/>
          </a:xfrm>
          <a:prstGeom prst="rect">
            <a:avLst/>
          </a:prstGeom>
          <a:solidFill>
            <a:srgbClr val="CCFF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Поступками, поведением, успехами в спорте, учебе, проявлением сильных сторон характера, доброжелательным отношением и т.д.</a:t>
            </a:r>
          </a:p>
        </p:txBody>
      </p:sp>
      <p:cxnSp>
        <p:nvCxnSpPr>
          <p:cNvPr id="41" name="Прямая со стрелкой 100"/>
          <p:cNvCxnSpPr>
            <a:cxnSpLocks noChangeShapeType="1"/>
          </p:cNvCxnSpPr>
          <p:nvPr/>
        </p:nvCxnSpPr>
        <p:spPr bwMode="auto">
          <a:xfrm>
            <a:off x="9813925" y="841375"/>
            <a:ext cx="0" cy="2873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Прямоугольник 19"/>
          <p:cNvSpPr/>
          <p:nvPr/>
        </p:nvSpPr>
        <p:spPr>
          <a:xfrm>
            <a:off x="8329614" y="4769095"/>
            <a:ext cx="3714751" cy="1922218"/>
          </a:xfrm>
          <a:prstGeom prst="rect">
            <a:avLst/>
          </a:prstGeom>
          <a:solidFill>
            <a:srgbClr val="CCCC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Уважать - это считаться с интересами окружающих нас людей. Необходимость уважать других людей неразрывно связана с самой необходимостью общаться с другими людьми, жить в социуме, в ладу с окружающими.</a:t>
            </a:r>
          </a:p>
        </p:txBody>
      </p:sp>
      <p:sp>
        <p:nvSpPr>
          <p:cNvPr id="45" name="Прямоугольник 64"/>
          <p:cNvSpPr>
            <a:spLocks noChangeArrowheads="1"/>
          </p:cNvSpPr>
          <p:nvPr/>
        </p:nvSpPr>
        <p:spPr bwMode="auto">
          <a:xfrm>
            <a:off x="8324425" y="4194421"/>
            <a:ext cx="3679825" cy="574675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dirty="0" smtClean="0"/>
              <a:t>Зачем </a:t>
            </a:r>
            <a:r>
              <a:rPr lang="ru-RU" sz="1600" dirty="0"/>
              <a:t>нужно уважать других людей?</a:t>
            </a:r>
            <a:endParaRPr lang="ru-RU" altLang="ru-RU" sz="1600" i="1" dirty="0"/>
          </a:p>
        </p:txBody>
      </p:sp>
      <p:cxnSp>
        <p:nvCxnSpPr>
          <p:cNvPr id="46" name="Прямая со стрелкой 100"/>
          <p:cNvCxnSpPr>
            <a:cxnSpLocks noChangeShapeType="1"/>
          </p:cNvCxnSpPr>
          <p:nvPr/>
        </p:nvCxnSpPr>
        <p:spPr bwMode="auto">
          <a:xfrm>
            <a:off x="10141806" y="4676380"/>
            <a:ext cx="793" cy="33416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Прямая со стрелкой 100"/>
          <p:cNvCxnSpPr>
            <a:cxnSpLocks noChangeShapeType="1"/>
          </p:cNvCxnSpPr>
          <p:nvPr/>
        </p:nvCxnSpPr>
        <p:spPr bwMode="auto">
          <a:xfrm>
            <a:off x="2106613" y="841375"/>
            <a:ext cx="0" cy="2873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ectangle 120"/>
          <p:cNvSpPr>
            <a:spLocks noChangeArrowheads="1"/>
          </p:cNvSpPr>
          <p:nvPr/>
        </p:nvSpPr>
        <p:spPr bwMode="auto">
          <a:xfrm>
            <a:off x="347663" y="4227513"/>
            <a:ext cx="3746500" cy="61595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1600" dirty="0"/>
              <a:t>Как можно проявлять уважение</a:t>
            </a:r>
            <a:r>
              <a:rPr lang="ru-RU" sz="2000" dirty="0"/>
              <a:t>?</a:t>
            </a:r>
            <a:r>
              <a:rPr lang="ru-RU" altLang="ru-RU" sz="2000" i="1" dirty="0" smtClean="0"/>
              <a:t>…</a:t>
            </a:r>
            <a:endParaRPr lang="ru-RU" altLang="ru-RU" sz="2000" i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34940" y="4926013"/>
            <a:ext cx="3944937" cy="1931989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</a:rPr>
              <a:t>Выражать 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благодарность</a:t>
            </a:r>
            <a:r>
              <a:rPr lang="ru-RU" sz="1400" dirty="0"/>
              <a:t>, </a:t>
            </a: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</a:rPr>
              <a:t>делать   комплименты, проявлять 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</a:rPr>
              <a:t>заботу, оказывать помощь, дарить подарки, уделять время, проявлять внимание, уметь слушать, проявлять интерес, учиться ставить себя на место других, смягчать свои высказывания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47" name="Прямая со стрелкой 100"/>
          <p:cNvCxnSpPr>
            <a:cxnSpLocks noChangeShapeType="1"/>
          </p:cNvCxnSpPr>
          <p:nvPr/>
        </p:nvCxnSpPr>
        <p:spPr bwMode="auto">
          <a:xfrm>
            <a:off x="1973263" y="4803775"/>
            <a:ext cx="0" cy="2873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0204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586" y="4756944"/>
            <a:ext cx="1073028" cy="1409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145"/>
          <p:cNvSpPr>
            <a:spLocks noChangeArrowheads="1"/>
          </p:cNvSpPr>
          <p:nvPr/>
        </p:nvSpPr>
        <p:spPr bwMode="auto">
          <a:xfrm>
            <a:off x="5983471" y="4708892"/>
            <a:ext cx="426855" cy="19827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rot="10800000" vert="eaVert"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cs typeface="+mn-cs"/>
              </a:rPr>
              <a:t>чувство</a:t>
            </a:r>
            <a:endParaRPr lang="ru-RU" altLang="ru-RU" sz="1600" b="1" dirty="0">
              <a:cs typeface="+mn-cs"/>
            </a:endParaRPr>
          </a:p>
        </p:txBody>
      </p:sp>
      <p:cxnSp>
        <p:nvCxnSpPr>
          <p:cNvPr id="30" name="Прямая со стрелкой 29"/>
          <p:cNvCxnSpPr>
            <a:cxnSpLocks noChangeShapeType="1"/>
          </p:cNvCxnSpPr>
          <p:nvPr/>
        </p:nvCxnSpPr>
        <p:spPr bwMode="auto">
          <a:xfrm>
            <a:off x="5718602" y="4267750"/>
            <a:ext cx="589085" cy="466236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347665" y="2744118"/>
            <a:ext cx="3775319" cy="1379843"/>
          </a:xfrm>
          <a:prstGeom prst="rect">
            <a:avLst/>
          </a:prstGeom>
          <a:solidFill>
            <a:srgbClr val="FFCCFF"/>
          </a:solidFill>
          <a:ln w="25400" algn="ctr">
            <a:solidFill>
              <a:srgbClr val="0D0D0D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200" b="1" dirty="0"/>
              <a:t>Толковый словарь Ушакова</a:t>
            </a:r>
            <a:endParaRPr lang="ru-RU" sz="1200" dirty="0"/>
          </a:p>
          <a:p>
            <a:r>
              <a:rPr lang="ru-RU" sz="1200" dirty="0"/>
              <a:t>Уважение− Почтительное отношение, основанное на признании чьих-н. достоинств. Достоин уважения кто-н. Питать у. к кому-н. Сделать </a:t>
            </a:r>
            <a:r>
              <a:rPr lang="ru-RU" sz="1200" dirty="0" smtClean="0"/>
              <a:t>что-н</a:t>
            </a:r>
            <a:r>
              <a:rPr lang="ru-RU" sz="1200" dirty="0"/>
              <a:t>. из уважения (в знак уважения). Пользоваться общим уважением. Взаимное у.</a:t>
            </a:r>
          </a:p>
        </p:txBody>
      </p: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7992087" y="2743322"/>
            <a:ext cx="3906837" cy="1443282"/>
          </a:xfrm>
          <a:prstGeom prst="rect">
            <a:avLst/>
          </a:prstGeom>
          <a:solidFill>
            <a:srgbClr val="FFCCFF"/>
          </a:solidFill>
          <a:ln w="25400" algn="ctr">
            <a:solidFill>
              <a:srgbClr val="0D0D0D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1200" b="1" dirty="0"/>
              <a:t>Словарь Ожегова</a:t>
            </a:r>
            <a:endParaRPr lang="ru-RU" sz="1200" dirty="0"/>
          </a:p>
          <a:p>
            <a:r>
              <a:rPr lang="ru-RU" sz="1200" dirty="0"/>
              <a:t>Уважение −Чувство, основанное на признании чьих л. достоинств, заслуг, качеств; почтение. Пользоваться всеобщим уважением. □ Управляющий сказал мне: Держу вас только из уважения к вашему почтенному батюшке, а то бы вы у меня давно полетели.</a:t>
            </a:r>
          </a:p>
        </p:txBody>
      </p:sp>
      <p:cxnSp>
        <p:nvCxnSpPr>
          <p:cNvPr id="33" name="Прямая со стрелкой 102"/>
          <p:cNvCxnSpPr>
            <a:cxnSpLocks noChangeShapeType="1"/>
          </p:cNvCxnSpPr>
          <p:nvPr/>
        </p:nvCxnSpPr>
        <p:spPr bwMode="auto">
          <a:xfrm flipH="1">
            <a:off x="7278201" y="4123961"/>
            <a:ext cx="1427772" cy="923561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Прямая со стрелкой 102"/>
          <p:cNvCxnSpPr>
            <a:cxnSpLocks noChangeShapeType="1"/>
          </p:cNvCxnSpPr>
          <p:nvPr/>
        </p:nvCxnSpPr>
        <p:spPr bwMode="auto">
          <a:xfrm>
            <a:off x="3278677" y="3764879"/>
            <a:ext cx="1379048" cy="116113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145"/>
          <p:cNvSpPr>
            <a:spLocks noChangeArrowheads="1"/>
          </p:cNvSpPr>
          <p:nvPr/>
        </p:nvSpPr>
        <p:spPr bwMode="auto">
          <a:xfrm>
            <a:off x="6429926" y="4233252"/>
            <a:ext cx="826660" cy="245873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rot="10800000" vert="eaVert" wrap="none" anchor="ctr"/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0" dirty="0"/>
              <a:t>способность к взаимоуважению, </a:t>
            </a:r>
            <a:endParaRPr lang="ru-RU" sz="1200" i="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0" dirty="0" smtClean="0"/>
              <a:t>самоуважению</a:t>
            </a:r>
            <a:r>
              <a:rPr lang="ru-RU" sz="1200" i="0" dirty="0"/>
              <a:t>, </a:t>
            </a:r>
            <a:endParaRPr lang="ru-RU" sz="1200" i="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0" dirty="0" smtClean="0"/>
              <a:t>уважению </a:t>
            </a:r>
            <a:r>
              <a:rPr lang="ru-RU" sz="1200" i="0" dirty="0"/>
              <a:t>окружающего </a:t>
            </a:r>
            <a:endParaRPr lang="ru-RU" sz="1200" i="0" dirty="0" smtClean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i="0" dirty="0" smtClean="0"/>
              <a:t>нас </a:t>
            </a:r>
            <a:r>
              <a:rPr lang="ru-RU" sz="1200" i="0" dirty="0"/>
              <a:t>мира в целом.</a:t>
            </a:r>
            <a:endParaRPr lang="ru-RU" altLang="ru-RU" sz="1200" b="1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60140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13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65" grpId="0" animBg="1"/>
      <p:bldP spid="130123" grpId="0" animBg="1"/>
      <p:bldP spid="130168" grpId="0" animBg="1"/>
      <p:bldP spid="130193" grpId="0" animBg="1"/>
      <p:bldP spid="23" grpId="0" animBg="1"/>
      <p:bldP spid="6" grpId="0" animBg="1"/>
      <p:bldP spid="37" grpId="0" animBg="1"/>
      <p:bldP spid="13" grpId="0" animBg="1"/>
      <p:bldP spid="20" grpId="0" animBg="1"/>
      <p:bldP spid="45" grpId="0" animBg="1"/>
      <p:bldP spid="43" grpId="0" animBg="1"/>
      <p:bldP spid="44" grpId="0" animBg="1"/>
      <p:bldP spid="29" grpId="0" animBg="1"/>
      <p:bldP spid="31" grpId="0" animBg="1"/>
      <p:bldP spid="32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dirty="0" smtClean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6705599" y="543339"/>
            <a:ext cx="4648199" cy="55409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69634" y="365125"/>
            <a:ext cx="7484165" cy="502383"/>
          </a:xfrm>
        </p:spPr>
        <p:txBody>
          <a:bodyPr>
            <a:normAutofit/>
          </a:bodyPr>
          <a:lstStyle/>
          <a:p>
            <a:r>
              <a:rPr lang="ru-RU" sz="2400" dirty="0"/>
              <a:t>Проектно-исследовательская деятельность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246186" y="1805354"/>
            <a:ext cx="3623450" cy="4970584"/>
          </a:xfrm>
        </p:spPr>
        <p:txBody>
          <a:bodyPr>
            <a:normAutofit fontScale="40000" lnSpcReduction="20000"/>
          </a:bodyPr>
          <a:lstStyle/>
          <a:p>
            <a:r>
              <a:rPr lang="ru-RU" sz="3500" dirty="0"/>
              <a:t>Под </a:t>
            </a:r>
            <a:r>
              <a:rPr lang="ru-RU" sz="3500" b="1" i="1" dirty="0"/>
              <a:t>проектной деятельностью </a:t>
            </a:r>
            <a:r>
              <a:rPr lang="ru-RU" sz="3500" dirty="0"/>
              <a:t>в наиболее  общем ее понимании подразумевается целенаправленное педагогическое взаимодействие, при   котором учащиеся под руководством учителя и в сотрудничестве между собой овладевают системой определенных учебных действий по осуществлению поисково-познавательной деятельности в определенной предметной области для получения общественно и личностно значимого   продукта.</a:t>
            </a:r>
          </a:p>
          <a:p>
            <a:r>
              <a:rPr lang="ru-RU" sz="3500" dirty="0"/>
              <a:t>Систематическая работа по включению исследовательских заданий позволяет учащимся получить навыки работы, необходимые при реализации проектов по другим предметам. Организация публичных выступлений обучающихся, поощрение их участия в дебатах на школьных конференциях и других форумах формирует установку обучающихся на коммуникацию в максимально широком контексте, формирует у обучающихся культуру ссылок на источники опубликования, цитирования, сопоставления, диалога с автором, недопущения нарушения авторских прав.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255476" y="808892"/>
            <a:ext cx="7098321" cy="5931877"/>
          </a:xfrm>
        </p:spPr>
        <p:txBody>
          <a:bodyPr>
            <a:noAutofit/>
          </a:bodyPr>
          <a:lstStyle/>
          <a:p>
            <a:r>
              <a:rPr lang="ru-RU" sz="1200" b="1" i="1" dirty="0" smtClean="0"/>
              <a:t>Примеры заданий :</a:t>
            </a:r>
            <a:endParaRPr lang="ru-RU" sz="1200" dirty="0"/>
          </a:p>
          <a:p>
            <a:r>
              <a:rPr lang="ru-RU" sz="1200" b="1" i="1" dirty="0"/>
              <a:t>Виды  деятельности:</a:t>
            </a:r>
            <a:r>
              <a:rPr lang="ru-RU" sz="1200" i="1" dirty="0"/>
              <a:t> учащиеся проводят исследовательскую работу на основе текста и иллюстраций</a:t>
            </a:r>
            <a:endParaRPr lang="ru-RU" sz="1200" dirty="0"/>
          </a:p>
          <a:p>
            <a:r>
              <a:rPr lang="ru-RU" sz="1200" b="1" i="1" dirty="0"/>
              <a:t>Методические  приемы:</a:t>
            </a:r>
            <a:r>
              <a:rPr lang="ru-RU" sz="1200" i="1" dirty="0"/>
              <a:t> учащиеся используют   принцип  подбора иллюстраций,  аргументируют собственное мнение</a:t>
            </a:r>
            <a:endParaRPr lang="ru-RU" sz="1200" dirty="0"/>
          </a:p>
          <a:p>
            <a:r>
              <a:rPr lang="ru-RU" sz="1200" b="1" i="1" dirty="0"/>
              <a:t>Учебное  задание</a:t>
            </a:r>
            <a:r>
              <a:rPr lang="ru-RU" sz="1200" i="1" dirty="0"/>
              <a:t> :  Проведите  исследование по тексту:   используйте  принцип  подбора иллюстраций к литературному произведению. В группах поработайте  с текстом романа, подберите  тезисы-описания углов Петербурга , самостоятельно подберите к выписанным  вами тезисам иллюстрации. Повторно прочитайте  фрагменты, включите их  в презентацию к альбому. Аргументируйте собственное мнение</a:t>
            </a:r>
            <a:endParaRPr lang="ru-RU" sz="1200" dirty="0"/>
          </a:p>
          <a:p>
            <a:r>
              <a:rPr lang="ru-RU" sz="1200" b="1" i="1" dirty="0"/>
              <a:t>Планируемые  результаты, на достижение которых это задание направлено:</a:t>
            </a:r>
            <a:r>
              <a:rPr lang="ru-RU" sz="1200" b="1" dirty="0"/>
              <a:t> </a:t>
            </a:r>
            <a:endParaRPr lang="ru-RU" sz="1200" dirty="0"/>
          </a:p>
          <a:p>
            <a:r>
              <a:rPr lang="ru-RU" sz="1200" dirty="0"/>
              <a:t>Знают содержание романа «Преступление и наказание», умеют передавать содержание отдельных эпизодов романа, определять их место в повествовании. Умеют характеризовать главных и второстепенных, а также эпизодических персонажей, умеют объяснять их роль в развитии действия. Умеют объяснять значение образов персонажей для раскрытия авторского замысла </a:t>
            </a:r>
            <a:r>
              <a:rPr lang="ru-RU" sz="1200" dirty="0" smtClean="0"/>
              <a:t>.</a:t>
            </a:r>
          </a:p>
          <a:p>
            <a:r>
              <a:rPr lang="ru-RU" sz="1200" i="1" dirty="0"/>
              <a:t>Учебное задание : </a:t>
            </a:r>
            <a:endParaRPr lang="ru-RU" sz="1200" dirty="0"/>
          </a:p>
          <a:p>
            <a:r>
              <a:rPr lang="ru-RU" sz="1200" dirty="0"/>
              <a:t>Вариант 1 (базовый уровень) Экскурсия по местам романа "Преступление и наказание" </a:t>
            </a:r>
            <a:r>
              <a:rPr lang="ru-RU" sz="1200" u="sng" dirty="0">
                <a:hlinkClick r:id="rId2"/>
              </a:rPr>
              <a:t>https://</a:t>
            </a:r>
            <a:r>
              <a:rPr lang="ru-RU" sz="1200" u="sng" dirty="0" smtClean="0">
                <a:hlinkClick r:id="rId2"/>
              </a:rPr>
              <a:t>peterburg.center/ln/ekskursiya-po-mestam-romana-prestuplenie-i-nakazanie.html</a:t>
            </a:r>
            <a:r>
              <a:rPr lang="ru-RU" sz="1200" u="sng" dirty="0" smtClean="0"/>
              <a:t> </a:t>
            </a:r>
            <a:endParaRPr lang="ru-RU" sz="1200" dirty="0"/>
          </a:p>
          <a:p>
            <a:r>
              <a:rPr lang="ru-RU" sz="1200" i="1" dirty="0"/>
              <a:t>Вариант 2 (углубленный уровень) составьте виртуальную экскурсию по Петербургу Достоевского, используя карту Петербурга, цитаты из романа, иллюстрации</a:t>
            </a:r>
            <a:r>
              <a:rPr lang="ru-RU" sz="1200" b="1" i="1" dirty="0"/>
              <a:t> </a:t>
            </a:r>
            <a:endParaRPr lang="ru-RU" sz="1200" dirty="0"/>
          </a:p>
          <a:p>
            <a:r>
              <a:rPr lang="ru-RU" sz="1200" b="1" i="1" dirty="0"/>
              <a:t>Планируемые  результаты, на достижение которых это задание направлено:</a:t>
            </a:r>
            <a:r>
              <a:rPr lang="ru-RU" sz="1200" b="1" dirty="0"/>
              <a:t> </a:t>
            </a:r>
            <a:endParaRPr lang="ru-RU" sz="1200" dirty="0"/>
          </a:p>
          <a:p>
            <a:r>
              <a:rPr lang="ru-RU" sz="1200" dirty="0"/>
              <a:t>* умение оценивать художественную интерпретацию литературного произведения в произведениях других видов искусств (графика и живопись, театр, кино, музыка)</a:t>
            </a:r>
          </a:p>
          <a:p>
            <a:r>
              <a:rPr lang="ru-RU" sz="1200" dirty="0"/>
              <a:t>Знают содержание романа «Преступление и наказание», умеют передавать содержание отдельных эпизодов романа, определять их место в повествовании. Умеют характеризовать главных и второстепенных, а также эпизодических персонажей, умеют объяснять их роль в развитии действия. Умеют объяснять значение образов персонажей для раскрытия авторского замысла</a:t>
            </a:r>
          </a:p>
        </p:txBody>
      </p:sp>
    </p:spTree>
    <p:extLst>
      <p:ext uri="{BB962C8B-B14F-4D97-AF65-F5344CB8AC3E}">
        <p14:creationId xmlns:p14="http://schemas.microsoft.com/office/powerpoint/2010/main" val="22775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02167" y="228600"/>
            <a:ext cx="11387667" cy="679450"/>
          </a:xfrm>
        </p:spPr>
        <p:txBody>
          <a:bodyPr>
            <a:normAutofit fontScale="90000"/>
          </a:bodyPr>
          <a:lstStyle/>
          <a:p>
            <a:r>
              <a:rPr lang="ru-RU" altLang="ru-RU" sz="2700" b="1" dirty="0" smtClean="0"/>
              <a:t>Понимание текста</a:t>
            </a:r>
            <a:r>
              <a:rPr lang="ru-RU" altLang="ru-RU" sz="2700" dirty="0" smtClean="0"/>
              <a:t> –смысловое чтение. Схематизация.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sz="3600" dirty="0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02167" y="692151"/>
            <a:ext cx="11387667" cy="5407025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sz="2400" dirty="0" smtClean="0"/>
          </a:p>
          <a:p>
            <a:pPr marL="0" indent="0">
              <a:buFontTx/>
              <a:buNone/>
            </a:pPr>
            <a:r>
              <a:rPr lang="ru-RU" altLang="ru-RU" sz="2400" dirty="0" smtClean="0"/>
              <a:t>Это </a:t>
            </a:r>
            <a:r>
              <a:rPr lang="ru-RU" altLang="ru-RU" sz="2400" b="1" dirty="0" smtClean="0"/>
              <a:t>вычитывание разных видов текстовой информации:</a:t>
            </a:r>
            <a:r>
              <a:rPr lang="ru-RU" altLang="ru-RU" sz="2400" dirty="0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18584" y="2459039"/>
            <a:ext cx="8957733" cy="364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  <a:defRPr/>
            </a:pPr>
            <a:r>
              <a:rPr lang="ru-RU" sz="2000" b="1" i="0" kern="0" dirty="0" err="1" smtClean="0">
                <a:solidFill>
                  <a:srgbClr val="C00000"/>
                </a:solidFill>
              </a:rPr>
              <a:t>фактуальной</a:t>
            </a:r>
            <a:r>
              <a:rPr lang="ru-RU" sz="2000" i="0" kern="0" dirty="0" smtClean="0"/>
              <a:t> </a:t>
            </a:r>
            <a:r>
              <a:rPr lang="ru-RU" sz="2000" kern="0" dirty="0" smtClean="0"/>
              <a:t>(описание героев, </a:t>
            </a:r>
            <a:r>
              <a:rPr lang="ru-RU" sz="2000" kern="0" dirty="0"/>
              <a:t>места и времени </a:t>
            </a:r>
            <a:r>
              <a:rPr lang="ru-RU" sz="2000" kern="0" dirty="0" smtClean="0"/>
              <a:t>действия, фактов, событий и т.п.);</a:t>
            </a:r>
          </a:p>
          <a:p>
            <a:pPr marL="0" indent="0">
              <a:buFontTx/>
              <a:buNone/>
              <a:defRPr/>
            </a:pPr>
            <a:endParaRPr lang="ru-RU" sz="2000" kern="0" dirty="0" smtClean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ru-RU" sz="2000" b="1" i="0" kern="0" dirty="0" smtClean="0">
                <a:solidFill>
                  <a:srgbClr val="C00000"/>
                </a:solidFill>
              </a:rPr>
              <a:t>концептуальной</a:t>
            </a:r>
            <a:r>
              <a:rPr lang="ru-RU" sz="2000" i="0" kern="0" dirty="0" smtClean="0"/>
              <a:t> </a:t>
            </a:r>
            <a:r>
              <a:rPr lang="ru-RU" sz="2000" kern="0" dirty="0" smtClean="0"/>
              <a:t>(«сообщает читателю </a:t>
            </a:r>
            <a:r>
              <a:rPr lang="ru-RU" sz="2000" b="1" kern="0" dirty="0" smtClean="0"/>
              <a:t>индивидуально-авторское </a:t>
            </a:r>
            <a:r>
              <a:rPr lang="ru-RU" sz="2000" kern="0" dirty="0" smtClean="0"/>
              <a:t>понимание отношений между явлениями»); </a:t>
            </a:r>
          </a:p>
          <a:p>
            <a:pPr marL="0" indent="0">
              <a:buFontTx/>
              <a:buNone/>
              <a:defRPr/>
            </a:pPr>
            <a:endParaRPr lang="ru-RU" sz="2000" i="0" kern="0" dirty="0" smtClean="0"/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ru-RU" sz="2000" b="1" i="0" kern="0" dirty="0" smtClean="0">
                <a:solidFill>
                  <a:srgbClr val="C00000"/>
                </a:solidFill>
              </a:rPr>
              <a:t>подтекстовой</a:t>
            </a:r>
            <a:r>
              <a:rPr lang="ru-RU" sz="2000" i="0" kern="0" dirty="0" smtClean="0"/>
              <a:t> </a:t>
            </a:r>
            <a:r>
              <a:rPr lang="ru-RU" sz="2000" kern="0" dirty="0" smtClean="0"/>
              <a:t>(</a:t>
            </a:r>
            <a:r>
              <a:rPr lang="ru-RU" sz="2000" b="1" kern="0" dirty="0" smtClean="0"/>
              <a:t>скрытой информация, </a:t>
            </a:r>
            <a:r>
              <a:rPr lang="ru-RU" sz="2000" kern="0" dirty="0" smtClean="0"/>
              <a:t>которая извлекается благодаря способности единиц языка порождать ассоциативные значения).</a:t>
            </a:r>
          </a:p>
        </p:txBody>
      </p:sp>
      <p:pic>
        <p:nvPicPr>
          <p:cNvPr id="3072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6318" y="2997200"/>
            <a:ext cx="21971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86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715108" y="1172308"/>
            <a:ext cx="10638692" cy="5004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E080124-93FD-4E8C-80D0-644A5303F4D6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0" y="750276"/>
            <a:ext cx="4342921" cy="502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r="5999" b="5280"/>
          <a:stretch/>
        </p:blipFill>
        <p:spPr bwMode="auto">
          <a:xfrm>
            <a:off x="5205047" y="649979"/>
            <a:ext cx="3763108" cy="530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8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для жизни. Проектирование реальной ситуации. Скрытые инструкции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Комплексное задание из открытого банка заданий по функциональной грамотности</a:t>
            </a:r>
          </a:p>
          <a:p>
            <a:pPr marL="0" indent="0">
              <a:buNone/>
            </a:pPr>
            <a:r>
              <a:rPr lang="ru-RU" dirty="0" smtClean="0"/>
              <a:t>«Собака бывает кусачей» </a:t>
            </a:r>
          </a:p>
          <a:p>
            <a:pPr marL="0" indent="0">
              <a:buNone/>
            </a:pPr>
            <a:r>
              <a:rPr lang="ru-RU" dirty="0" smtClean="0"/>
              <a:t>Л. </a:t>
            </a:r>
            <a:r>
              <a:rPr lang="ru-RU" dirty="0" err="1" smtClean="0"/>
              <a:t>Петрановской</a:t>
            </a:r>
            <a:r>
              <a:rPr lang="ru-RU" dirty="0" smtClean="0"/>
              <a:t>- оценивание умений, связанных с интеграцией и интерпретацией, оценкой содержания и формы текста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Работа с фрагментом из учебника 5 класса по тексту Виталия Бианки «Бешеный бельчонок»-составление плана, пересказа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34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Учимся для жизни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dirty="0"/>
              <a:t>Се­год­ня я в ме­ре­хлюн­дии, не­ве­се­ло мне, и ты не слу­шай меня</a:t>
            </a:r>
            <a:r>
              <a:rPr lang="ru-RU" sz="2400" dirty="0" smtClean="0"/>
              <a:t>» . </a:t>
            </a:r>
            <a:r>
              <a:rPr lang="ru-RU" sz="2400" dirty="0" err="1" smtClean="0"/>
              <a:t>А.П.Чехов</a:t>
            </a:r>
            <a:r>
              <a:rPr lang="ru-RU" sz="2400" dirty="0" smtClean="0"/>
              <a:t> «Три сестры»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5478" y="1348154"/>
            <a:ext cx="4489937" cy="5146431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Обломов прослужил кое-как года два; может быть, он дотянул бы и третий, до получения чина, но особенный случай заставил его ранее покинуть службу.</a:t>
            </a:r>
          </a:p>
          <a:p>
            <a:r>
              <a:rPr lang="ru-RU" dirty="0"/>
              <a:t>Он отправил однажды какую-то нужную бумагу вместо Астрахани в Архангельск. Дело объяснилось; стали отыскивать виноватого.</a:t>
            </a:r>
          </a:p>
          <a:p>
            <a:r>
              <a:rPr lang="ru-RU" dirty="0"/>
              <a:t>Все другие с любопытством ждали, как начальник позовет Обломова, как холодно и покойно спросит, «он ли это отослал бумагу в Архангельск», и все недоумевали, каким голосом ответит ему Илья Ильич. Некоторые полагали, что он вовсе не ответит: не сможет.</a:t>
            </a:r>
          </a:p>
          <a:p>
            <a:r>
              <a:rPr lang="ru-RU" dirty="0"/>
              <a:t>Глядя на других, Илья Ильич и сам перепугался, хотя и он и все прочие знали, что начальник ограничится замечанием; но собственная совесть была гораздо строже выговора.</a:t>
            </a:r>
          </a:p>
          <a:p>
            <a:r>
              <a:rPr lang="ru-RU" dirty="0"/>
              <a:t>Обломов не дождался заслуженной кары, ушел домой и прислал медицинское свидетельство.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301262"/>
            <a:ext cx="5550877" cy="534572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Голова его представляла сложный архив мертвых дел, лиц, эпох, цифр, религий, ничем не связанных политико-экономических, математических или других истин, задач, положений и т. п.</a:t>
            </a:r>
          </a:p>
          <a:p>
            <a:r>
              <a:rPr lang="ru-RU" dirty="0"/>
              <a:t>Это была как будто библиотека, состоящая из одних разрозненных томов по разным частям знаний.</a:t>
            </a:r>
          </a:p>
          <a:p>
            <a:r>
              <a:rPr lang="ru-RU" dirty="0"/>
              <a:t>Странно подействовало ученье на Илью Ильича: у него между наукой и жизнью лежала целая бездна, которой он не пытался перейти. Жизнь у него была сама по себе, а наука сама по себе.</a:t>
            </a:r>
          </a:p>
          <a:p>
            <a:r>
              <a:rPr lang="ru-RU" dirty="0"/>
              <a:t>Он учился всем существующим и давно не существующим правам, прошел курс и практического судопроизводства, а когда, по случаю какой-то покражи в доме, понадобилось написать бумагу в полицию, он взял лист бумаги, перо, думал, думал, да и послал за писарем.</a:t>
            </a:r>
          </a:p>
          <a:p>
            <a:r>
              <a:rPr lang="ru-RU" dirty="0"/>
              <a:t>Счеты в деревне сводил староста. «Что ж тут было делать науке?» — рассуждал он в недоумении.</a:t>
            </a:r>
          </a:p>
          <a:p>
            <a:r>
              <a:rPr lang="ru-RU" dirty="0"/>
              <a:t>И он воротился в свое уединение без груза знаний, которые бы могли дать направление вольно гуляющей в голове или праздно дремлющей мысли.</a:t>
            </a:r>
          </a:p>
          <a:p>
            <a:r>
              <a:rPr lang="ru-RU" dirty="0"/>
              <a:t>Что ж он делал? Да все продолжал чертить узор собственной жизни. </a:t>
            </a:r>
          </a:p>
          <a:p>
            <a:endParaRPr lang="ru-RU" dirty="0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554" y="5122863"/>
            <a:ext cx="1974850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18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2755617" y="188860"/>
            <a:ext cx="6680765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>
              <a:solidFill>
                <a:srgbClr val="E74C38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bg1"/>
                </a:solidFill>
                <a:latin typeface="+mn-lt"/>
              </a:rPr>
              <a:t>Читательские умения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559169"/>
            <a:ext cx="11049000" cy="49354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400" dirty="0" smtClean="0"/>
              <a:t>Уважаемые коллеги, прочитайте фрагмент и найдите ответ на вопрос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400" dirty="0" smtClean="0"/>
              <a:t>задания 11 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200" b="1" dirty="0" smtClean="0"/>
              <a:t>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200" b="1" dirty="0" smtClean="0"/>
              <a:t>                                                                                                                                              </a:t>
            </a:r>
            <a:r>
              <a:rPr lang="ru-RU" sz="1200" dirty="0" smtClean="0"/>
              <a:t>1. Какое читательское умение не сформировано у учащихся, если они дали такой ответ:</a:t>
            </a:r>
          </a:p>
          <a:p>
            <a:pPr marL="0" indent="0">
              <a:buNone/>
            </a:pPr>
            <a:r>
              <a:rPr lang="ru-RU" sz="1200" dirty="0" smtClean="0"/>
              <a:t>                         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r>
              <a:rPr lang="ru-RU" sz="1200" dirty="0" smtClean="0"/>
              <a:t> </a:t>
            </a:r>
          </a:p>
          <a:p>
            <a:pPr marL="0" indent="0">
              <a:buNone/>
            </a:pPr>
            <a:r>
              <a:rPr lang="ru-RU" sz="1200" dirty="0" smtClean="0"/>
              <a:t> </a:t>
            </a:r>
          </a:p>
          <a:p>
            <a:pPr marL="0" indent="0">
              <a:buNone/>
            </a:pPr>
            <a:r>
              <a:rPr lang="ru-RU" sz="1200" dirty="0" smtClean="0"/>
              <a:t>Читательские умения                                                                                                        написали именно так: Страна называется  Уральского хребта</a:t>
            </a:r>
          </a:p>
          <a:p>
            <a:pPr marL="0" indent="0">
              <a:buNone/>
            </a:pPr>
            <a:r>
              <a:rPr lang="ru-RU" sz="1200" b="1" dirty="0" smtClean="0"/>
              <a:t>1.Находить и извлекать информацию                                                                    2. Это задание  учащиеся решают на ОГЭ. </a:t>
            </a:r>
            <a:r>
              <a:rPr lang="ru-RU" sz="1200" dirty="0" smtClean="0"/>
              <a:t>Как вы думаете , по какому предмету</a:t>
            </a:r>
            <a:r>
              <a:rPr lang="ru-RU" sz="1200" b="1" dirty="0" smtClean="0"/>
              <a:t> </a:t>
            </a:r>
            <a:r>
              <a:rPr lang="ru-RU" sz="1200" dirty="0" smtClean="0"/>
              <a:t>? Раздел           </a:t>
            </a:r>
          </a:p>
          <a:p>
            <a:pPr marL="0" indent="0">
              <a:buNone/>
            </a:pPr>
            <a:r>
              <a:rPr lang="ru-RU" sz="1200" dirty="0" smtClean="0"/>
              <a:t> </a:t>
            </a:r>
            <a:r>
              <a:rPr lang="ru-RU" sz="1200" dirty="0"/>
              <a:t>2.</a:t>
            </a:r>
            <a:r>
              <a:rPr lang="ru-RU" sz="1200" b="1" dirty="0"/>
              <a:t>Интегрировать и интерпретировать </a:t>
            </a:r>
            <a:r>
              <a:rPr lang="ru-RU" sz="1200" b="1" dirty="0" smtClean="0"/>
              <a:t>информацию</a:t>
            </a:r>
            <a:r>
              <a:rPr lang="ru-RU" sz="1200" dirty="0"/>
              <a:t> </a:t>
            </a:r>
            <a:r>
              <a:rPr lang="ru-RU" sz="1200" dirty="0" smtClean="0"/>
              <a:t>                                        кодификатора </a:t>
            </a:r>
            <a:r>
              <a:rPr lang="ru-RU" sz="1200" dirty="0"/>
              <a:t>ФИПИ: </a:t>
            </a:r>
            <a:r>
              <a:rPr lang="ru-RU" sz="1200" u="sng" dirty="0">
                <a:hlinkClick r:id="rId2"/>
              </a:rPr>
              <a:t>2.4.1 Поиск информации. Формулирование запросов. (72</a:t>
            </a:r>
            <a:r>
              <a:rPr lang="ru-RU" sz="1200" u="sng" dirty="0" smtClean="0">
                <a:hlinkClick r:id="rId2"/>
              </a:rPr>
              <a:t>)</a:t>
            </a:r>
            <a:endParaRPr lang="ru-RU" sz="1200" b="1" dirty="0"/>
          </a:p>
          <a:p>
            <a:pPr marL="0" indent="0">
              <a:buNone/>
            </a:pPr>
            <a:r>
              <a:rPr lang="ru-RU" sz="1200" dirty="0" smtClean="0"/>
              <a:t>  </a:t>
            </a:r>
            <a:r>
              <a:rPr lang="ru-RU" sz="1200" b="1" dirty="0"/>
              <a:t>3. Осмысливать и оценивать содержание и форму </a:t>
            </a:r>
            <a:r>
              <a:rPr lang="ru-RU" sz="1200" b="1" dirty="0" smtClean="0"/>
              <a:t>текста                             </a:t>
            </a:r>
            <a:r>
              <a:rPr lang="ru-RU" sz="1200" dirty="0" smtClean="0"/>
              <a:t> </a:t>
            </a:r>
            <a:r>
              <a:rPr lang="ru-RU" sz="1200" dirty="0"/>
              <a:t>Использование поиска операционной системы и текстового редактора</a:t>
            </a:r>
            <a:r>
              <a:rPr lang="ru-RU" sz="1200" dirty="0" smtClean="0"/>
              <a:t>.</a:t>
            </a:r>
            <a:r>
              <a:rPr lang="ru-RU" sz="1200" dirty="0"/>
              <a:t> (примеры таких </a:t>
            </a:r>
            <a:r>
              <a:rPr lang="ru-RU" sz="1200" dirty="0" smtClean="0"/>
              <a:t>            </a:t>
            </a:r>
          </a:p>
          <a:p>
            <a:pPr marL="0" indent="0">
              <a:buNone/>
            </a:pPr>
            <a:r>
              <a:rPr lang="ru-RU" sz="1200" dirty="0"/>
              <a:t> </a:t>
            </a:r>
            <a:r>
              <a:rPr lang="ru-RU" sz="1200" dirty="0" smtClean="0"/>
              <a:t>                                                                                                                                           заданий  </a:t>
            </a:r>
            <a:r>
              <a:rPr lang="ru-RU" sz="1200" u="sng" dirty="0">
                <a:hlinkClick r:id="rId3"/>
              </a:rPr>
              <a:t>https://inf-oge.sdamgia.ru/test?theme=27&amp;print=true&amp;svg=0</a:t>
            </a:r>
            <a:r>
              <a:rPr lang="ru-RU" sz="1200" dirty="0"/>
              <a:t>) </a:t>
            </a:r>
            <a:endParaRPr lang="ru-RU" sz="1200" b="1" dirty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200" dirty="0" smtClean="0"/>
              <a:t>                                   </a:t>
            </a:r>
            <a:endParaRPr lang="ru-RU" sz="1200" b="1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ru-RU" sz="1200" dirty="0" smtClean="0"/>
              <a:t>                                                                                                                                                  </a:t>
            </a:r>
          </a:p>
          <a:p>
            <a:pPr marL="0" indent="0">
              <a:lnSpc>
                <a:spcPct val="100000"/>
              </a:lnSpc>
              <a:buNone/>
            </a:pPr>
            <a:endParaRPr lang="ru-RU" sz="1200" dirty="0"/>
          </a:p>
          <a:p>
            <a:pPr marL="0" indent="0">
              <a:lnSpc>
                <a:spcPct val="100000"/>
              </a:lnSpc>
              <a:buNone/>
            </a:pPr>
            <a:endParaRPr lang="ru-RU" sz="1200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1600" dirty="0" smtClean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6" name="Рисунок 5" descr="https://avatars.dzeninfra.ru/get-zen_doc/5234524/pub_62c26ec5ed0a440ad24c0577_62c26ff8c3609571b1d2db21/scale_120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850" y="2309446"/>
            <a:ext cx="5257801" cy="1459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-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09446"/>
            <a:ext cx="4542691" cy="2825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-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755" y="4026877"/>
            <a:ext cx="4771989" cy="721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vatars.dzeninfra.ru/get-zen_doc/5234524/pub_62c26ec5ed0a440ad24c0577_62c26ff8c3609571b1d2db21/scale_120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848" y="2262092"/>
            <a:ext cx="5257801" cy="1459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569" y="88771"/>
            <a:ext cx="1903512" cy="160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5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3D344109-2063-4BD6-9B21-E022C3677860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dirty="0" smtClean="0"/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12803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028128A-BDD2-4D02-BF3A-DBBC142F07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479"/>
            <a:ext cx="1759353" cy="65866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AA31407-DAA6-4BDC-9797-67E937D1233A}"/>
              </a:ext>
            </a:extLst>
          </p:cNvPr>
          <p:cNvSpPr/>
          <p:nvPr/>
        </p:nvSpPr>
        <p:spPr>
          <a:xfrm rot="16200000">
            <a:off x="8763000" y="3240140"/>
            <a:ext cx="666914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Группы </a:t>
            </a:r>
            <a:r>
              <a:rPr lang="ru-RU" b="1" dirty="0"/>
              <a:t>читательских умений 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154694"/>
              </p:ext>
            </p:extLst>
          </p:nvPr>
        </p:nvGraphicFramePr>
        <p:xfrm>
          <a:off x="550983" y="1027906"/>
          <a:ext cx="11301047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2"/>
                <a:gridCol w="3669323"/>
                <a:gridCol w="4888522"/>
              </a:tblGrid>
              <a:tr h="273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Находить и извлекать информацию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Интегрировать и интерпретировать информацию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Осмысливать и оценивать содержание и форму текста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395257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 Определять место, где содержится искомая информация (фрагмент текста, гиперссылка, ссылка на сайт и т.д.)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	 Находить и извлекать одну или несколько единиц информации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1.2.1 Находить и извлекать одну или несколько единиц информации, расположенных в одном фрагменте текста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1.2.2	Находить и извлекать несколько единиц информации, расположенных в разных фрагментах текста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1.3.	Определять наличие/отсутствие информации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1-я группа –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общее понимание текста, ориентация в тексте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предполагает умение понимать общее содержание текстов различного содержания, находить и извлекать информацию, представленную в них в явном виде;</a:t>
                      </a: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2.1. Понимать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фактологическую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информацию (сюжет, последовательность событий и т.п.)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2.2. Понимать смысловую структуру текста (определять тему, главную мысль/идею, назначение текста)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2.3. Понимать значение неизвестного слова или выражения на основе контекста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2.4. Устанавливать скрытые связи между событиями или утверждениями (причинно-следственные отношения, отношения аргумент – контраргумент, тезис – пример, сходство – различие и др.)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2.5. Соотносить визуальное изображение с вербальным текстом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2.6. Формулировать выводы на основе обобщения отдельных частей текста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2.7. Понимать чувства, мотивы, характеры героев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2.8. Понимать концептуальную информацию (авторскую позицию, коммуникативное намерение)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2-я группа –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глубокое и детальное понимание содержания и формы текста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включает умения обобщать и интерпретировать информацию, представленную в разной форме; проверять и формулировать на ее основе утверждения, выводы; </a:t>
                      </a:r>
                    </a:p>
                    <a:p>
                      <a:endParaRPr lang="ru-RU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3.1. Оценивать содержание текста или его элементов (примеров, аргументов, иллюстраций и т.п.) относительно целей автора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3.2. Оценивать форму текста (структуру, стиль и т.д.), целесообразность использованных автором приемов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3.3. Понимать назначение структурной единицы текста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3.4. Оценивать полноту, достоверность информации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3.5. Оценивать нейтральность (объективность) источника информации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3.5. Обнаруживать противоречия, содержащиеся в одном или нескольких текстах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3.6. Высказывать и обосновывать собственную точку зрения по вопросу, обсуждаемому в тексте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3.7. Различать факт и мнение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3.8. Применять информацию, полученную из текстов для решения новых учебно-практических, учебно-познавательных задач (в новой ситуации) без привлечения фоновых знаний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3.9. Применять информацию, полученную из текстов для решения новых учебно-практических, учебно-познавательных задач (в новой ситуации) с привлечением фоновых знаний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3-я группа – </a:t>
                      </a:r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осмысление и оценка, использование информации из текста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включает умение оценивать содержание и форму текста или его структурных элементов с точки зрения целей авторов; оценивать полноту и достоверность информации; обнаруживать противоречия в одном или нескольких текстах; высказывать и обосновывать собственную точку зрения по вопросу, обсуждаемому в тексте; применять информацию, содержащуюся в тексте, для решения различных практических и учебно-познавательных задач с привлечением или без привлечения собственного опыта.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1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308" y="5641365"/>
            <a:ext cx="1629508" cy="104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67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3"/>
            <a:ext cx="3450536" cy="64125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068416" y="365125"/>
            <a:ext cx="7285383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Выявленные дефициты учащихся.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4068416" y="1825625"/>
            <a:ext cx="7285383" cy="4351338"/>
          </a:xfrm>
        </p:spPr>
        <p:txBody>
          <a:bodyPr>
            <a:normAutofit/>
          </a:bodyPr>
          <a:lstStyle/>
          <a:p>
            <a:r>
              <a:rPr lang="ru-RU" b="1" dirty="0"/>
              <a:t>Результаты краевой диагностической работы по читательской грамотности</a:t>
            </a:r>
            <a:br>
              <a:rPr lang="ru-RU" b="1" dirty="0"/>
            </a:br>
            <a:r>
              <a:rPr lang="ru-RU" b="1" dirty="0"/>
              <a:t>(6а  класс, 2023/2024 уч. год</a:t>
            </a:r>
            <a:r>
              <a:rPr lang="ru-RU" b="1" dirty="0" smtClean="0"/>
              <a:t>)</a:t>
            </a:r>
          </a:p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163932"/>
              </p:ext>
            </p:extLst>
          </p:nvPr>
        </p:nvGraphicFramePr>
        <p:xfrm>
          <a:off x="3956173" y="3160114"/>
          <a:ext cx="7210424" cy="2446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4320"/>
                <a:gridCol w="1174394"/>
                <a:gridCol w="1964320"/>
                <a:gridCol w="1182127"/>
                <a:gridCol w="925263"/>
              </a:tblGrid>
              <a:tr h="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Писали работу 19 человек, отсутствовали 3 человека 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1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Среднее значение по 6а классу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Среднее значение по Красноярскому краю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Балл за работу по 100-балльной шкале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66,74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54,85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7625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Успешность выполнения (% от максимального балла)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Группы умений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Общее понимание и ориентация в тексте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70,53%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56,01%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19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Глубокое и детальное понимание содержания и формы текста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76,67%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43,17%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4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Осмысление и оценка, использование информации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51,46%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33,80%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6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3"/>
            <a:ext cx="3450536" cy="64125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b="1" dirty="0" smtClean="0"/>
          </a:p>
          <a:p>
            <a:r>
              <a:rPr lang="ru-RU" sz="1800" b="1" dirty="0" err="1"/>
              <a:t>М</a:t>
            </a:r>
            <a:r>
              <a:rPr lang="ru-RU" sz="1800" b="1" dirty="0" err="1" smtClean="0"/>
              <a:t>етапредметные</a:t>
            </a:r>
            <a:r>
              <a:rPr lang="ru-RU" sz="1800" b="1" dirty="0" smtClean="0"/>
              <a:t>  результаты</a:t>
            </a:r>
            <a:r>
              <a:rPr lang="ru-RU" sz="1800" dirty="0"/>
              <a:t>: </a:t>
            </a:r>
            <a:endParaRPr lang="ru-RU" sz="1800" dirty="0" smtClean="0"/>
          </a:p>
          <a:p>
            <a:r>
              <a:rPr lang="ru-RU" sz="1800" dirty="0" smtClean="0"/>
              <a:t>1. познавательные </a:t>
            </a:r>
            <a:r>
              <a:rPr lang="ru-RU" sz="1800" dirty="0"/>
              <a:t>универсальные учебные </a:t>
            </a:r>
            <a:r>
              <a:rPr lang="ru-RU" sz="1800" dirty="0" smtClean="0"/>
              <a:t>действия:</a:t>
            </a:r>
          </a:p>
          <a:p>
            <a:r>
              <a:rPr lang="ru-RU" sz="1800" b="1" dirty="0" smtClean="0"/>
              <a:t>базовые </a:t>
            </a:r>
            <a:r>
              <a:rPr lang="ru-RU" sz="1800" b="1" dirty="0"/>
              <a:t>логические действия</a:t>
            </a:r>
            <a:r>
              <a:rPr lang="ru-RU" sz="1800" dirty="0"/>
              <a:t> </a:t>
            </a:r>
            <a:r>
              <a:rPr lang="ru-RU" sz="1800" b="1" dirty="0"/>
              <a:t>как часть познавательных универсальных учебных </a:t>
            </a:r>
            <a:r>
              <a:rPr lang="ru-RU" sz="1800" b="1" dirty="0" smtClean="0"/>
              <a:t>действий</a:t>
            </a:r>
            <a:r>
              <a:rPr lang="ru-RU" sz="1800" dirty="0" smtClean="0"/>
              <a:t>;</a:t>
            </a:r>
          </a:p>
          <a:p>
            <a:r>
              <a:rPr lang="ru-RU" sz="1800" b="1" dirty="0"/>
              <a:t>базовые исследовательские действия</a:t>
            </a:r>
            <a:r>
              <a:rPr lang="ru-RU" sz="1800" dirty="0"/>
              <a:t> </a:t>
            </a:r>
            <a:r>
              <a:rPr lang="ru-RU" sz="1800" b="1" dirty="0"/>
              <a:t>как часть познавательных универсальных учебных </a:t>
            </a:r>
            <a:r>
              <a:rPr lang="ru-RU" sz="1800" b="1" dirty="0" smtClean="0"/>
              <a:t>действий</a:t>
            </a:r>
            <a:r>
              <a:rPr lang="ru-RU" sz="1800" dirty="0"/>
              <a:t>;</a:t>
            </a:r>
            <a:endParaRPr lang="ru-RU" sz="1800" dirty="0" smtClean="0"/>
          </a:p>
          <a:p>
            <a:r>
              <a:rPr lang="ru-RU" sz="1800" b="1" dirty="0"/>
              <a:t>умения работать с информацией</a:t>
            </a:r>
            <a:r>
              <a:rPr lang="ru-RU" sz="1800" dirty="0"/>
              <a:t> </a:t>
            </a:r>
            <a:r>
              <a:rPr lang="ru-RU" sz="1800" b="1" dirty="0"/>
              <a:t>как часть познавательных универсальных учебных </a:t>
            </a:r>
            <a:r>
              <a:rPr lang="ru-RU" sz="1800" b="1" dirty="0" smtClean="0"/>
              <a:t>действий</a:t>
            </a:r>
            <a:r>
              <a:rPr lang="ru-RU" sz="1800" dirty="0"/>
              <a:t>.</a:t>
            </a:r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1800" dirty="0" smtClean="0"/>
              <a:t>2. коммуникативные </a:t>
            </a:r>
            <a:r>
              <a:rPr lang="ru-RU" sz="1800" dirty="0"/>
              <a:t>универсальные учебные действия, 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3. регулятивные </a:t>
            </a:r>
            <a:r>
              <a:rPr lang="ru-RU" sz="1800" dirty="0"/>
              <a:t>универсальные учебные действия, совместная деятельность.</a:t>
            </a:r>
          </a:p>
          <a:p>
            <a:r>
              <a:rPr lang="ru-RU" sz="1600" b="1" dirty="0" smtClean="0"/>
              <a:t>.</a:t>
            </a:r>
            <a:endParaRPr lang="ru-RU" sz="1600" b="1" dirty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8417" y="234464"/>
            <a:ext cx="79085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Способы организации  информационной переработки и визуализации текстов   как средство развития познавательных </a:t>
            </a:r>
            <a:r>
              <a:rPr lang="ru-RU" sz="2400" b="1" dirty="0" smtClean="0"/>
              <a:t>УУД</a:t>
            </a:r>
            <a:endParaRPr lang="ru-RU" sz="2400" b="1" dirty="0">
              <a:solidFill>
                <a:schemeClr val="bg1"/>
              </a:solidFill>
            </a:endParaRPr>
          </a:p>
          <a:p>
            <a:endParaRPr lang="ru-RU" sz="2400" b="1" u="sng" dirty="0" smtClean="0"/>
          </a:p>
          <a:p>
            <a:r>
              <a:rPr lang="ru-RU" sz="2400" b="1" u="sng" dirty="0" smtClean="0"/>
              <a:t>Цель </a:t>
            </a:r>
            <a:r>
              <a:rPr lang="ru-RU" sz="2400" b="1" u="sng" dirty="0"/>
              <a:t>мастер-класса:</a:t>
            </a:r>
            <a:endParaRPr lang="ru-RU" sz="2400" u="sng" dirty="0"/>
          </a:p>
          <a:p>
            <a:r>
              <a:rPr lang="ru-RU" sz="2400" dirty="0" smtClean="0"/>
              <a:t>выработка </a:t>
            </a:r>
            <a:r>
              <a:rPr lang="ru-RU" sz="2400" dirty="0"/>
              <a:t>общего представления о </a:t>
            </a:r>
            <a:r>
              <a:rPr lang="ru-RU" sz="2400" dirty="0" smtClean="0"/>
              <a:t>группах </a:t>
            </a:r>
            <a:r>
              <a:rPr lang="ru-RU" sz="2400" dirty="0" smtClean="0"/>
              <a:t>читательских умений и </a:t>
            </a:r>
            <a:r>
              <a:rPr lang="ru-RU" sz="2400" dirty="0" smtClean="0"/>
              <a:t>способах </a:t>
            </a:r>
            <a:r>
              <a:rPr lang="ru-RU" sz="2400" dirty="0"/>
              <a:t>организации  информационной переработки и визуализации текстов при формировании познавательных универсальных учебных </a:t>
            </a:r>
            <a:r>
              <a:rPr lang="ru-RU" sz="2400" dirty="0" smtClean="0"/>
              <a:t>действий. </a:t>
            </a:r>
          </a:p>
          <a:p>
            <a:r>
              <a:rPr lang="ru-RU" sz="2400" b="1" u="sng" dirty="0" smtClean="0"/>
              <a:t>Ожидаемые </a:t>
            </a:r>
            <a:r>
              <a:rPr lang="ru-RU" sz="2400" b="1" u="sng" dirty="0"/>
              <a:t>результаты:</a:t>
            </a:r>
            <a:endParaRPr lang="ru-RU" sz="2400" dirty="0"/>
          </a:p>
          <a:p>
            <a:r>
              <a:rPr lang="ru-RU" sz="2400" dirty="0" smtClean="0"/>
              <a:t>участники </a:t>
            </a:r>
            <a:r>
              <a:rPr lang="ru-RU" sz="2400" dirty="0"/>
              <a:t>мастер-класса познакомятся с приемами формирования  </a:t>
            </a:r>
            <a:r>
              <a:rPr lang="ru-RU" sz="2400" dirty="0" smtClean="0"/>
              <a:t>(на основе работы с текстом)  </a:t>
            </a:r>
            <a:r>
              <a:rPr lang="ru-RU" sz="2400" b="1" dirty="0" smtClean="0"/>
              <a:t>базовых </a:t>
            </a:r>
            <a:r>
              <a:rPr lang="ru-RU" sz="2400" b="1" dirty="0"/>
              <a:t>исследовательских действий и</a:t>
            </a:r>
            <a:r>
              <a:rPr lang="ru-RU" sz="2400" dirty="0"/>
              <a:t> </a:t>
            </a:r>
            <a:r>
              <a:rPr lang="ru-RU" sz="2400" b="1" dirty="0"/>
              <a:t>умения работать с информацией как части </a:t>
            </a:r>
            <a:r>
              <a:rPr lang="ru-RU" sz="2400" b="1" dirty="0" smtClean="0"/>
              <a:t>познавательных</a:t>
            </a:r>
          </a:p>
          <a:p>
            <a:r>
              <a:rPr lang="ru-RU" sz="2400" b="1" dirty="0" smtClean="0"/>
              <a:t>универсальных </a:t>
            </a:r>
            <a:r>
              <a:rPr lang="ru-RU" sz="2400" b="1" dirty="0"/>
              <a:t>учебных действий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8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153" y="5036335"/>
            <a:ext cx="2153018" cy="148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7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b="1" dirty="0" smtClean="0"/>
          </a:p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i="1" dirty="0" smtClean="0"/>
              <a:t>Не </a:t>
            </a:r>
            <a:r>
              <a:rPr lang="ru-RU" sz="1600" b="1" i="1" dirty="0"/>
              <a:t>существует сколько-нибудь достоверных тестов на одарённость, кроме тех, которые проявляются в результате активного участия</a:t>
            </a:r>
            <a:br>
              <a:rPr lang="ru-RU" sz="1600" b="1" i="1" dirty="0"/>
            </a:br>
            <a:r>
              <a:rPr lang="ru-RU" sz="1600" b="1" i="1" dirty="0"/>
              <a:t>хотя бы в самой маленькой поисково-исследовательской работе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i="1" dirty="0"/>
              <a:t>А. Н. </a:t>
            </a:r>
            <a:r>
              <a:rPr lang="ru-RU" sz="1600" b="1" i="1" dirty="0" smtClean="0"/>
              <a:t>Колмогоров</a:t>
            </a:r>
            <a:endParaRPr lang="ru-RU" sz="1600" i="1" dirty="0"/>
          </a:p>
          <a:p>
            <a:endParaRPr lang="ru-RU" sz="1600" dirty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 smtClean="0"/>
              <a:t> Организация приемов, формирующих умение учащихся самостоятельно добывать новые знания, работать с информацией, делать выводы и умозаключения.</a:t>
            </a:r>
          </a:p>
          <a:p>
            <a:pPr marL="0" indent="0" algn="just">
              <a:buNone/>
            </a:pPr>
            <a:r>
              <a:rPr lang="ru-RU" sz="1800" dirty="0" smtClean="0"/>
              <a:t>Цель </a:t>
            </a:r>
            <a:r>
              <a:rPr lang="ru-RU" sz="1800" dirty="0"/>
              <a:t>работы :</a:t>
            </a:r>
            <a:endParaRPr lang="ru-RU" sz="1800" b="1" dirty="0"/>
          </a:p>
          <a:p>
            <a:pPr algn="just"/>
            <a:r>
              <a:rPr lang="ru-RU" sz="1800" dirty="0" smtClean="0"/>
              <a:t>Развить </a:t>
            </a:r>
            <a:r>
              <a:rPr lang="ru-RU" sz="1800" dirty="0"/>
              <a:t>у обучающихся навыки работы с информацией в процессе проектно-исследовательской деятельности, структурирования текста, критического оценивания содержания и формы текста, использования разнообразных ресурсов, в том числе электронных.</a:t>
            </a:r>
          </a:p>
          <a:p>
            <a:pPr algn="just"/>
            <a:r>
              <a:rPr lang="ru-RU" sz="1800" dirty="0"/>
              <a:t>Развить у обучающихся умение работать самостоятельно как в индивидуальном, так и в групповом формате, делать вывод на основе критического анализа разных точек зрения, подтверждать полученный вывод собственной аргументацией или самостоятельно добытыми знаниями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781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400" b="1" dirty="0" smtClean="0"/>
          </a:p>
          <a:p>
            <a:r>
              <a:rPr lang="ru-RU" sz="1600" b="1" dirty="0" smtClean="0"/>
              <a:t>Читательские умения</a:t>
            </a:r>
          </a:p>
          <a:p>
            <a:endParaRPr lang="ru-RU" sz="1600" dirty="0"/>
          </a:p>
          <a:p>
            <a:pPr marL="342900" indent="-342900">
              <a:buAutoNum type="arabicPeriod"/>
            </a:pPr>
            <a:r>
              <a:rPr lang="ru-RU" sz="1600" b="1" dirty="0" smtClean="0"/>
              <a:t>Находить </a:t>
            </a:r>
            <a:r>
              <a:rPr lang="ru-RU" sz="1600" b="1" dirty="0"/>
              <a:t>и извлекать </a:t>
            </a:r>
            <a:r>
              <a:rPr lang="ru-RU" sz="1600" b="1" dirty="0" smtClean="0"/>
              <a:t>информацию</a:t>
            </a:r>
          </a:p>
          <a:p>
            <a:pPr marL="342900" indent="-342900">
              <a:buFontTx/>
              <a:buAutoNum type="arabicPeriod"/>
            </a:pPr>
            <a:r>
              <a:rPr lang="ru-RU" sz="1600" b="1" dirty="0" smtClean="0"/>
              <a:t>Интегрировать </a:t>
            </a:r>
            <a:r>
              <a:rPr lang="ru-RU" sz="1600" b="1" dirty="0"/>
              <a:t>и интерпретировать информацию</a:t>
            </a:r>
            <a:endParaRPr lang="ru-RU" sz="1600" dirty="0"/>
          </a:p>
          <a:p>
            <a:pPr marL="342900" indent="-342900">
              <a:buFontTx/>
              <a:buAutoNum type="arabicPeriod"/>
            </a:pPr>
            <a:r>
              <a:rPr lang="ru-RU" sz="1600" b="1" dirty="0" smtClean="0"/>
              <a:t>Осмысливать </a:t>
            </a:r>
            <a:r>
              <a:rPr lang="ru-RU" sz="1600" b="1" dirty="0"/>
              <a:t>и оценивать содержание и форму </a:t>
            </a:r>
            <a:r>
              <a:rPr lang="ru-RU" sz="1600" b="1" dirty="0" smtClean="0"/>
              <a:t>текста</a:t>
            </a:r>
            <a:r>
              <a:rPr lang="ru-RU" sz="1600" dirty="0"/>
              <a:t> </a:t>
            </a:r>
            <a:endParaRPr lang="ru-RU" sz="1600" dirty="0" smtClean="0"/>
          </a:p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endParaRPr lang="ru-RU" sz="1600" b="1" dirty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/>
              <a:t>Информационная обработка текста - один из самых сложных видов работы : ученик должен понять содержание текста, выделить в нем </a:t>
            </a:r>
            <a:r>
              <a:rPr lang="ru-RU" sz="1800" dirty="0" err="1" smtClean="0"/>
              <a:t>микротемы</a:t>
            </a:r>
            <a:r>
              <a:rPr lang="ru-RU" sz="1800" dirty="0" smtClean="0"/>
              <a:t>, определить главное и убрать второстепенное, а затем кратко и связно передать полученную информацию.</a:t>
            </a:r>
            <a:endParaRPr lang="ru-RU" sz="1800" dirty="0"/>
          </a:p>
        </p:txBody>
      </p:sp>
      <p:pic>
        <p:nvPicPr>
          <p:cNvPr id="1028" name="Picture 4" descr="E:\Fnntcnfwbz\марафон\Screenshot_2024-11-04-10-50-47-91_1ffb234d33525882661a5a8d47829d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18" y="1606060"/>
            <a:ext cx="7285382" cy="461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17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Организация </a:t>
            </a:r>
            <a:r>
              <a:rPr lang="ru-RU" sz="2400" b="1" dirty="0"/>
              <a:t>приемов, формирующих умение учащихся самостоятельно </a:t>
            </a:r>
            <a:r>
              <a:rPr lang="ru-RU" sz="2400" b="1" dirty="0" smtClean="0"/>
              <a:t> работать </a:t>
            </a:r>
            <a:r>
              <a:rPr lang="ru-RU" sz="2400" b="1" dirty="0"/>
              <a:t>с информацией, делать выводы и умозаключения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Пересказ  </a:t>
            </a:r>
            <a:r>
              <a:rPr lang="ru-RU" sz="2400" dirty="0"/>
              <a:t>текста — это тренировка не столько запоминания, сколько понимания.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altLang="ru-RU" sz="2900" b="1" dirty="0" smtClean="0">
                <a:cs typeface="Times New Roman" pitchFamily="18" charset="0"/>
              </a:rPr>
              <a:t>Алгоритм работы с исходным  текстом</a:t>
            </a:r>
          </a:p>
          <a:p>
            <a:pPr>
              <a:lnSpc>
                <a:spcPct val="80000"/>
              </a:lnSpc>
            </a:pPr>
            <a:r>
              <a:rPr lang="ru-RU" altLang="ru-RU" sz="2900" b="1" dirty="0" smtClean="0">
                <a:cs typeface="Times New Roman" pitchFamily="18" charset="0"/>
              </a:rPr>
              <a:t>1</a:t>
            </a:r>
            <a:r>
              <a:rPr lang="ru-RU" altLang="ru-RU" sz="2900" b="1" dirty="0">
                <a:cs typeface="Times New Roman" pitchFamily="18" charset="0"/>
              </a:rPr>
              <a:t>) Вычитываем исходный текст: читаем его ИЗУЧАЮЩИМ видом чтения, МАРКИРУЕМ ключевые позиции текста; </a:t>
            </a:r>
            <a:endParaRPr lang="ru-RU" altLang="ru-RU" sz="2900" b="1" dirty="0" smtClean="0"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ru-RU" altLang="ru-RU" sz="2900" b="1" dirty="0" smtClean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900" b="1" dirty="0" smtClean="0">
                <a:cs typeface="Times New Roman" pitchFamily="18" charset="0"/>
              </a:rPr>
              <a:t>2</a:t>
            </a:r>
            <a:r>
              <a:rPr lang="ru-RU" altLang="ru-RU" sz="2900" b="1" dirty="0">
                <a:cs typeface="Times New Roman" pitchFamily="18" charset="0"/>
              </a:rPr>
              <a:t>) Составляем  ПЛАН СМЫСЛОВЫХ (!) ЧАСТЕЙ  прочитанного – </a:t>
            </a:r>
            <a:r>
              <a:rPr lang="ru-RU" altLang="ru-RU" sz="2900" dirty="0">
                <a:cs typeface="Times New Roman" pitchFamily="18" charset="0"/>
              </a:rPr>
              <a:t>параллельно с чтением!</a:t>
            </a:r>
          </a:p>
          <a:p>
            <a:pPr>
              <a:lnSpc>
                <a:spcPct val="80000"/>
              </a:lnSpc>
            </a:pPr>
            <a:endParaRPr lang="ru-RU" altLang="ru-RU" sz="29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900" b="1" dirty="0">
                <a:cs typeface="Times New Roman" pitchFamily="18" charset="0"/>
              </a:rPr>
              <a:t>3) Наблюдаем и фиксируем: что делает автор, раскрывая заявленную проблему?  </a:t>
            </a:r>
            <a:r>
              <a:rPr lang="ru-RU" altLang="ru-RU" sz="2900" dirty="0">
                <a:cs typeface="Times New Roman" pitchFamily="18" charset="0"/>
              </a:rPr>
              <a:t>- параллельно!</a:t>
            </a:r>
          </a:p>
          <a:p>
            <a:pPr>
              <a:lnSpc>
                <a:spcPct val="80000"/>
              </a:lnSpc>
            </a:pPr>
            <a:endParaRPr lang="ru-RU" altLang="ru-RU" sz="2900" b="1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900" b="1" dirty="0">
                <a:cs typeface="Times New Roman" pitchFamily="18" charset="0"/>
              </a:rPr>
              <a:t>4) Формулируем ПРОБЛЕМУ  и ПОЗИЦИЮ автора, </a:t>
            </a:r>
            <a:r>
              <a:rPr lang="ru-RU" altLang="ru-RU" sz="2900" dirty="0">
                <a:cs typeface="Times New Roman" pitchFamily="18" charset="0"/>
              </a:rPr>
              <a:t>соблюдая вопросно-ответное единство;</a:t>
            </a:r>
          </a:p>
          <a:p>
            <a:pPr>
              <a:lnSpc>
                <a:spcPct val="80000"/>
              </a:lnSpc>
            </a:pPr>
            <a:endParaRPr lang="ru-RU" altLang="ru-RU" sz="2900" dirty="0"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900" b="1" dirty="0">
                <a:cs typeface="Times New Roman" pitchFamily="18" charset="0"/>
              </a:rPr>
              <a:t>5) Приступаем к КОММЕНТАРИЮ</a:t>
            </a:r>
            <a:r>
              <a:rPr lang="ru-RU" altLang="ru-RU" sz="2900" b="1" dirty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457092" cy="435133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Постановка вопросов к тексту </a:t>
            </a:r>
            <a:endParaRPr lang="ru-RU" b="1" dirty="0" smtClean="0"/>
          </a:p>
          <a:p>
            <a:pPr algn="just"/>
            <a:r>
              <a:rPr lang="ru-RU" dirty="0" smtClean="0"/>
              <a:t>Этот </a:t>
            </a:r>
            <a:r>
              <a:rPr lang="ru-RU" dirty="0"/>
              <a:t>прием, являясь основ­ным в процессе уяснения содержания, приводит к всестороннему пониманию учебного текста. Понимание текста складывается из понимания отдельных слов, предложений, логической структу­ры всего текста, его основной идеи и смысла, а также подтекста и общего замысла автора. Поэтому вопросы могут возникать к разным аспектам текста: к непонятным словам и предложениям, к непонятным логическим связям между предложениями и абзацами текста, к связям содержания читаемого текста с содержа­нием других текстов на эту тему. Этот прием учит не пропускать ни одного непонятного места в тексте, тут же формулировать вопрос и искать на него ответ.</a:t>
            </a:r>
          </a:p>
          <a:p>
            <a:endParaRPr lang="ru-RU" dirty="0"/>
          </a:p>
        </p:txBody>
      </p:sp>
      <p:pic>
        <p:nvPicPr>
          <p:cNvPr id="9" name="Picture 2" descr="C:\Users\User\Desktop\шаттерсток\shutterstock_1731074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069" y="5416063"/>
            <a:ext cx="2017183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50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494183" y="1494182"/>
            <a:ext cx="6858001" cy="3869634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234462"/>
            <a:ext cx="3031435" cy="61265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Tx/>
              <a:buAutoNum type="arabicPeriod"/>
            </a:pPr>
            <a:endParaRPr lang="ru-RU" sz="1600" b="1" i="1" dirty="0"/>
          </a:p>
          <a:p>
            <a:r>
              <a:rPr lang="ru-RU" sz="1600" b="1" i="1" dirty="0" smtClean="0"/>
              <a:t>Не </a:t>
            </a:r>
            <a:r>
              <a:rPr lang="ru-RU" sz="1600" b="1" i="1" dirty="0"/>
              <a:t>существует сколько-нибудь достоверных тестов на одарённость, кроме тех, которые проявляются в результате активного участия</a:t>
            </a:r>
            <a:br>
              <a:rPr lang="ru-RU" sz="1600" b="1" i="1" dirty="0"/>
            </a:br>
            <a:r>
              <a:rPr lang="ru-RU" sz="1600" b="1" i="1" dirty="0"/>
              <a:t>хотя бы в самой маленькой поисково-исследовательской работе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i="1" dirty="0"/>
              <a:t>А. Н. </a:t>
            </a:r>
            <a:r>
              <a:rPr lang="ru-RU" sz="1600" b="1" i="1" dirty="0" smtClean="0"/>
              <a:t>Колмогоров</a:t>
            </a:r>
            <a:endParaRPr lang="ru-RU" sz="1600" i="1" dirty="0"/>
          </a:p>
          <a:p>
            <a:endParaRPr lang="ru-RU" sz="1600" dirty="0"/>
          </a:p>
          <a:p>
            <a:pPr marL="342900" indent="-342900">
              <a:buAutoNum type="arabicPeriod"/>
            </a:pPr>
            <a:endParaRPr lang="ru-RU" sz="1400" dirty="0"/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/>
              <a:t>Организация приемов, формирующих умение учащихся самостоятельно  работать с информацией, делать выводы и умозаключения </a:t>
            </a:r>
            <a:endParaRPr lang="ru-RU" sz="1800" b="1" dirty="0" smtClean="0"/>
          </a:p>
          <a:p>
            <a:r>
              <a:rPr lang="ru-RU" sz="1800" dirty="0" smtClean="0"/>
              <a:t>Проектирование </a:t>
            </a:r>
            <a:r>
              <a:rPr lang="ru-RU" sz="1800" dirty="0"/>
              <a:t>логико-смысловых моделей (ЛСМ).</a:t>
            </a:r>
          </a:p>
          <a:p>
            <a:r>
              <a:rPr lang="ru-RU" sz="1800" dirty="0"/>
              <a:t>Построение интеллект-карт</a:t>
            </a:r>
          </a:p>
          <a:p>
            <a:r>
              <a:rPr lang="ru-RU" sz="1800" dirty="0"/>
              <a:t>Использование приемов </a:t>
            </a:r>
            <a:r>
              <a:rPr lang="ru-RU" sz="1800" dirty="0" err="1"/>
              <a:t>фишбоуна</a:t>
            </a:r>
            <a:r>
              <a:rPr lang="ru-RU" sz="1800" dirty="0"/>
              <a:t> и кластера</a:t>
            </a:r>
          </a:p>
          <a:p>
            <a:pPr lvl="0"/>
            <a:r>
              <a:rPr lang="ru-RU" sz="1800" dirty="0"/>
              <a:t>Создание проектов на основе заданий из учебников русского языка и литературы   </a:t>
            </a:r>
          </a:p>
          <a:p>
            <a:pPr lvl="0"/>
            <a:r>
              <a:rPr lang="ru-RU" sz="1800" dirty="0"/>
              <a:t>Подготовка  научно-исследовательских работ </a:t>
            </a:r>
          </a:p>
          <a:p>
            <a:r>
              <a:rPr lang="ru-RU" sz="1800" dirty="0"/>
              <a:t>Конкурсная деятельность </a:t>
            </a:r>
            <a:r>
              <a:rPr lang="ru-RU" sz="1800" dirty="0" smtClean="0"/>
              <a:t>учащихся</a:t>
            </a:r>
          </a:p>
          <a:p>
            <a:r>
              <a:rPr lang="ru-RU" sz="1800" dirty="0" smtClean="0"/>
              <a:t>Схематизация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380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954F72"/>
      </a:accent5>
      <a:accent6>
        <a:srgbClr val="C490AA"/>
      </a:accent6>
      <a:hlink>
        <a:srgbClr val="FF0000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1041</TotalTime>
  <Words>2339</Words>
  <Application>Microsoft Office PowerPoint</Application>
  <PresentationFormat>Произвольный</PresentationFormat>
  <Paragraphs>242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                      Группы читательских умений </vt:lpstr>
      <vt:lpstr>Выявленные дефициты учащихся. </vt:lpstr>
      <vt:lpstr>Презентация PowerPoint</vt:lpstr>
      <vt:lpstr>Презентация PowerPoint</vt:lpstr>
      <vt:lpstr>Презентация PowerPoint</vt:lpstr>
      <vt:lpstr> Организация приемов, формирующих умение учащихся самостоятельно  работать с информацией, делать выводы и умозаключения  Пересказ  текста — это тренировка не столько запоминания, сколько понимания. </vt:lpstr>
      <vt:lpstr>Презентация PowerPoint</vt:lpstr>
      <vt:lpstr>Презентация PowerPoint</vt:lpstr>
      <vt:lpstr>Презентация PowerPoint</vt:lpstr>
      <vt:lpstr>Фишбоун</vt:lpstr>
      <vt:lpstr>Кластер</vt:lpstr>
      <vt:lpstr>Презентация PowerPoint</vt:lpstr>
      <vt:lpstr>Проектно-исследовательская деятельность</vt:lpstr>
      <vt:lpstr>Понимание текста –смысловое чтение. Схематизация. </vt:lpstr>
      <vt:lpstr>Презентация PowerPoint</vt:lpstr>
      <vt:lpstr>Учимся для жизни. Проектирование реальной ситуации. Скрытые инструкции</vt:lpstr>
      <vt:lpstr>Учимся для жизни.  «Се­год­ня я в ме­ре­хлюн­дии, не­ве­се­ло мне, и ты не слу­шай меня» . А.П.Чехов «Три сестры»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Чанкова Моника Алексеевна</dc:creator>
  <cp:lastModifiedBy>Вера Белокрылова</cp:lastModifiedBy>
  <cp:revision>70</cp:revision>
  <dcterms:created xsi:type="dcterms:W3CDTF">2024-09-02T06:05:17Z</dcterms:created>
  <dcterms:modified xsi:type="dcterms:W3CDTF">2025-01-12T15:43:25Z</dcterms:modified>
</cp:coreProperties>
</file>