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72" r:id="rId3"/>
    <p:sldId id="273" r:id="rId4"/>
    <p:sldId id="290" r:id="rId5"/>
    <p:sldId id="275" r:id="rId6"/>
    <p:sldId id="276" r:id="rId7"/>
    <p:sldId id="277" r:id="rId8"/>
    <p:sldId id="282" r:id="rId9"/>
    <p:sldId id="280" r:id="rId10"/>
    <p:sldId id="279" r:id="rId11"/>
    <p:sldId id="278" r:id="rId12"/>
    <p:sldId id="292" r:id="rId13"/>
    <p:sldId id="274" r:id="rId14"/>
    <p:sldId id="283" r:id="rId15"/>
    <p:sldId id="286" r:id="rId16"/>
    <p:sldId id="284" r:id="rId17"/>
    <p:sldId id="287" r:id="rId18"/>
    <p:sldId id="288" r:id="rId19"/>
    <p:sldId id="291" r:id="rId20"/>
    <p:sldId id="28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3D2-4D9F-A48C-B0C6011FEC9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3D2-4D9F-A48C-B0C6011FEC9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3D2-4D9F-A48C-B0C6011FEC9D}"/>
              </c:ext>
            </c:extLst>
          </c:dPt>
          <c:cat>
            <c:strRef>
              <c:f>Лист1!$A$2:$A$4</c:f>
              <c:strCache>
                <c:ptCount val="3"/>
                <c:pt idx="0">
                  <c:v>мусор и отходы</c:v>
                </c:pt>
                <c:pt idx="1">
                  <c:v>загрязнение воды</c:v>
                </c:pt>
                <c:pt idx="2">
                  <c:v>глобальное потепление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</c:v>
                </c:pt>
                <c:pt idx="1">
                  <c:v>9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3D2-4D9F-A48C-B0C6011FE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9F5-4728-ADD3-6AA35295F72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9F5-4728-ADD3-6AA35295F72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9F5-4728-ADD3-6AA35295F72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9F5-4728-ADD3-6AA35295F7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нужно</c:v>
                </c:pt>
                <c:pt idx="1">
                  <c:v>необходимо, но это затратно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7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9F5-4728-ADD3-6AA35295F72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F8D-4487-9FF7-76F7B3EDCBC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F8D-4487-9FF7-76F7B3EDCBC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F8D-4487-9FF7-76F7B3EDCB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создать заповедники</c:v>
                </c:pt>
                <c:pt idx="1">
                  <c:v>запретить охоту</c:v>
                </c:pt>
                <c:pt idx="2">
                  <c:v>прекратить добычу нефти в Арктике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5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F8D-4487-9FF7-76F7B3EDCB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6AB-4008-BC1A-1A30479B76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6AB-4008-BC1A-1A30479B76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6AB-4008-BC1A-1A30479B76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важно</c:v>
                </c:pt>
                <c:pt idx="1">
                  <c:v>очень важно</c:v>
                </c:pt>
                <c:pt idx="2">
                  <c:v>не задумывался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16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6AB-4008-BC1A-1A30479B76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728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56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14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7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27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151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2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965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15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031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791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56C9A-82C5-4E16-8C6F-219A81B0043B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05D09-D506-4D6A-80A6-7F05BCC4C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227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fb.ru/article/249082/chto-takoe-arktika-i-antarktika-granitsa-arktiki-ploschad-arktiki-geograficheskoe-polojenie-arktik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ctika.info/priroda/rasteniya-arktiki" TargetMode="External"/><Relationship Id="rId5" Type="http://schemas.openxmlformats.org/officeDocument/2006/relationships/hyperlink" Target="http://kratkoe.com/soobshhenie-pro-arktiku/" TargetMode="External"/><Relationship Id="rId4" Type="http://schemas.openxmlformats.org/officeDocument/2006/relationships/hyperlink" Target="https://kot-pes.com/obitateli-arktiki-samye-severnye-zhivotnye-v-mire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720" y="1670691"/>
            <a:ext cx="11338559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Сохранение редких представителей флоры и фауны Арктики</a:t>
            </a:r>
            <a:endParaRPr lang="ru-RU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71509" y="4910277"/>
            <a:ext cx="6096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Подготовили:</a:t>
            </a:r>
          </a:p>
          <a:p>
            <a:pPr indent="450850" algn="just">
              <a:lnSpc>
                <a:spcPct val="115000"/>
              </a:lnSpc>
            </a:pP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учащиеся 4б </a:t>
            </a: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класса</a:t>
            </a:r>
          </a:p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МАОУ «Прогимназия «Центр детства»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6425" y="6045137"/>
            <a:ext cx="2416046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г. Новый Уренгой</a:t>
            </a:r>
          </a:p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          2022 г.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26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s://avatars.mds.yandex.net/get-zen_gallery/3909023/pub_5f985050b0df5c151334f693_5f9bb3a04f93a25b1492fbdc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3" y="101555"/>
            <a:ext cx="4869120" cy="3651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pro-dachnikov.com/uploads/posts/2021-11/1637288272_12-pro-dachnikov-com-p-kamnelomka-v-arktike-foto-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590" y="3528171"/>
            <a:ext cx="5665434" cy="3183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37875" y="1533253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Liberation Serif" panose="02020603050405020304" pitchFamily="18" charset="0"/>
              </a:rPr>
              <a:t>Мхи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8519" y="4824983"/>
            <a:ext cx="2369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Liberation Serif" panose="02020603050405020304" pitchFamily="18" charset="0"/>
              </a:rPr>
              <a:t>Камнеломка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Флора Арктики - краткое описа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68" y="179932"/>
            <a:ext cx="5399382" cy="3599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http://www.plantarium.ru/dat/places/3/388/5388_d5abf8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097" y="2888685"/>
            <a:ext cx="5392880" cy="3856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46368" y="965084"/>
            <a:ext cx="2893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</a:rPr>
              <a:t>Полярный мак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32353" y="4857095"/>
            <a:ext cx="1968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 smtClean="0">
                <a:latin typeface="Times New Roman" panose="02020603050405020304" pitchFamily="18" charset="0"/>
              </a:rPr>
              <a:t>Полярная ива</a:t>
            </a:r>
            <a:endParaRPr lang="ru-RU" altLang="ru-RU" sz="2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4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4357" y="139139"/>
            <a:ext cx="3791423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Заповедники Арктики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19" y="761295"/>
            <a:ext cx="3605348" cy="239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883312" y="1379927"/>
            <a:ext cx="3978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Большой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Арктический заповедник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1279" y="2402050"/>
            <a:ext cx="3814750" cy="239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17" y="4287459"/>
            <a:ext cx="3921952" cy="240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034769" y="5560119"/>
            <a:ext cx="423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Старейший Астраханский заповедник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25295" y="3066199"/>
            <a:ext cx="3349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Заповедник Остров Врангеля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2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425" y="1197819"/>
            <a:ext cx="1182089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/>
            <a:r>
              <a:rPr lang="ru-RU" sz="2400" b="1" dirty="0" smtClean="0">
                <a:latin typeface="Liberation Serif" panose="02020603050405020304" pitchFamily="18" charset="0"/>
                <a:ea typeface="Calibri" pitchFamily="34" charset="0"/>
                <a:cs typeface="Times New Roman" pitchFamily="18" charset="0"/>
              </a:rPr>
              <a:t>На хрупкую экосистему региона оказывают негативное влияние природные факторы и деятельность человека, поэтому необходимо минимизировать последствия от пребывания человека и сохранить среду обитания уникальных животных и растений.</a:t>
            </a:r>
          </a:p>
          <a:p>
            <a:pPr lvl="0" indent="450850" algn="just"/>
            <a:endParaRPr lang="ru-RU" b="1" dirty="0">
              <a:latin typeface="Liberation Serif" panose="02020603050405020304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just"/>
            <a:r>
              <a:rPr lang="ru-RU" sz="2400" b="1" dirty="0" smtClean="0">
                <a:latin typeface="Liberation Serif" panose="02020603050405020304" pitchFamily="18" charset="0"/>
                <a:ea typeface="Calibri" pitchFamily="34" charset="0"/>
                <a:cs typeface="Times New Roman" pitchFamily="18" charset="0"/>
              </a:rPr>
              <a:t>Основные экологические проблемы</a:t>
            </a:r>
            <a:r>
              <a:rPr lang="ru-RU" sz="2400" dirty="0" smtClean="0">
                <a:latin typeface="Liberation Serif" panose="02020603050405020304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Liberation Serif" panose="02020603050405020304" pitchFamily="18" charset="0"/>
              </a:rPr>
              <a:t> </a:t>
            </a:r>
          </a:p>
          <a:p>
            <a:pPr lvl="0" indent="450850" algn="just"/>
            <a:endParaRPr lang="ru-RU" sz="2400" dirty="0" smtClean="0">
              <a:latin typeface="Liberation Serif" panose="02020603050405020304" pitchFamily="18" charset="0"/>
            </a:endParaRPr>
          </a:p>
          <a:p>
            <a:pPr marL="285750" lvl="0" indent="-285750" algn="just">
              <a:buFontTx/>
              <a:buChar char="-"/>
            </a:pPr>
            <a:r>
              <a:rPr lang="ru-RU" sz="2000" dirty="0" smtClean="0">
                <a:latin typeface="Liberation Serif" panose="02020603050405020304" pitchFamily="18" charset="0"/>
              </a:rPr>
              <a:t>Загрязнение арктических морей нефтепродуктами;</a:t>
            </a:r>
          </a:p>
          <a:p>
            <a:pPr marL="285750" lvl="0" indent="-285750" algn="just">
              <a:buFontTx/>
              <a:buChar char="-"/>
            </a:pPr>
            <a:r>
              <a:rPr lang="ru-RU" sz="2000" dirty="0" smtClean="0">
                <a:latin typeface="Liberation Serif" panose="02020603050405020304" pitchFamily="18" charset="0"/>
              </a:rPr>
              <a:t>Потепление климата, ведущее к таянию полярных льдов;</a:t>
            </a:r>
          </a:p>
          <a:p>
            <a:pPr marL="285750" lvl="0" indent="-285750" algn="just">
              <a:buFontTx/>
              <a:buChar char="-"/>
            </a:pPr>
            <a:r>
              <a:rPr lang="ru-RU" sz="2000" dirty="0" smtClean="0">
                <a:latin typeface="Liberation Serif" panose="02020603050405020304" pitchFamily="18" charset="0"/>
              </a:rPr>
              <a:t>Увеличение лова рыбы и добыча других морепродуктов;</a:t>
            </a:r>
          </a:p>
          <a:p>
            <a:pPr marL="285750" lvl="0" indent="-285750" algn="just">
              <a:buFontTx/>
              <a:buChar char="-"/>
            </a:pPr>
            <a:r>
              <a:rPr lang="ru-RU" sz="2000" dirty="0" smtClean="0">
                <a:latin typeface="Liberation Serif" panose="02020603050405020304" pitchFamily="18" charset="0"/>
              </a:rPr>
              <a:t>Сокращение популяций полярных животных.   </a:t>
            </a:r>
          </a:p>
        </p:txBody>
      </p:sp>
    </p:spTree>
    <p:extLst>
      <p:ext uri="{BB962C8B-B14F-4D97-AF65-F5344CB8AC3E}">
        <p14:creationId xmlns:p14="http://schemas.microsoft.com/office/powerpoint/2010/main" val="374175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206" y="3821084"/>
            <a:ext cx="4352897" cy="2901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390105" y="309634"/>
            <a:ext cx="7924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Liberation Serif" panose="02020603050405020304" pitchFamily="18" charset="0"/>
              </a:rPr>
              <a:t>Угрозы исчезновения животных и растений в Арктике.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66360" y="5651760"/>
            <a:ext cx="5476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Liberation Serif" panose="02020603050405020304" pitchFamily="18" charset="0"/>
              </a:rPr>
              <a:t> </a:t>
            </a:r>
            <a:r>
              <a:rPr lang="ru-RU" sz="2000" b="1" dirty="0" smtClean="0">
                <a:latin typeface="Liberation Serif" panose="02020603050405020304" pitchFamily="18" charset="0"/>
              </a:rPr>
              <a:t> Добыча нефти и химическое загрязнение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8426" y="3764893"/>
            <a:ext cx="28738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Liberation Serif" panose="02020603050405020304" pitchFamily="18" charset="0"/>
              </a:rPr>
              <a:t>Браконьерство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30682" y="1080933"/>
            <a:ext cx="74192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Liberation Serif" panose="02020603050405020304" pitchFamily="18" charset="0"/>
              </a:rPr>
              <a:t>Утилизация промышленных отходов в Арктике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6654" y="2835607"/>
            <a:ext cx="4339588" cy="2733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465" y="287699"/>
            <a:ext cx="3963789" cy="2642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25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70921" y="161797"/>
            <a:ext cx="4793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Liberation Serif" panose="02020603050405020304" pitchFamily="18" charset="0"/>
              </a:rPr>
              <a:t>Анкетирование одноклассников 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57172" y="68175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Вопрос №1</a:t>
            </a:r>
            <a:endParaRPr lang="ru-RU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36183" y="1051084"/>
            <a:ext cx="6862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Какие на ваш взгляд есть в Арктике экологические проблемы?</a:t>
            </a:r>
            <a:endParaRPr lang="ru-RU" dirty="0">
              <a:latin typeface="Liberation Serif" panose="02020603050405020304" pitchFamily="18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42076459"/>
              </p:ext>
            </p:extLst>
          </p:nvPr>
        </p:nvGraphicFramePr>
        <p:xfrm>
          <a:off x="1570446" y="1532709"/>
          <a:ext cx="7660640" cy="5132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086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57172" y="22019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Вопрос №2</a:t>
            </a:r>
            <a:endParaRPr lang="ru-RU" dirty="0">
              <a:latin typeface="Liberation Serif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9806" y="589529"/>
            <a:ext cx="5993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Нужно ли создавать новые арктические заповедники </a:t>
            </a:r>
          </a:p>
          <a:p>
            <a:r>
              <a:rPr lang="ru-RU" b="1" dirty="0" smtClean="0">
                <a:latin typeface="Liberation Serif" panose="02020603050405020304" pitchFamily="18" charset="0"/>
              </a:rPr>
              <a:t>для защиты представителей флоры и фауны Арктики?</a:t>
            </a:r>
            <a:endParaRPr lang="ru-RU" dirty="0">
              <a:latin typeface="Liberation Serif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758555376"/>
              </p:ext>
            </p:extLst>
          </p:nvPr>
        </p:nvGraphicFramePr>
        <p:xfrm>
          <a:off x="1362586" y="1341120"/>
          <a:ext cx="8128000" cy="5162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167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57172" y="22019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Вопрос №3</a:t>
            </a:r>
            <a:endParaRPr lang="ru-RU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91012" y="589529"/>
            <a:ext cx="9121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Каким способом можно сохранить редких представителей флоры и фауны Арктики?</a:t>
            </a:r>
            <a:endParaRPr lang="ru-RU" dirty="0">
              <a:latin typeface="Liberation Serif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29456923"/>
              </p:ext>
            </p:extLst>
          </p:nvPr>
        </p:nvGraphicFramePr>
        <p:xfrm>
          <a:off x="1570445" y="119909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8910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57172" y="22019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Вопрос №4</a:t>
            </a:r>
            <a:endParaRPr lang="ru-RU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9550" y="533958"/>
            <a:ext cx="6532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Liberation Serif" panose="02020603050405020304" pitchFamily="18" charset="0"/>
              </a:rPr>
              <a:t>Важна ли для </a:t>
            </a:r>
            <a:r>
              <a:rPr lang="ru-RU" b="1" dirty="0">
                <a:latin typeface="Liberation Serif" panose="02020603050405020304" pitchFamily="18" charset="0"/>
              </a:rPr>
              <a:t>человека охрана </a:t>
            </a:r>
            <a:r>
              <a:rPr lang="ru-RU" b="1" dirty="0" smtClean="0">
                <a:latin typeface="Liberation Serif" panose="02020603050405020304" pitchFamily="18" charset="0"/>
              </a:rPr>
              <a:t>и </a:t>
            </a:r>
            <a:r>
              <a:rPr lang="ru-RU" b="1" dirty="0">
                <a:latin typeface="Liberation Serif" panose="02020603050405020304" pitchFamily="18" charset="0"/>
              </a:rPr>
              <a:t>защита </a:t>
            </a:r>
            <a:r>
              <a:rPr lang="ru-RU" b="1" dirty="0" smtClean="0">
                <a:latin typeface="Liberation Serif" panose="02020603050405020304" pitchFamily="18" charset="0"/>
              </a:rPr>
              <a:t>природы Арктики?</a:t>
            </a:r>
            <a:endParaRPr lang="ru-RU" dirty="0">
              <a:latin typeface="Liberation Serif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016654475"/>
              </p:ext>
            </p:extLst>
          </p:nvPr>
        </p:nvGraphicFramePr>
        <p:xfrm>
          <a:off x="1265646" y="1078979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439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8044" y="1976311"/>
            <a:ext cx="1165206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Liberation Serif" panose="02020603050405020304" pitchFamily="18" charset="0"/>
              <a:ea typeface="Times New Roman" panose="02020603050405020304" pitchFamily="18" charset="0"/>
            </a:endParaRPr>
          </a:p>
          <a:p>
            <a:pPr indent="45085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Мы </a:t>
            </a: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уверены, что основные черты Арктики – это чистота и первозданность, как раз то, что уже уничтожено на большей части нашей Планеты. И мы должны сохранить это бесценное богатство, этот удивительный мир, ведь у человека нет будущего на руинах природы.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7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837" y="371520"/>
            <a:ext cx="11910325" cy="4175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исследования:</a:t>
            </a:r>
            <a:endParaRPr lang="ru-RU" sz="24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Арктикой</a:t>
            </a: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solidFill>
                <a:srgbClr val="181818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сохранения редких </a:t>
            </a: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видов животных и растений в арктическом регионе</a:t>
            </a:r>
            <a:r>
              <a:rPr lang="ru-RU" sz="2000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181818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000" dirty="0" smtClean="0">
              <a:solidFill>
                <a:srgbClr val="181818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Проанализировать научную литературу, Интернет по данной проблеме;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Изучить растительный и животный мир Арктики, особенности природных условий Арктического края;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Выявить проблемы сохранения редких видов животных и растений Арктики;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Воспитывать любовь к природе, желание оберегать ее, охранять.</a:t>
            </a:r>
            <a:endParaRPr lang="ru-RU" sz="20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181818"/>
              </a:solidFill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000" dirty="0"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0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094992"/>
            <a:ext cx="11739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fontAlgn="base"/>
            <a:r>
              <a:rPr lang="en-US" b="0" i="0" u="sng" dirty="0" smtClean="0">
                <a:solidFill>
                  <a:srgbClr val="0096FF"/>
                </a:solidFill>
                <a:effectLst/>
                <a:latin typeface="inherit"/>
                <a:hlinkClick r:id="rId3"/>
              </a:rPr>
              <a:t>http://fb.ru/article/249082/chto-takoe-arktika-i-antarktika-granitsa-arktiki-ploschad-arktiki-geograficheskoe-polojenie-arktiki</a:t>
            </a:r>
            <a:endParaRPr lang="en-US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0611" y="379214"/>
            <a:ext cx="4450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Liberation Serif" panose="02020603050405020304" pitchFamily="18" charset="0"/>
              </a:rPr>
              <a:t>Используемая литература</a:t>
            </a:r>
            <a:endParaRPr lang="ru-RU" sz="2800" b="1" dirty="0">
              <a:latin typeface="Liberation Serif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0202" y="1749215"/>
            <a:ext cx="81367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>
                <a:latin typeface="Arial" panose="020B0604020202020204" pitchFamily="34" charset="0"/>
                <a:hlinkClick r:id="rId4"/>
              </a:rPr>
              <a:t>https://kot-pes.com/obitateli-arktiki-samye-severnye-zhivotnye-v-mire</a:t>
            </a:r>
            <a:r>
              <a:rPr lang="ru-RU" dirty="0">
                <a:solidFill>
                  <a:srgbClr val="75C000"/>
                </a:solidFill>
                <a:latin typeface="Arial" panose="020B0604020202020204" pitchFamily="34" charset="0"/>
                <a:hlinkClick r:id="rId4"/>
              </a:rPr>
              <a:t>/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78377" y="2126439"/>
            <a:ext cx="6680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fontAlgn="base"/>
            <a:r>
              <a:rPr lang="en-US" b="0" i="0" u="sng" dirty="0" smtClean="0">
                <a:solidFill>
                  <a:srgbClr val="8FC400"/>
                </a:solidFill>
                <a:effectLst/>
                <a:latin typeface="inherit"/>
                <a:hlinkClick r:id="rId5"/>
              </a:rPr>
              <a:t>http://kratkoe.com/soobshhenie-pro-arktiku/</a:t>
            </a:r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b="0" i="0" u="none" strike="noStrike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5558" y="2466984"/>
            <a:ext cx="4939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fontAlgn="base"/>
            <a:r>
              <a:rPr lang="en-US" b="0" i="0" u="sng" dirty="0" smtClean="0">
                <a:solidFill>
                  <a:srgbClr val="0000FF"/>
                </a:solidFill>
                <a:effectLst/>
                <a:latin typeface="inherit"/>
                <a:hlinkClick r:id="rId6"/>
              </a:rPr>
              <a:t>http://arctika.info/priroda/rasteniya-arktiki</a:t>
            </a:r>
            <a:r>
              <a:rPr lang="en-US" b="1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sz="20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7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3385" y="691397"/>
            <a:ext cx="11751231" cy="392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181818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b="1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  <a:endParaRPr lang="ru-RU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dirty="0" smtClean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ивотный и растительный мир Арктики</a:t>
            </a:r>
            <a:endParaRPr lang="ru-RU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181818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181818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Liberation Serif" panose="02020603050405020304" pitchFamily="18" charset="0"/>
              </a:rPr>
              <a:t>Гипотеза: </a:t>
            </a:r>
            <a:r>
              <a:rPr lang="ru-RU" dirty="0">
                <a:latin typeface="Liberation Serif" panose="02020603050405020304" pitchFamily="18" charset="0"/>
              </a:rPr>
              <a:t>Основным источником загрязнения Арктики является деятельность человека.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b="1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  <a:endParaRPr lang="ru-RU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сбор теоретического материала,</a:t>
            </a:r>
            <a:endParaRPr lang="ru-RU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подбор фотографий;</a:t>
            </a:r>
            <a:endParaRPr lang="ru-RU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анализ изученного;</a:t>
            </a:r>
            <a:endParaRPr lang="ru-RU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написание работы. </a:t>
            </a:r>
            <a:endParaRPr lang="ru-RU" dirty="0"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37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297" y="405800"/>
            <a:ext cx="11399520" cy="302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Арктика</a:t>
            </a:r>
            <a:r>
              <a:rPr lang="ru-RU" sz="2400" dirty="0" smtClean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</a:rPr>
              <a:t>— это необычайная красота, снежная пустыня, ледяные просторы, бескрайние снега, вечная мерзлота. Кажется, что живым существам нет места в царстве холода, но это не так. </a:t>
            </a:r>
            <a:endParaRPr lang="ru-RU" sz="2400" dirty="0">
              <a:latin typeface="Liberation Serif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Растительный и животный мир Арктики очень уникален, что связано с удалённостью области от материков и континентов. </a:t>
            </a:r>
            <a:endParaRPr lang="ru-RU" sz="2400" dirty="0"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181818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Именно здесь и только здесь, встречаются сотни редких представителей флоры и фауны. 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pic>
        <p:nvPicPr>
          <p:cNvPr id="4" name="Picture 14" descr="https://oir.mobi/uploads/posts/2021-05/1620681475_46-oir_mobi-p-zhivotnie-arktiki-dlya-detei-zhivotnie-kra-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23" y="3429000"/>
            <a:ext cx="2053648" cy="16068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https://s3.nat-geo.ru/images/2019/5/16/81b36987586048aa97c817e7ea89bc42.max-1200x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352" y="4874034"/>
            <a:ext cx="2053559" cy="18009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c.wallhere.com/photos/ee/0d/1600x1200_px_Alaska_animals_arctic_Musk_National_Ox_snow-1654569.jpg!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911" y="3276162"/>
            <a:ext cx="2121653" cy="14148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c.pics.livejournal.com/galyagorshenina/52268261/464902/464902_origin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46" y="5021682"/>
            <a:ext cx="2173099" cy="14491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zooclub.ru/attach/fotogal/oboi/sea/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245" y="3200111"/>
            <a:ext cx="2131583" cy="14344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get.pxhere.com/photo/water-land-mammal-arctic-whiskers-fat-walrus-seals-vertebrate-large-tusks-flippers-marine-mammal-blubber-odobenidae-odobenus-keystone-species-77471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717" y="4942831"/>
            <a:ext cx="2131583" cy="16068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87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Фото: Михаил Черкасов/WWF Росс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" y="2788034"/>
            <a:ext cx="5855705" cy="3903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794" y="840019"/>
            <a:ext cx="592053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Атлантический морж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262626"/>
                </a:solidFill>
                <a:latin typeface="Liberation Serif" panose="02020603050405020304" pitchFamily="18" charset="0"/>
              </a:rPr>
              <a:t>О</a:t>
            </a:r>
            <a:r>
              <a:rPr lang="ru-RU" sz="2000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дин из крупнейших обитателей региона. </a:t>
            </a:r>
          </a:p>
        </p:txBody>
      </p:sp>
      <p:pic>
        <p:nvPicPr>
          <p:cNvPr id="7" name="Picture 2" descr="https://avatars.mds.yandex.net/get-zen_doc/135437/pub_5c7a259ef8046e00b3c5a1c6_5c7a25c98c122b00b34e90e6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549" y="219989"/>
            <a:ext cx="5779910" cy="3853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52754" y="4598052"/>
            <a:ext cx="5855705" cy="1421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latin typeface="Liberation Serif" panose="02020603050405020304" pitchFamily="18" charset="0"/>
              </a:rPr>
              <a:t>Г</a:t>
            </a:r>
            <a:r>
              <a:rPr lang="ru-RU" sz="2000" dirty="0" smtClean="0">
                <a:latin typeface="Liberation Serif" panose="02020603050405020304" pitchFamily="18" charset="0"/>
              </a:rPr>
              <a:t>лавные угрозы для моржей – изменение климата, загрязнения морской среды, дна и берегов нефтепродуктами.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97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Фото: Peter Prokosch/WW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147" y="200298"/>
            <a:ext cx="5869516" cy="4183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96000" y="4893945"/>
            <a:ext cx="5927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Liberation Serif" panose="02020603050405020304" pitchFamily="18" charset="0"/>
              </a:rPr>
              <a:t>Угрозой исчезновения является потепление в Арктике, а также химическое загрязнение </a:t>
            </a:r>
            <a:r>
              <a:rPr lang="ru-RU" dirty="0">
                <a:latin typeface="Liberation Serif" panose="02020603050405020304" pitchFamily="18" charset="0"/>
              </a:rPr>
              <a:t>окружающей </a:t>
            </a:r>
            <a:r>
              <a:rPr lang="ru-RU" dirty="0" smtClean="0">
                <a:latin typeface="Liberation Serif" panose="02020603050405020304" pitchFamily="18" charset="0"/>
              </a:rPr>
              <a:t>среды. </a:t>
            </a:r>
            <a:r>
              <a:rPr lang="ru-RU" dirty="0">
                <a:latin typeface="Liberation Serif" panose="02020603050405020304" pitchFamily="18" charset="0"/>
              </a:rPr>
              <a:t/>
            </a:r>
            <a:br>
              <a:rPr lang="ru-RU" dirty="0">
                <a:latin typeface="Liberation Serif" panose="02020603050405020304" pitchFamily="18" charset="0"/>
              </a:rPr>
            </a:br>
            <a:endParaRPr lang="ru-RU" dirty="0">
              <a:latin typeface="Liberation Serif" panose="02020603050405020304" pitchFamily="18" charset="0"/>
            </a:endParaRPr>
          </a:p>
        </p:txBody>
      </p:sp>
      <p:pic>
        <p:nvPicPr>
          <p:cNvPr id="8" name="Picture 4" descr="https://bestcube.space/wp-content/uploads/CHajk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5" y="2762602"/>
            <a:ext cx="5750843" cy="3955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96852" y="129895"/>
            <a:ext cx="19319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Белая чайка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38" y="971998"/>
            <a:ext cx="6113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Единственная почти полностью белая по окрасу оперения птица в Арктике.</a:t>
            </a:r>
          </a:p>
        </p:txBody>
      </p:sp>
    </p:spTree>
    <p:extLst>
      <p:ext uri="{BB962C8B-B14F-4D97-AF65-F5344CB8AC3E}">
        <p14:creationId xmlns:p14="http://schemas.microsoft.com/office/powerpoint/2010/main" val="293409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69328" y="383495"/>
            <a:ext cx="1242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262626"/>
                </a:solidFill>
                <a:latin typeface="Liberation Serif" panose="02020603050405020304" pitchFamily="18" charset="0"/>
              </a:rPr>
              <a:t>Нарвал</a:t>
            </a:r>
            <a:endParaRPr lang="ru-RU" sz="2400" b="1" i="0" dirty="0">
              <a:solidFill>
                <a:srgbClr val="262626"/>
              </a:solidFill>
              <a:effectLst/>
              <a:latin typeface="Liberation Serif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" y="1076738"/>
            <a:ext cx="5843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Нарвал, или единорог, – уникальное морское млекопитающее, которое водится только в Арктике.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57734" y="5064425"/>
            <a:ext cx="6006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000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Нарвалы</a:t>
            </a:r>
            <a:r>
              <a:rPr lang="ru-RU" sz="2000" dirty="0" smtClean="0">
                <a:latin typeface="Liberation Serif" panose="02020603050405020304" pitchFamily="18" charset="0"/>
              </a:rPr>
              <a:t> очень чувствительны к подводным шумам. </a:t>
            </a:r>
          </a:p>
        </p:txBody>
      </p:sp>
      <p:pic>
        <p:nvPicPr>
          <p:cNvPr id="12" name="Picture 6" descr="https://s.fishki.net/upload/users/2020/12/03/763497/433b2d69b920ca8555f8471973fea8c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4815"/>
            <a:ext cx="5957734" cy="4008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placepic.ru/wp-content/uploads/2019/04/10081047-le-narval-de-l-ocean-arctiqu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17" y="187810"/>
            <a:ext cx="5756366" cy="3558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65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2358" y="574157"/>
            <a:ext cx="2779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262626"/>
                </a:solidFill>
                <a:latin typeface="Liberation Serif" panose="02020603050405020304" pitchFamily="18" charset="0"/>
              </a:rPr>
              <a:t>Гренландский кит</a:t>
            </a:r>
            <a:endParaRPr lang="ru-RU" sz="2400" b="1" i="0" dirty="0">
              <a:solidFill>
                <a:srgbClr val="262626"/>
              </a:solidFill>
              <a:effectLst/>
              <a:latin typeface="Liberation Serif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572" y="1240647"/>
            <a:ext cx="4713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262626"/>
                </a:solidFill>
                <a:latin typeface="Liberation Serif" panose="02020603050405020304" pitchFamily="18" charset="0"/>
              </a:rPr>
              <a:t>В</a:t>
            </a:r>
            <a:r>
              <a:rPr lang="ru-RU" sz="2000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 мире осталось несколько сотен особей.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469042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 smtClean="0">
                <a:latin typeface="Liberation Serif" panose="02020603050405020304" pitchFamily="18" charset="0"/>
              </a:rPr>
              <a:t>Пары от испарений нефти приводят к поражению органов дыхания.</a:t>
            </a:r>
            <a:endParaRPr lang="ru-RU" sz="2000" dirty="0" smtClean="0">
              <a:solidFill>
                <a:srgbClr val="262626"/>
              </a:solidFill>
              <a:latin typeface="Liberation Serif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83" y="97971"/>
            <a:ext cx="5774226" cy="3865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Фото: Martha Holmes/WW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9703"/>
            <a:ext cx="6000750" cy="3981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05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im0-tub-ru.yandex.net/i?id=08b391f8a97c08ac087b815036933c87-l&amp;ref=rim&amp;n=13&amp;w=1080&amp;h=7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044" y="182879"/>
            <a:ext cx="5866828" cy="3901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29" y="2944952"/>
            <a:ext cx="5686696" cy="3791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642764" y="182879"/>
            <a:ext cx="2316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Белый медведь</a:t>
            </a:r>
            <a:endParaRPr lang="ru-RU" sz="2400" b="1" i="0" dirty="0">
              <a:solidFill>
                <a:srgbClr val="262626"/>
              </a:solidFill>
              <a:effectLst/>
              <a:latin typeface="Liberation Serif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920" y="107514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 smtClean="0">
                <a:solidFill>
                  <a:srgbClr val="262626"/>
                </a:solidFill>
                <a:latin typeface="Liberation Serif" panose="02020603050405020304" pitchFamily="18" charset="0"/>
              </a:rPr>
              <a:t>Белый медведь -  самый крупный наземный хищник планеты.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17325" y="4809783"/>
            <a:ext cx="6227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Liberation Serif" panose="02020603050405020304" pitchFamily="18" charset="0"/>
              </a:rPr>
              <a:t>Экологи предупреждают, что к </a:t>
            </a:r>
            <a:r>
              <a:rPr lang="ru-RU" sz="2000" b="1" dirty="0" smtClean="0">
                <a:latin typeface="Liberation Serif" panose="02020603050405020304" pitchFamily="18" charset="0"/>
              </a:rPr>
              <a:t>2050 году </a:t>
            </a:r>
            <a:r>
              <a:rPr lang="ru-RU" sz="2000" dirty="0" smtClean="0">
                <a:latin typeface="Liberation Serif" panose="02020603050405020304" pitchFamily="18" charset="0"/>
              </a:rPr>
              <a:t>численность популяции может сократиться более чем на две трети.</a:t>
            </a:r>
            <a:endParaRPr lang="ru-RU" sz="2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7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513</Words>
  <Application>Microsoft Office PowerPoint</Application>
  <PresentationFormat>Широкоэкранный</PresentationFormat>
  <Paragraphs>84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inherit</vt:lpstr>
      <vt:lpstr>Liberation Serif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Gruppa_03</dc:creator>
  <cp:lastModifiedBy>Пользователь Windows</cp:lastModifiedBy>
  <cp:revision>49</cp:revision>
  <dcterms:created xsi:type="dcterms:W3CDTF">2022-03-22T04:58:51Z</dcterms:created>
  <dcterms:modified xsi:type="dcterms:W3CDTF">2022-03-25T10:11:49Z</dcterms:modified>
</cp:coreProperties>
</file>