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  <p:sldMasterId id="2147483852" r:id="rId2"/>
  </p:sldMasterIdLst>
  <p:notesMasterIdLst>
    <p:notesMasterId r:id="rId12"/>
  </p:notesMasterIdLst>
  <p:handoutMasterIdLst>
    <p:handoutMasterId r:id="rId13"/>
  </p:handoutMasterIdLst>
  <p:sldIdLst>
    <p:sldId id="282" r:id="rId3"/>
    <p:sldId id="307" r:id="rId4"/>
    <p:sldId id="303" r:id="rId5"/>
    <p:sldId id="300" r:id="rId6"/>
    <p:sldId id="298" r:id="rId7"/>
    <p:sldId id="299" r:id="rId8"/>
    <p:sldId id="297" r:id="rId9"/>
    <p:sldId id="30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FC8C"/>
    <a:srgbClr val="FFFF66"/>
    <a:srgbClr val="FFFF00"/>
    <a:srgbClr val="50FB47"/>
    <a:srgbClr val="FF5050"/>
    <a:srgbClr val="FF0066"/>
    <a:srgbClr val="0FD905"/>
    <a:srgbClr val="E4FB05"/>
    <a:srgbClr val="E4FB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07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E747E-2B29-413A-8FEC-8DD0C6F567D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3A3FC-2C00-42BF-8CBD-0C57ADBAF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7563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89CBB-896B-44C5-9160-70A2E19077DA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2B990-E10C-47AE-A388-BBF33677C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93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616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58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18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995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9089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3920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7919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213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4203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0482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32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520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828584" y="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6552728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 smtClean="0"/>
              <a:t>Муниципальное бюджетное дошкольное образовательное учреждение  «Детский сад №227»</a:t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400" b="1" dirty="0" smtClean="0"/>
              <a:t>Городской семинар-практикум для педагогов на тему: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«Родительское собрание на тему «Успешная социализация как результат </a:t>
            </a:r>
            <a:r>
              <a:rPr lang="ru-RU" sz="2800" b="1" dirty="0" err="1" smtClean="0"/>
              <a:t>сформированности</a:t>
            </a:r>
            <a:r>
              <a:rPr lang="ru-RU" sz="2800" b="1" dirty="0" smtClean="0"/>
              <a:t> </a:t>
            </a:r>
            <a:r>
              <a:rPr lang="ru-RU" sz="2800" b="1" dirty="0" smtClean="0"/>
              <a:t>4К-компетенций у детей старшего дошкольного возраста»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1600" b="1" dirty="0" smtClean="0"/>
              <a:t>Подготовила творческая группа МБДОУ №227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18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3075" name="Picture 3" descr="C:\Users\Психолог\Downloads\HAPPYFAM_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016" y="3233651"/>
            <a:ext cx="4680520" cy="301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СОЦИАЛИЗАЦИЯ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41459"/>
            <a:ext cx="2807144" cy="207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2976097" cy="210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449050"/>
            <a:ext cx="2736304" cy="218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21" y="4689613"/>
            <a:ext cx="281188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C:\Users\Психолог\Downloads\049a534c8fc2adbbbf75406a40af84b4.jp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1" r="10452"/>
          <a:stretch/>
        </p:blipFill>
        <p:spPr bwMode="auto">
          <a:xfrm>
            <a:off x="203099" y="3449049"/>
            <a:ext cx="2689130" cy="218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89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152128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4К-компетенции 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 fontScale="92500"/>
          </a:bodyPr>
          <a:lstStyle/>
          <a:p>
            <a:pPr marL="0" lvl="0" indent="0" algn="just">
              <a:buNone/>
            </a:pPr>
            <a:r>
              <a:rPr lang="ru-RU" sz="3500" b="1" dirty="0" smtClean="0">
                <a:ln w="12700"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Коммуникация</a:t>
            </a:r>
            <a:r>
              <a:rPr lang="ru-RU" sz="3500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/>
              <a:t>                                        </a:t>
            </a:r>
            <a:r>
              <a:rPr lang="ru-RU" sz="3500" b="1" dirty="0" smtClean="0">
                <a:ln w="12700">
                  <a:solidFill>
                    <a:prstClr val="black"/>
                  </a:solidFill>
                </a:ln>
                <a:solidFill>
                  <a:srgbClr val="0FD905"/>
                </a:solidFill>
              </a:rPr>
              <a:t>Кооперация</a:t>
            </a:r>
            <a:endParaRPr lang="ru-RU" sz="3500" b="1" dirty="0">
              <a:ln w="12700">
                <a:solidFill>
                  <a:prstClr val="black"/>
                </a:solidFill>
              </a:ln>
              <a:solidFill>
                <a:srgbClr val="0FD905"/>
              </a:solidFill>
            </a:endParaRPr>
          </a:p>
          <a:p>
            <a:pPr marL="0" indent="0" algn="just">
              <a:buNone/>
            </a:pPr>
            <a:endParaRPr lang="ru-RU" b="1" dirty="0" smtClean="0"/>
          </a:p>
          <a:p>
            <a:pPr marL="0" indent="0" algn="just">
              <a:buNone/>
            </a:pPr>
            <a:endParaRPr lang="ru-RU" b="1" dirty="0">
              <a:ln w="12700">
                <a:solidFill>
                  <a:schemeClr val="tx1"/>
                </a:solidFill>
              </a:ln>
              <a:solidFill>
                <a:srgbClr val="0FD905"/>
              </a:solidFill>
            </a:endParaRPr>
          </a:p>
          <a:p>
            <a:pPr marL="0" indent="0" algn="just">
              <a:buNone/>
            </a:pPr>
            <a:endParaRPr lang="ru-RU" b="1" dirty="0"/>
          </a:p>
          <a:p>
            <a:pPr marL="0" indent="0" algn="just">
              <a:buNone/>
            </a:pPr>
            <a:endParaRPr lang="ru-RU" b="1" dirty="0" smtClean="0"/>
          </a:p>
          <a:p>
            <a:pPr marL="0" indent="0" algn="just">
              <a:buNone/>
            </a:pPr>
            <a:endParaRPr lang="ru-RU" b="1" dirty="0"/>
          </a:p>
          <a:p>
            <a:pPr marL="0" indent="0" algn="just">
              <a:buNone/>
            </a:pPr>
            <a:endParaRPr lang="ru-RU" b="1" dirty="0" smtClean="0"/>
          </a:p>
          <a:p>
            <a:pPr marL="0" indent="0" algn="just">
              <a:buNone/>
            </a:pPr>
            <a:endParaRPr lang="ru-RU" b="1" dirty="0"/>
          </a:p>
          <a:p>
            <a:pPr marL="0" indent="0" algn="just">
              <a:buNone/>
            </a:pPr>
            <a:endParaRPr lang="ru-RU" b="1" dirty="0" smtClean="0">
              <a:ln w="12700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ru-RU" b="1" dirty="0" smtClean="0">
              <a:ln w="12700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3500" b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Креативность</a:t>
            </a:r>
            <a:r>
              <a:rPr lang="ru-RU" sz="3500" b="1" dirty="0" smtClean="0">
                <a:ln w="12700">
                  <a:solidFill>
                    <a:schemeClr val="tx1"/>
                  </a:solidFill>
                </a:ln>
              </a:rPr>
              <a:t> </a:t>
            </a:r>
            <a:r>
              <a:rPr lang="ru-RU" b="1" dirty="0" smtClean="0"/>
              <a:t>                      </a:t>
            </a:r>
            <a:r>
              <a:rPr lang="ru-RU" sz="3500" b="1" dirty="0" smtClean="0">
                <a:ln w="1270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Критическое мышление</a:t>
            </a:r>
            <a:r>
              <a:rPr lang="ru-RU" b="1" dirty="0" smtClean="0"/>
              <a:t>                                                                                                        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52" y="3861049"/>
            <a:ext cx="3311840" cy="23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38465"/>
            <a:ext cx="345638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9"/>
            <a:ext cx="338437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446" y="3861049"/>
            <a:ext cx="3450917" cy="2376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78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8271" y="3068960"/>
            <a:ext cx="5539726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Коммуникация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286102" y="3212976"/>
            <a:ext cx="1512168" cy="324036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7337997" y="3212976"/>
            <a:ext cx="1656184" cy="32403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98271" y="5481228"/>
            <a:ext cx="2196243" cy="11881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Слушать и слышать собеседника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3969" y="5301208"/>
            <a:ext cx="3054028" cy="136815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Правильно доносить собственную точку зрения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03648" y="4293096"/>
            <a:ext cx="2590866" cy="100811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Умение договариваться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27984" y="4293096"/>
            <a:ext cx="2934326" cy="86409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Налаживать контакты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654076" y="3717032"/>
            <a:ext cx="48463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719725" y="3717032"/>
            <a:ext cx="48463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116632"/>
            <a:ext cx="417646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41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8271" y="3356992"/>
            <a:ext cx="5539726" cy="648072"/>
          </a:xfrm>
          <a:prstGeom prst="roundRect">
            <a:avLst/>
          </a:prstGeom>
          <a:solidFill>
            <a:srgbClr val="91FC8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prstClr val="black"/>
                </a:solidFill>
              </a:rPr>
              <a:t>Кооперация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286102" y="3501008"/>
            <a:ext cx="1512168" cy="29523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7337997" y="3501008"/>
            <a:ext cx="1656184" cy="29523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98271" y="5447652"/>
            <a:ext cx="2196243" cy="1293716"/>
          </a:xfrm>
          <a:prstGeom prst="roundRect">
            <a:avLst/>
          </a:prstGeom>
          <a:solidFill>
            <a:srgbClr val="91FC8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Выполнение взятых на себя обязательств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3969" y="5373216"/>
            <a:ext cx="3054028" cy="1368152"/>
          </a:xfrm>
          <a:prstGeom prst="roundRect">
            <a:avLst/>
          </a:prstGeom>
          <a:solidFill>
            <a:srgbClr val="91FC8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Самостоятельность и проявление инициативности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8270" y="4437112"/>
            <a:ext cx="2196244" cy="792088"/>
          </a:xfrm>
          <a:prstGeom prst="roundRect">
            <a:avLst/>
          </a:prstGeom>
          <a:solidFill>
            <a:srgbClr val="91FC8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Принятие общих целей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68134" y="4437112"/>
            <a:ext cx="2794176" cy="792088"/>
          </a:xfrm>
          <a:prstGeom prst="roundRect">
            <a:avLst/>
          </a:prstGeom>
          <a:solidFill>
            <a:srgbClr val="91FC8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Социальное взаимодействие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2654076" y="4005064"/>
            <a:ext cx="4846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719725" y="4005064"/>
            <a:ext cx="4846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6632"/>
            <a:ext cx="4608512" cy="324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732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47664" y="2708920"/>
            <a:ext cx="6048672" cy="648070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Креативность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3825628" y="3356992"/>
            <a:ext cx="916680" cy="576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251520" y="2852936"/>
            <a:ext cx="1296144" cy="33843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7596336" y="2852936"/>
            <a:ext cx="1368152" cy="352839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25989" y="3933056"/>
            <a:ext cx="2598139" cy="1152128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Нестандартные решения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47664" y="5301208"/>
            <a:ext cx="2736304" cy="1440160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Создание и продуцирование собственных идей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63988" y="5301208"/>
            <a:ext cx="3132348" cy="1440160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Умение быстро перестраивать деятельность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3789040"/>
            <a:ext cx="2088232" cy="1296144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Оценка ситуации с разных сторон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8144" y="3933056"/>
            <a:ext cx="2412268" cy="1152128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Развитие предложенных идей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177734" y="3356992"/>
            <a:ext cx="4846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201892" y="3356991"/>
            <a:ext cx="484632" cy="576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" t="13238" b="4508"/>
          <a:stretch/>
        </p:blipFill>
        <p:spPr bwMode="auto">
          <a:xfrm>
            <a:off x="2146586" y="0"/>
            <a:ext cx="4634804" cy="266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245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07702" y="3429000"/>
            <a:ext cx="5328593" cy="864094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prstClr val="black"/>
                </a:solidFill>
              </a:rPr>
              <a:t>Критическое мышление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4005648" y="4293095"/>
            <a:ext cx="91668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467545" y="3645024"/>
            <a:ext cx="1440158" cy="3096344"/>
          </a:xfrm>
          <a:prstGeom prst="curvedRightArrow">
            <a:avLst>
              <a:gd name="adj1" fmla="val 22593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7236296" y="3645024"/>
            <a:ext cx="1296144" cy="309634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03849" y="4941168"/>
            <a:ext cx="2459972" cy="864096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Объяснение (аргументация)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07703" y="5949280"/>
            <a:ext cx="2526131" cy="792088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Выведение гипотез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41096" y="5949280"/>
            <a:ext cx="2498576" cy="792088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prstClr val="black"/>
                </a:solidFill>
              </a:rPr>
              <a:t>Саморегуляция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67644" y="4941168"/>
            <a:ext cx="1620180" cy="864095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Анализ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96136" y="4941168"/>
            <a:ext cx="1836204" cy="864096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Оценка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2169444" y="4293095"/>
            <a:ext cx="484632" cy="6480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201892" y="4293096"/>
            <a:ext cx="484632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2" y="116633"/>
            <a:ext cx="532110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88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ru-RU" sz="2600" b="1" dirty="0" smtClean="0"/>
              <a:t>Статус детей в группе согласно методике социометрия «Капитан корабля»</a:t>
            </a:r>
            <a:endParaRPr lang="ru-RU" sz="2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1124744"/>
            <a:ext cx="8784975" cy="5544616"/>
          </a:xfrm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00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5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marL="0" lvl="0" indent="0" algn="just">
              <a:lnSpc>
                <a:spcPct val="15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5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5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5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marL="0" lvl="0" indent="0" algn="just">
              <a:lnSpc>
                <a:spcPct val="150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ОТВЕРГАЕМЫЕ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43" y="1124744"/>
            <a:ext cx="2736304" cy="1952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62" y="3789040"/>
            <a:ext cx="261937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19872" y="6381299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ИЗОЛИРОВАННЫЕ</a:t>
            </a:r>
            <a:endParaRPr lang="ru-RU" sz="2000" b="1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3789040"/>
            <a:ext cx="273630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72199" y="5404574"/>
            <a:ext cx="259228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ПРЕНЕБРЕГАЕМЫЕ ИЛИ ОТТЕСНЕННЫЕ</a:t>
            </a:r>
          </a:p>
          <a:p>
            <a:endParaRPr lang="ru-RU" sz="2000" b="1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030" y="1083015"/>
            <a:ext cx="2880320" cy="199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76056" y="3241343"/>
            <a:ext cx="2952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ПРЕДПОЧИТАЕМЫЕ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418183" y="3159877"/>
            <a:ext cx="2685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ПОПУЛЯРНЫЙ «ЗВЕЗДА»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268" y="4293096"/>
            <a:ext cx="3168351" cy="211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87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сихолог\Downloads\1644896030_9-fikiwiki-com-p-kartinka-spasibo-za-vnimanie-dlya-prezenta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64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3227</TotalTime>
  <Words>90</Words>
  <Application>Microsoft Office PowerPoint</Application>
  <PresentationFormat>Экран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1_Тема Office</vt:lpstr>
      <vt:lpstr>   Муниципальное бюджетное дошкольное образовательное учреждение  «Детский сад №227»  Городской семинар-практикум для педагогов на тему: «Родительское собрание на тему «Успешная социализация как результат сформированности 4К-компетенций у детей старшего дошкольного возраста»        Подготовила творческая группа МБДОУ №227  </vt:lpstr>
      <vt:lpstr>СОЦИАЛИЗАЦИЯ</vt:lpstr>
      <vt:lpstr>4К-компетенции 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Статус детей в группе согласно методике социометрия «Капитан корабля»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эмоциональной сферы детей 3-4 лет в период адаптации к условиям ДОУ</dc:title>
  <dc:creator>Аня</dc:creator>
  <cp:lastModifiedBy>Психолог</cp:lastModifiedBy>
  <cp:revision>169</cp:revision>
  <cp:lastPrinted>2022-12-01T07:06:31Z</cp:lastPrinted>
  <dcterms:created xsi:type="dcterms:W3CDTF">2019-10-08T12:20:01Z</dcterms:created>
  <dcterms:modified xsi:type="dcterms:W3CDTF">2024-03-27T09:58:47Z</dcterms:modified>
</cp:coreProperties>
</file>