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70" r:id="rId4"/>
    <p:sldId id="257" r:id="rId5"/>
    <p:sldId id="259" r:id="rId6"/>
    <p:sldId id="260" r:id="rId7"/>
    <p:sldId id="263" r:id="rId8"/>
    <p:sldId id="261" r:id="rId9"/>
    <p:sldId id="258" r:id="rId10"/>
    <p:sldId id="262" r:id="rId11"/>
    <p:sldId id="264" r:id="rId12"/>
    <p:sldId id="265" r:id="rId13"/>
    <p:sldId id="269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Прямоугольник 85"/>
          <p:cNvSpPr/>
          <p:nvPr userDrawn="1"/>
        </p:nvSpPr>
        <p:spPr>
          <a:xfrm>
            <a:off x="714348" y="285728"/>
            <a:ext cx="8215370" cy="63579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2556"/>
            <a:ext cx="150016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kern="1200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© Фокина Лидия Петровна </a:t>
            </a:r>
            <a:endParaRPr lang="ru-RU" sz="800" kern="1200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 userDrawn="1"/>
        </p:nvGrpSpPr>
        <p:grpSpPr>
          <a:xfrm rot="10800000">
            <a:off x="357158" y="6147194"/>
            <a:ext cx="821538" cy="250033"/>
            <a:chOff x="2714612" y="1428736"/>
            <a:chExt cx="2857520" cy="785818"/>
          </a:xfrm>
          <a:solidFill>
            <a:srgbClr val="92D050"/>
          </a:solidFill>
        </p:grpSpPr>
        <p:sp>
          <p:nvSpPr>
            <p:cNvPr id="9" name="Овал 8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 userDrawn="1"/>
        </p:nvGrpSpPr>
        <p:grpSpPr>
          <a:xfrm rot="10800000">
            <a:off x="357158" y="5436391"/>
            <a:ext cx="821538" cy="250033"/>
            <a:chOff x="2714612" y="1428736"/>
            <a:chExt cx="2857520" cy="785818"/>
          </a:xfrm>
          <a:solidFill>
            <a:srgbClr val="92D050"/>
          </a:solidFill>
        </p:grpSpPr>
        <p:sp>
          <p:nvSpPr>
            <p:cNvPr id="15" name="Овал 14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7" name="Группа 86"/>
          <p:cNvGrpSpPr/>
          <p:nvPr userDrawn="1"/>
        </p:nvGrpSpPr>
        <p:grpSpPr>
          <a:xfrm rot="10800000">
            <a:off x="357158" y="4725588"/>
            <a:ext cx="821538" cy="250033"/>
            <a:chOff x="2714612" y="1428736"/>
            <a:chExt cx="2857520" cy="785818"/>
          </a:xfrm>
          <a:solidFill>
            <a:srgbClr val="92D050"/>
          </a:solidFill>
        </p:grpSpPr>
        <p:sp>
          <p:nvSpPr>
            <p:cNvPr id="88" name="Овал 8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Овал 8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Овал 8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Овал 9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3" name="Группа 92"/>
          <p:cNvGrpSpPr/>
          <p:nvPr userDrawn="1"/>
        </p:nvGrpSpPr>
        <p:grpSpPr>
          <a:xfrm rot="10800000">
            <a:off x="357158" y="4014785"/>
            <a:ext cx="821538" cy="250033"/>
            <a:chOff x="2714612" y="1428736"/>
            <a:chExt cx="2857520" cy="785818"/>
          </a:xfrm>
          <a:solidFill>
            <a:srgbClr val="92D050"/>
          </a:solidFill>
        </p:grpSpPr>
        <p:sp>
          <p:nvSpPr>
            <p:cNvPr id="94" name="Овал 9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Овал 9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Скругленный прямоугольник 9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Группа 98"/>
          <p:cNvGrpSpPr/>
          <p:nvPr userDrawn="1"/>
        </p:nvGrpSpPr>
        <p:grpSpPr>
          <a:xfrm rot="10800000">
            <a:off x="357158" y="3303982"/>
            <a:ext cx="821538" cy="250033"/>
            <a:chOff x="2714612" y="1428736"/>
            <a:chExt cx="2857520" cy="785818"/>
          </a:xfrm>
          <a:solidFill>
            <a:srgbClr val="92D050"/>
          </a:solidFill>
        </p:grpSpPr>
        <p:sp>
          <p:nvSpPr>
            <p:cNvPr id="100" name="Овал 99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Овал 101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Овал 102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Скругленный прямоугольник 103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5" name="Группа 104"/>
          <p:cNvGrpSpPr/>
          <p:nvPr userDrawn="1"/>
        </p:nvGrpSpPr>
        <p:grpSpPr>
          <a:xfrm rot="10800000">
            <a:off x="357158" y="2593179"/>
            <a:ext cx="821538" cy="250033"/>
            <a:chOff x="2714612" y="1428736"/>
            <a:chExt cx="2857520" cy="785818"/>
          </a:xfrm>
          <a:solidFill>
            <a:srgbClr val="92D050"/>
          </a:solidFill>
        </p:grpSpPr>
        <p:sp>
          <p:nvSpPr>
            <p:cNvPr id="106" name="Овал 105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Овал 106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Овал 107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Овал 108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Скругленный прямоугольник 109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1" name="Группа 110"/>
          <p:cNvGrpSpPr/>
          <p:nvPr userDrawn="1"/>
        </p:nvGrpSpPr>
        <p:grpSpPr>
          <a:xfrm rot="10800000">
            <a:off x="357158" y="1882376"/>
            <a:ext cx="821538" cy="250033"/>
            <a:chOff x="2714612" y="1428736"/>
            <a:chExt cx="2857520" cy="785818"/>
          </a:xfrm>
          <a:solidFill>
            <a:srgbClr val="92D050"/>
          </a:solidFill>
        </p:grpSpPr>
        <p:sp>
          <p:nvSpPr>
            <p:cNvPr id="112" name="Овал 111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Овал 112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4" name="Овал 113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Овал 114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Скругленный прямоугольник 115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7" name="Группа 116"/>
          <p:cNvGrpSpPr/>
          <p:nvPr userDrawn="1"/>
        </p:nvGrpSpPr>
        <p:grpSpPr>
          <a:xfrm rot="10800000">
            <a:off x="357158" y="1171573"/>
            <a:ext cx="821538" cy="250033"/>
            <a:chOff x="2714612" y="1428736"/>
            <a:chExt cx="2857520" cy="785818"/>
          </a:xfrm>
          <a:solidFill>
            <a:srgbClr val="92D050"/>
          </a:solidFill>
        </p:grpSpPr>
        <p:sp>
          <p:nvSpPr>
            <p:cNvPr id="118" name="Овал 11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Скругленный прямоугольник 12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3" name="Группа 122"/>
          <p:cNvGrpSpPr/>
          <p:nvPr userDrawn="1"/>
        </p:nvGrpSpPr>
        <p:grpSpPr>
          <a:xfrm rot="10800000">
            <a:off x="357158" y="460770"/>
            <a:ext cx="821538" cy="250033"/>
            <a:chOff x="2714612" y="1428736"/>
            <a:chExt cx="2857520" cy="785818"/>
          </a:xfrm>
          <a:solidFill>
            <a:srgbClr val="92D050"/>
          </a:solidFill>
        </p:grpSpPr>
        <p:sp>
          <p:nvSpPr>
            <p:cNvPr id="124" name="Овал 12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Овал 12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Овал 12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Скругленный прямоугольник 12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3.sld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package" Target="../embeddings/______Microsoft_Office_PowerPoint2.sld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714348" y="2357431"/>
            <a:ext cx="8143932" cy="3097244"/>
            <a:chOff x="1115616" y="2146449"/>
            <a:chExt cx="7165477" cy="333661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9"/>
              <a:ext cx="7165477" cy="10941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397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714480" y="1643050"/>
            <a:ext cx="52149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Развитие личностных качеств учащихся при  работе над школьными проектами по биологии  </a:t>
            </a:r>
            <a:endParaRPr lang="ru-RU" sz="3600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4810" y="4500570"/>
            <a:ext cx="4357718" cy="18774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Пономарева Лариса Александровна,</a:t>
            </a:r>
          </a:p>
          <a:p>
            <a:pPr algn="ctr"/>
            <a:r>
              <a:rPr lang="ru-RU" sz="2000" b="1" dirty="0" smtClean="0">
                <a:latin typeface="Monotype Corsiva" pitchFamily="66" charset="0"/>
              </a:rPr>
              <a:t>учитель биологии, </a:t>
            </a:r>
          </a:p>
          <a:p>
            <a:pPr algn="ctr"/>
            <a:r>
              <a:rPr lang="ru-RU" sz="2000" b="1" dirty="0" smtClean="0">
                <a:latin typeface="Monotype Corsiva" pitchFamily="66" charset="0"/>
              </a:rPr>
              <a:t>высшая квалификационная категория</a:t>
            </a:r>
          </a:p>
          <a:p>
            <a:pPr algn="ctr"/>
            <a:endParaRPr lang="ru-RU" sz="2000" b="1" dirty="0">
              <a:solidFill>
                <a:schemeClr val="accent4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3857628"/>
            <a:ext cx="38747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Из опыта работы учителя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5716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Городской округ Первоуральск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МАОУ СОШ №10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углубленным изучением отдельных предметов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714348" y="2357431"/>
            <a:ext cx="8143932" cy="3097244"/>
            <a:chOff x="1115616" y="2146449"/>
            <a:chExt cx="7165477" cy="333661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9"/>
              <a:ext cx="7165477" cy="10941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397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428860" y="642918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Форма представления продукта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0232" y="1500174"/>
            <a:ext cx="62865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 Проект</a:t>
            </a:r>
          </a:p>
          <a:p>
            <a:pPr marL="342900" indent="-342900">
              <a:buAutoNum type="arabicPeriod"/>
            </a:pPr>
            <a:r>
              <a:rPr lang="ru-RU" dirty="0" smtClean="0"/>
              <a:t>Презентация</a:t>
            </a:r>
          </a:p>
          <a:p>
            <a:pPr marL="342900" indent="-342900">
              <a:buAutoNum type="arabicPeriod"/>
            </a:pPr>
            <a:r>
              <a:rPr lang="ru-RU" dirty="0" smtClean="0"/>
              <a:t>Фотовыставка</a:t>
            </a:r>
          </a:p>
          <a:p>
            <a:pPr marL="342900" indent="-342900">
              <a:buAutoNum type="arabicPeriod"/>
            </a:pPr>
            <a:r>
              <a:rPr lang="ru-RU" dirty="0" smtClean="0"/>
              <a:t>Видеофильм</a:t>
            </a:r>
          </a:p>
          <a:p>
            <a:pPr marL="342900" indent="-342900">
              <a:buAutoNum type="arabicPeriod"/>
            </a:pPr>
            <a:r>
              <a:rPr lang="ru-RU" dirty="0" smtClean="0"/>
              <a:t>Журнал или буклет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714480" y="3714752"/>
            <a:ext cx="5072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Представление работы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4414" y="4429132"/>
            <a:ext cx="4857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Классные и школьные конференции</a:t>
            </a:r>
          </a:p>
          <a:p>
            <a:pPr marL="342900" indent="-342900">
              <a:buAutoNum type="arabicPeriod"/>
            </a:pPr>
            <a:r>
              <a:rPr lang="ru-RU" dirty="0" smtClean="0"/>
              <a:t>Городская научно-практическая конференция</a:t>
            </a:r>
          </a:p>
          <a:p>
            <a:pPr marL="342900" indent="-342900">
              <a:buAutoNum type="arabicPeriod"/>
            </a:pPr>
            <a:r>
              <a:rPr lang="ru-RU" dirty="0" smtClean="0"/>
              <a:t>Международные и Всероссийские конкурсы «Слайд 2017», «Кладезь знаний» и др.</a:t>
            </a:r>
            <a:endParaRPr lang="ru-RU" dirty="0"/>
          </a:p>
        </p:txBody>
      </p:sp>
      <p:pic>
        <p:nvPicPr>
          <p:cNvPr id="5122" name="Picture 2" descr="D:\наши документы\лариса\картинки\vnimanie_konku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714488"/>
            <a:ext cx="1905000" cy="1666875"/>
          </a:xfrm>
          <a:prstGeom prst="rect">
            <a:avLst/>
          </a:prstGeom>
          <a:noFill/>
        </p:spPr>
      </p:pic>
      <p:pic>
        <p:nvPicPr>
          <p:cNvPr id="5123" name="Picture 3" descr="D:\наши документы\лариса\картинки\фигурки человечком\i (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429132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714348" y="2357431"/>
            <a:ext cx="8143932" cy="3097244"/>
            <a:chOff x="1115616" y="2146449"/>
            <a:chExt cx="7165477" cy="333661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9"/>
              <a:ext cx="7165477" cy="10941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397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214678" y="642918"/>
            <a:ext cx="635798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Из опыта работы над проектами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714612" y="1214422"/>
            <a:ext cx="6143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Какого ребенка выбрать для написания проекта, чтобы он был успешным? </a:t>
            </a:r>
            <a:endParaRPr lang="ru-RU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366814" y="2724144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714480" y="2000240"/>
            <a:ext cx="6929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Проект выполненный учеником 11 класса Андрей Н.</a:t>
            </a:r>
          </a:p>
          <a:p>
            <a:r>
              <a:rPr lang="ru-RU" dirty="0" smtClean="0"/>
              <a:t>Тема проекта: «Выбор остается за человеком» (об утилизации атомных подводных лодок)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643570" y="5000636"/>
            <a:ext cx="3071834" cy="1477328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/>
              <a:t>Учащийся успешно обучается в школе, имеет хорошую мотивацию к выполняемой работе, у него есть поддержка родителей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285852" y="300037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Работа была представлена на: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Международной конференции «Развитие технологий в области атомной энергетики» с участием американских студентов (Информационно-образовательный центр  атомных городов Урала г. </a:t>
            </a:r>
            <a:r>
              <a:rPr lang="ru-RU" dirty="0" err="1" smtClean="0"/>
              <a:t>Новоуральска</a:t>
            </a:r>
            <a:r>
              <a:rPr lang="ru-RU" dirty="0" smtClean="0"/>
              <a:t>).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Курчатовских чтениях школы Космонавтики, г. Железногорска.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643042" y="5500702"/>
            <a:ext cx="3485185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just"/>
            <a:r>
              <a:rPr lang="ru-RU" dirty="0" smtClean="0"/>
              <a:t>Работа получила высокие оценки</a:t>
            </a:r>
            <a:endParaRPr lang="ru-RU" dirty="0"/>
          </a:p>
        </p:txBody>
      </p:sp>
      <p:pic>
        <p:nvPicPr>
          <p:cNvPr id="16" name="Picture 1" descr="D:\Мама\на презентации\180px-Моя_эмблема_Короле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500042"/>
            <a:ext cx="1343952" cy="1396216"/>
          </a:xfrm>
          <a:prstGeom prst="rect">
            <a:avLst/>
          </a:prstGeom>
          <a:noFill/>
        </p:spPr>
      </p:pic>
      <p:pic>
        <p:nvPicPr>
          <p:cNvPr id="17" name="Picture 3" descr="C:\Documents and Settings\Admin\Рабочий стол\грамоты\Save0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2928934"/>
            <a:ext cx="1475052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9" name="Picture 2" descr="C:\Documents and Settings\Admin\Рабочий стол\грамоты\Save0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2857496"/>
            <a:ext cx="1376226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714348" y="2357431"/>
            <a:ext cx="8143932" cy="3097244"/>
            <a:chOff x="1115616" y="2146449"/>
            <a:chExt cx="7165477" cy="333661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9"/>
              <a:ext cx="7165477" cy="10941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397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928926" y="500042"/>
            <a:ext cx="635798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Из опыта работы над проектами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786050" y="1214422"/>
            <a:ext cx="6143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Какого ребенка выбрать для написания проекта, чтобы он был успешным? </a:t>
            </a:r>
            <a:endParaRPr lang="ru-RU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366814" y="2724144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000232" y="1857364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Проект выполненный учеником 8 класса Артуром Х. </a:t>
            </a: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1357290" y="2285992"/>
          <a:ext cx="2743200" cy="2047875"/>
        </p:xfrm>
        <a:graphic>
          <a:graphicData uri="http://schemas.openxmlformats.org/presentationml/2006/ole">
            <p:oleObj spid="_x0000_s4097" name="Слайд" r:id="rId3" imgW="4567364" imgH="3424543" progId="PowerPoint.Slide.12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143504" y="3071810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143504" y="3071810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pic>
        <p:nvPicPr>
          <p:cNvPr id="16" name="Picture 1" descr="D:\Мама\на презентации\180px-Моя_эмблема_Королев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500042"/>
            <a:ext cx="1214446" cy="1261674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500562" y="2500306"/>
            <a:ext cx="42148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Учащийся - воспитанник детского дома. С 14 лет стал обучаться в школе. Мотивация  к обучению и социализация  недостаточны. </a:t>
            </a:r>
          </a:p>
          <a:p>
            <a:pPr algn="just"/>
            <a:r>
              <a:rPr lang="ru-RU" dirty="0" smtClean="0"/>
              <a:t>Поддержка только педагогов.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Проект выполнен на основе практических опытов по теме «Скелет».</a:t>
            </a:r>
          </a:p>
          <a:p>
            <a:pPr algn="just"/>
            <a:r>
              <a:rPr lang="ru-RU" dirty="0" smtClean="0"/>
              <a:t>Работа представлена на школьной научно-практической конференции.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500562" y="5857892"/>
            <a:ext cx="392909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Результат – ситуация успеха !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428728" y="4357694"/>
            <a:ext cx="25717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/>
              <a:t>Успешное выступление на большой аудитории, </a:t>
            </a:r>
            <a:r>
              <a:rPr lang="ru-RU" sz="1600" dirty="0" smtClean="0"/>
              <a:t>п</a:t>
            </a:r>
            <a:r>
              <a:rPr lang="ru-RU" sz="1600" dirty="0" smtClean="0"/>
              <a:t>оддержка воспитателей детского дома, учащихся школы, друзей из класса для данного ребенка – </a:t>
            </a:r>
            <a:r>
              <a:rPr lang="ru-RU" sz="1600" b="1" dirty="0" smtClean="0"/>
              <a:t>хороший стимул к дальнейшему получению образования 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643182"/>
            <a:ext cx="7658096" cy="4525963"/>
          </a:xfrm>
        </p:spPr>
        <p:txBody>
          <a:bodyPr/>
          <a:lstStyle/>
          <a:p>
            <a:r>
              <a:rPr lang="ru-RU" sz="2000" dirty="0" smtClean="0"/>
              <a:t> Воспитание  в ребенке доброты, щедрости души, уверенности в себе, умение наслаждаться окружающим миром.</a:t>
            </a:r>
          </a:p>
          <a:p>
            <a:r>
              <a:rPr lang="ru-RU" sz="2000" dirty="0" smtClean="0"/>
              <a:t>Становление человека, обретение им себя, своего образа, неповторимой индивидуализации, духовности и творческого начала.</a:t>
            </a:r>
          </a:p>
          <a:p>
            <a:r>
              <a:rPr lang="ru-RU" sz="2000" dirty="0" smtClean="0"/>
              <a:t>Помогает жить в мире и согласии с людьми и природой.</a:t>
            </a:r>
            <a:endParaRPr lang="ru-RU" sz="2000" dirty="0"/>
          </a:p>
        </p:txBody>
      </p:sp>
      <p:pic>
        <p:nvPicPr>
          <p:cNvPr id="4" name="Picture 3" descr="D:\наши документы\лариса\картинки\фигурки человечком\i (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642918"/>
            <a:ext cx="2214578" cy="16609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643306" y="1071546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Результаты работы над проектами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8674" name="Picture 2" descr="D:\наши документы\лариса\к презентациям\met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4714884"/>
            <a:ext cx="142875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а презентации\20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428604"/>
            <a:ext cx="7500990" cy="592935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57818" y="642918"/>
            <a:ext cx="2928958" cy="193899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Успех школьнику может создать учитель, который сам переживает радость успеха. 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8229600" cy="1143000"/>
          </a:xfrm>
        </p:spPr>
        <p:txBody>
          <a:bodyPr/>
          <a:lstStyle/>
          <a:p>
            <a:r>
              <a:rPr lang="ru-RU" sz="2400" b="1" i="1" dirty="0" smtClean="0">
                <a:latin typeface="Monotype Corsiva" pitchFamily="66" charset="0"/>
              </a:rPr>
              <a:t>«Формирование нравственного, </a:t>
            </a:r>
            <a:br>
              <a:rPr lang="ru-RU" sz="2400" b="1" i="1" dirty="0" smtClean="0">
                <a:latin typeface="Monotype Corsiva" pitchFamily="66" charset="0"/>
              </a:rPr>
            </a:br>
            <a:r>
              <a:rPr lang="ru-RU" sz="2400" b="1" i="1" dirty="0" smtClean="0">
                <a:latin typeface="Monotype Corsiva" pitchFamily="66" charset="0"/>
              </a:rPr>
              <a:t>гармоничного человека, ответственного гражданина России» - </a:t>
            </a:r>
            <a:br>
              <a:rPr lang="ru-RU" sz="2400" b="1" i="1" dirty="0" smtClean="0">
                <a:latin typeface="Monotype Corsiva" pitchFamily="66" charset="0"/>
              </a:rPr>
            </a:br>
            <a:r>
              <a:rPr lang="ru-RU" sz="2400" b="1" i="1" dirty="0" smtClean="0">
                <a:latin typeface="Monotype Corsiva" pitchFamily="66" charset="0"/>
              </a:rPr>
              <a:t>стандарт воспитанности молодого человека</a:t>
            </a:r>
            <a:r>
              <a:rPr lang="ru-RU" sz="2400" b="1" dirty="0" smtClean="0"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(В. В. Путин)</a:t>
            </a:r>
            <a:br>
              <a:rPr lang="ru-RU" sz="2400" dirty="0" smtClean="0">
                <a:latin typeface="Monotype Corsiva" pitchFamily="66" charset="0"/>
              </a:rPr>
            </a:br>
            <a:endParaRPr lang="ru-RU" sz="24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8" y="2786058"/>
            <a:ext cx="3429024" cy="1071570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Воспитать нравственную личность ребенка можно через создание различных проектов 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" name="Picture 2" descr="C:\Users\Hello\Desktop\eCS1VobNuw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285992"/>
            <a:ext cx="2928958" cy="39052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1142984"/>
            <a:ext cx="5072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Типы  проектов по биологии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66" y="2000240"/>
            <a:ext cx="6215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По содержания: </a:t>
            </a:r>
            <a:r>
              <a:rPr lang="ru-RU" dirty="0" err="1" smtClean="0"/>
              <a:t>монопредметные</a:t>
            </a:r>
            <a:r>
              <a:rPr lang="ru-RU" dirty="0" smtClean="0"/>
              <a:t>, </a:t>
            </a:r>
            <a:r>
              <a:rPr lang="ru-RU" dirty="0" err="1" smtClean="0"/>
              <a:t>метапредметные</a:t>
            </a:r>
            <a:endParaRPr lang="ru-RU" dirty="0" smtClean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1745" name="Object 1"/>
          <p:cNvGraphicFramePr>
            <a:graphicFrameLocks noChangeAspect="1"/>
          </p:cNvGraphicFramePr>
          <p:nvPr/>
        </p:nvGraphicFramePr>
        <p:xfrm>
          <a:off x="5072066" y="2428868"/>
          <a:ext cx="2143140" cy="1607355"/>
        </p:xfrm>
        <a:graphic>
          <a:graphicData uri="http://schemas.openxmlformats.org/presentationml/2006/ole">
            <p:oleObj spid="_x0000_s31745" name="Слайд" r:id="rId3" imgW="4567364" imgH="3424543" progId="PowerPoint.Slide.12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571604" y="4572008"/>
            <a:ext cx="5929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dirty="0" smtClean="0"/>
              <a:t>2. По количеству участников: индивидуальные, групповые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857752" y="4143380"/>
            <a:ext cx="2714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Физическая культура и биология</a:t>
            </a:r>
            <a:endParaRPr lang="ru-RU" sz="1400" dirty="0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1643042" y="2428868"/>
          <a:ext cx="2199190" cy="1643073"/>
        </p:xfrm>
        <a:graphic>
          <a:graphicData uri="http://schemas.openxmlformats.org/presentationml/2006/ole">
            <p:oleObj spid="_x0000_s31747" name="Слайд" r:id="rId4" imgW="4567364" imgH="3424543" progId="PowerPoint.Slide.12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714480" y="4143380"/>
            <a:ext cx="2286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биология</a:t>
            </a:r>
            <a:endParaRPr lang="ru-RU" sz="1400" dirty="0"/>
          </a:p>
        </p:txBody>
      </p:sp>
      <p:pic>
        <p:nvPicPr>
          <p:cNvPr id="12" name="Picture 5" descr="C:\Users\Hello\Desktop\DSC0568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5" y="4947058"/>
            <a:ext cx="1857387" cy="13930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4" name="Рисунок 13" descr="C:\Users\Yurii\Desktop\DSC05569.JPG"/>
          <p:cNvPicPr/>
          <p:nvPr/>
        </p:nvPicPr>
        <p:blipFill>
          <a:blip r:embed="rId6" cstate="print"/>
          <a:srcRect l="13985" t="7119" r="7126" b="13220"/>
          <a:stretch>
            <a:fillRect/>
          </a:stretch>
        </p:blipFill>
        <p:spPr bwMode="auto">
          <a:xfrm>
            <a:off x="4000496" y="5000636"/>
            <a:ext cx="1976441" cy="13573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1142984"/>
            <a:ext cx="5072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Виды проектов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4" y="2000240"/>
            <a:ext cx="707236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Практические  </a:t>
            </a:r>
            <a:r>
              <a:rPr lang="ru-RU" dirty="0" smtClean="0"/>
              <a:t>(Помоги птицам)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Исследовательские  </a:t>
            </a:r>
            <a:r>
              <a:rPr lang="ru-RU" dirty="0" smtClean="0"/>
              <a:t>(Зачем вода растениям)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Информационные </a:t>
            </a:r>
            <a:r>
              <a:rPr lang="ru-RU" dirty="0" smtClean="0"/>
              <a:t>(Самые большие животные)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Творческие</a:t>
            </a:r>
            <a:r>
              <a:rPr lang="ru-RU" dirty="0" smtClean="0"/>
              <a:t>( Семейные традиции)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6" name="Picture 2" descr="C:\Users\Hello\Desktop\DSC00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4429132"/>
            <a:ext cx="1905013" cy="1428760"/>
          </a:xfrm>
          <a:prstGeom prst="rect">
            <a:avLst/>
          </a:prstGeom>
          <a:noFill/>
        </p:spPr>
      </p:pic>
      <p:pic>
        <p:nvPicPr>
          <p:cNvPr id="7" name="Рисунок 6" descr="C:\Users\Yurii\Desktop\опыты\DSC0001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4429132"/>
            <a:ext cx="171451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714348" y="2357431"/>
            <a:ext cx="8143932" cy="3097244"/>
            <a:chOff x="1115616" y="2146449"/>
            <a:chExt cx="7165477" cy="333661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9"/>
              <a:ext cx="7165477" cy="10941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397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00298" y="1285860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Выбор темы проектов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8794" y="2285992"/>
            <a:ext cx="59293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Тема должна быть интересна ребенку</a:t>
            </a:r>
          </a:p>
          <a:p>
            <a:pPr marL="342900" indent="-342900">
              <a:buAutoNum type="arabicPeriod"/>
            </a:pPr>
            <a:r>
              <a:rPr lang="ru-RU" dirty="0" smtClean="0"/>
              <a:t>Тема должна быть выполнима и полезна для ребенка</a:t>
            </a:r>
          </a:p>
          <a:p>
            <a:pPr marL="342900" indent="-342900">
              <a:buAutoNum type="arabicPeriod"/>
            </a:pPr>
            <a:r>
              <a:rPr lang="ru-RU" dirty="0" smtClean="0"/>
              <a:t>Тема должна быть оригинальной с элементами необычности</a:t>
            </a:r>
            <a:endParaRPr lang="ru-RU" dirty="0"/>
          </a:p>
        </p:txBody>
      </p:sp>
      <p:pic>
        <p:nvPicPr>
          <p:cNvPr id="53249" name="Рисунок 4" descr="C:\Documents and Settings\Admin\Рабочий стол\101MSDCF\DSC00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714752"/>
            <a:ext cx="305752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714348" y="2357431"/>
            <a:ext cx="8143932" cy="3097244"/>
            <a:chOff x="1115616" y="2146449"/>
            <a:chExt cx="7165477" cy="333661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9"/>
              <a:ext cx="7165477" cy="10941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397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071670" y="785794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Как выбрать тему проекта?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480" y="3929066"/>
            <a:ext cx="66437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Из средств СМИ</a:t>
            </a:r>
          </a:p>
          <a:p>
            <a:pPr marL="342900" indent="-342900">
              <a:buAutoNum type="arabicPeriod"/>
            </a:pPr>
            <a:r>
              <a:rPr lang="ru-RU" dirty="0" smtClean="0"/>
              <a:t>Наблюдения и летние задания для всего класса</a:t>
            </a:r>
          </a:p>
          <a:p>
            <a:pPr marL="342900" indent="-342900">
              <a:buAutoNum type="arabicPeriod"/>
            </a:pPr>
            <a:r>
              <a:rPr lang="ru-RU" dirty="0" smtClean="0"/>
              <a:t>Увлечения детей</a:t>
            </a:r>
          </a:p>
          <a:p>
            <a:pPr marL="342900" indent="-342900">
              <a:buAutoNum type="arabicPeriod"/>
            </a:pPr>
            <a:r>
              <a:rPr lang="ru-RU" dirty="0" smtClean="0"/>
              <a:t>Впечатления от поездок и экскурсий</a:t>
            </a:r>
          </a:p>
          <a:p>
            <a:pPr marL="342900" indent="-342900">
              <a:buAutoNum type="arabicPeriod"/>
            </a:pPr>
            <a:r>
              <a:rPr lang="ru-RU" dirty="0" smtClean="0"/>
              <a:t>Ресурсы Интернета</a:t>
            </a:r>
          </a:p>
          <a:p>
            <a:pPr marL="342900" indent="-342900">
              <a:buAutoNum type="arabicPeriod"/>
            </a:pPr>
            <a:r>
              <a:rPr lang="ru-RU" dirty="0" smtClean="0"/>
              <a:t>Актуальность  в тему года, объявленную в стране.</a:t>
            </a:r>
            <a:endParaRPr lang="ru-RU" dirty="0"/>
          </a:p>
        </p:txBody>
      </p:sp>
      <p:pic>
        <p:nvPicPr>
          <p:cNvPr id="6146" name="Picture 2" descr="D:\наши документы\лариса\картинки\i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1" y="1714488"/>
            <a:ext cx="2607011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714348" y="2357431"/>
            <a:ext cx="8143932" cy="3097244"/>
            <a:chOff x="1115616" y="2146449"/>
            <a:chExt cx="7165477" cy="333661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9"/>
              <a:ext cx="7165477" cy="10941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397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000232" y="785794"/>
            <a:ext cx="52149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Примеры тем проектов 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по биологии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4546" y="1928802"/>
            <a:ext cx="52864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Его величество резус-фактор</a:t>
            </a:r>
          </a:p>
          <a:p>
            <a:pPr marL="342900" indent="-342900">
              <a:buAutoNum type="arabicPeriod"/>
            </a:pPr>
            <a:r>
              <a:rPr lang="ru-RU" dirty="0" smtClean="0"/>
              <a:t>Лошадь- живое лекарство</a:t>
            </a:r>
          </a:p>
          <a:p>
            <a:pPr marL="342900" indent="-342900">
              <a:buAutoNum type="arabicPeriod"/>
            </a:pPr>
            <a:r>
              <a:rPr lang="ru-RU" dirty="0" smtClean="0"/>
              <a:t>Экзотики</a:t>
            </a:r>
          </a:p>
          <a:p>
            <a:pPr marL="342900" indent="-342900">
              <a:buAutoNum type="arabicPeriod"/>
            </a:pPr>
            <a:r>
              <a:rPr lang="ru-RU" dirty="0" smtClean="0"/>
              <a:t>Известные жертвы табачной войны</a:t>
            </a:r>
          </a:p>
          <a:p>
            <a:pPr marL="342900" indent="-342900">
              <a:buAutoNum type="arabicPeriod"/>
            </a:pPr>
            <a:r>
              <a:rPr lang="ru-RU" dirty="0" smtClean="0"/>
              <a:t>Сложные гаджеты против сложных навыков</a:t>
            </a:r>
          </a:p>
          <a:p>
            <a:pPr marL="342900" indent="-342900">
              <a:buAutoNum type="arabicPeriod"/>
            </a:pPr>
            <a:r>
              <a:rPr lang="ru-RU" dirty="0" smtClean="0"/>
              <a:t>Скажи мне что ты ешь и я скажу кто ты</a:t>
            </a:r>
          </a:p>
          <a:p>
            <a:pPr marL="342900" indent="-342900">
              <a:buAutoNum type="arabicPeriod"/>
            </a:pPr>
            <a:r>
              <a:rPr lang="ru-RU" dirty="0" smtClean="0"/>
              <a:t>Таблетки для настроения</a:t>
            </a:r>
          </a:p>
          <a:p>
            <a:pPr marL="342900" indent="-342900">
              <a:buAutoNum type="arabicPeriod"/>
            </a:pPr>
            <a:r>
              <a:rPr lang="ru-RU" dirty="0" smtClean="0"/>
              <a:t>Счастье в шоколаде</a:t>
            </a:r>
          </a:p>
          <a:p>
            <a:pPr marL="342900" indent="-342900">
              <a:buAutoNum type="arabicPeriod"/>
            </a:pPr>
            <a:r>
              <a:rPr lang="ru-RU" dirty="0" smtClean="0"/>
              <a:t>Загадочная кока-кола</a:t>
            </a:r>
          </a:p>
          <a:p>
            <a:pPr marL="342900" indent="-342900">
              <a:buAutoNum type="arabicPeriod"/>
            </a:pPr>
            <a:r>
              <a:rPr lang="ru-RU" dirty="0" smtClean="0"/>
              <a:t>Удивительное яйцо</a:t>
            </a:r>
          </a:p>
          <a:p>
            <a:pPr marL="342900" indent="-342900">
              <a:buAutoNum type="arabicPeriod"/>
            </a:pPr>
            <a:r>
              <a:rPr lang="ru-RU" dirty="0" smtClean="0"/>
              <a:t>Выбор остается за человеком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3143248"/>
            <a:ext cx="1143008" cy="1214446"/>
          </a:xfrm>
          <a:prstGeom prst="rect">
            <a:avLst/>
          </a:prstGeom>
          <a:noFill/>
        </p:spPr>
      </p:pic>
      <p:pic>
        <p:nvPicPr>
          <p:cNvPr id="10" name="Рисунок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5072074"/>
            <a:ext cx="1285884" cy="928694"/>
          </a:xfrm>
          <a:prstGeom prst="rect">
            <a:avLst/>
          </a:prstGeom>
          <a:noFill/>
        </p:spPr>
      </p:pic>
      <p:pic>
        <p:nvPicPr>
          <p:cNvPr id="11" name="Рисунок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3786190"/>
            <a:ext cx="1071570" cy="1000132"/>
          </a:xfrm>
          <a:prstGeom prst="rect">
            <a:avLst/>
          </a:prstGeom>
          <a:noFill/>
        </p:spPr>
      </p:pic>
      <p:pic>
        <p:nvPicPr>
          <p:cNvPr id="12" name="Рисунок 1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5214950"/>
            <a:ext cx="1428760" cy="100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714348" y="2357431"/>
            <a:ext cx="8143932" cy="3097244"/>
            <a:chOff x="1115616" y="2146449"/>
            <a:chExt cx="7165477" cy="333661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9"/>
              <a:ext cx="7165477" cy="10941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397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714480" y="2214554"/>
            <a:ext cx="6286544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Создать положительную мотивацию к работе через постановку интересной проблемы.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Совместное участие учителя и ученика в анализе проблемы.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Создание команды для выполнения работы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Ознакомление с методами исследования.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 Составление плана работы.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6. Поиск противоречий.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7. Промежуточный контроль и коррекция выполняемой работы.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8. Предзащита работы.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9. Окончательное оформление и защита работы.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868" y="857232"/>
            <a:ext cx="4714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Алгоритмы деятельности учителя по организации исследовательской деятельности: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7" name="Picture 2" descr="D:\наши документы\лариса\картинки\i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857232"/>
            <a:ext cx="1833564" cy="1617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714348" y="2214554"/>
            <a:ext cx="8215370" cy="3538803"/>
            <a:chOff x="607288" y="-815361"/>
            <a:chExt cx="7925152" cy="565951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607288" y="-815361"/>
              <a:ext cx="7925152" cy="590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srgbClr val="92D050"/>
                </a:solidFill>
              </a:endParaRPr>
            </a:p>
          </p:txBody>
        </p:sp>
        <p:sp>
          <p:nvSpPr>
            <p:cNvPr id="4" name="Прямоугольник 3"/>
            <p:cNvSpPr>
              <a:spLocks noChangeArrowheads="1"/>
            </p:cNvSpPr>
            <p:nvPr/>
          </p:nvSpPr>
          <p:spPr bwMode="auto">
            <a:xfrm>
              <a:off x="2699547" y="4196516"/>
              <a:ext cx="3628503" cy="647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endParaRPr lang="ru-RU" sz="2000" b="1" dirty="0">
                <a:solidFill>
                  <a:prstClr val="black"/>
                </a:solidFill>
                <a:latin typeface="Monotype Corsiva" pitchFamily="66" charset="0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571604" y="1714488"/>
            <a:ext cx="62865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/>
              <a:t>Постарайтесь сделать так, чтобы это был именно ученический проект. 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Понятно, что самому сделать бывает намного проще, чем помочь ребенку, организовать его и объяснить все детали.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 Но давайте хотя бы стремиться к тому, чтобы конкурс проектов был именно детским.</a:t>
            </a:r>
          </a:p>
          <a:p>
            <a:pPr marL="342900" indent="-342900">
              <a:buAutoNum type="arabicPeriod"/>
            </a:pPr>
            <a:r>
              <a:rPr lang="ru-RU" sz="2000" b="1" dirty="0" smtClean="0"/>
              <a:t>Главная идея обучения в сотрудничестве - учиться вместе, а не просто что-то выполнять вместе!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000232" y="857232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Правила для учителя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074" name="Picture 2" descr="https://fs00.infourok.ru/images/doc/212/241959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4714884"/>
            <a:ext cx="2794019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8080"/>
      </a:accent1>
      <a:accent2>
        <a:srgbClr val="990000"/>
      </a:accent2>
      <a:accent3>
        <a:srgbClr val="FFFF00"/>
      </a:accent3>
      <a:accent4>
        <a:srgbClr val="006600"/>
      </a:accent4>
      <a:accent5>
        <a:srgbClr val="0000FF"/>
      </a:accent5>
      <a:accent6>
        <a:srgbClr val="FF0000"/>
      </a:accent6>
      <a:hlink>
        <a:srgbClr val="92D050"/>
      </a:hlink>
      <a:folHlink>
        <a:srgbClr val="0066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566</Words>
  <Application>Microsoft Office PowerPoint</Application>
  <PresentationFormat>Экран (4:3)</PresentationFormat>
  <Paragraphs>86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Слайд</vt:lpstr>
      <vt:lpstr>Слайд 1</vt:lpstr>
      <vt:lpstr>«Формирование нравственного,  гармоничного человека, ответственного гражданина России» -  стандарт воспитанности молодого человека (В. В. Путин)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Hello</cp:lastModifiedBy>
  <cp:revision>50</cp:revision>
  <dcterms:created xsi:type="dcterms:W3CDTF">2014-11-22T17:16:34Z</dcterms:created>
  <dcterms:modified xsi:type="dcterms:W3CDTF">2017-10-26T13:28:57Z</dcterms:modified>
</cp:coreProperties>
</file>