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594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5358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deti-online.com_-_ulybka-kroshka-enot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User\Downloads\zvuk-aplodismentov-korotkiy-5-sek-33919.mp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3478"/>
            <a:ext cx="856895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pozdravlenie-sozdat-prosto.ru/wp-content/uploads/2013/12/sne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3478"/>
            <a:ext cx="856895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3923928" y="1851670"/>
            <a:ext cx="936104" cy="889248"/>
          </a:xfrm>
          <a:prstGeom prst="flowChartConnector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Ъ</a:t>
            </a:r>
            <a:endParaRPr lang="ru-RU" sz="5400" dirty="0">
              <a:solidFill>
                <a:schemeClr val="tx1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491880" y="1491630"/>
            <a:ext cx="482352" cy="482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4788024" y="1491630"/>
            <a:ext cx="453752" cy="482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843808" y="2283718"/>
            <a:ext cx="93610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932040" y="2355726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563888" y="2859782"/>
            <a:ext cx="576064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16016" y="2859782"/>
            <a:ext cx="626368" cy="554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1763688" y="699542"/>
            <a:ext cx="1728192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Это буква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220072" y="699542"/>
            <a:ext cx="1728192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Не имеет звука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84168" y="1923678"/>
            <a:ext cx="1728192" cy="86409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Перед гласными: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е, ё, </a:t>
            </a:r>
            <a:r>
              <a:rPr lang="ru-RU" dirty="0" err="1" smtClean="0">
                <a:solidFill>
                  <a:schemeClr val="tx1"/>
                </a:solidFill>
              </a:rPr>
              <a:t>ю</a:t>
            </a:r>
            <a:r>
              <a:rPr lang="ru-RU" dirty="0" smtClean="0">
                <a:solidFill>
                  <a:schemeClr val="tx1"/>
                </a:solidFill>
              </a:rPr>
              <a:t>, 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99592" y="1923678"/>
            <a:ext cx="1728192" cy="86409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Пишется после       на согласный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691680" y="3291830"/>
            <a:ext cx="1728192" cy="86409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Не относится ни к одной морфеме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508104" y="3435846"/>
            <a:ext cx="2088232" cy="7200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Разделительный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619672" y="2211710"/>
            <a:ext cx="3600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979712" y="2211710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pasibo-na-prozrachnom-fon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857250"/>
            <a:ext cx="7704856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honoteka.org/uploads/posts/2021-05/1620319600_16-phonoteka_org-p-snegurochka-fon-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3002">
            <a:off x="564654" y="242963"/>
            <a:ext cx="1672713" cy="2011657"/>
          </a:xfrm>
          <a:prstGeom prst="rect">
            <a:avLst/>
          </a:prstGeom>
          <a:noFill/>
        </p:spPr>
      </p:pic>
      <p:pic>
        <p:nvPicPr>
          <p:cNvPr id="14340" name="Picture 4" descr="https://i.pinimg.com/originals/f3/a8/b6/f3a8b60bc0a84f4b05092e1217c0b9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65780">
            <a:off x="6937483" y="211919"/>
            <a:ext cx="1611483" cy="2320373"/>
          </a:xfrm>
          <a:prstGeom prst="rect">
            <a:avLst/>
          </a:prstGeom>
          <a:noFill/>
        </p:spPr>
      </p:pic>
      <p:pic>
        <p:nvPicPr>
          <p:cNvPr id="14342" name="Picture 6" descr="https://otkritkis.com/wp-content/uploads/2021/11/novogodnyaa-elka-dlya-detey-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779662"/>
            <a:ext cx="3765809" cy="3070178"/>
          </a:xfrm>
          <a:prstGeom prst="rect">
            <a:avLst/>
          </a:prstGeom>
          <a:noFill/>
        </p:spPr>
      </p:pic>
      <p:pic>
        <p:nvPicPr>
          <p:cNvPr id="14344" name="Picture 8" descr="https://free-png.ru/wp-content/uploads/2021/10/free-png.ru-30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3075806"/>
            <a:ext cx="2568562" cy="1615956"/>
          </a:xfrm>
          <a:prstGeom prst="rect">
            <a:avLst/>
          </a:prstGeom>
          <a:noFill/>
        </p:spPr>
      </p:pic>
      <p:pic>
        <p:nvPicPr>
          <p:cNvPr id="10" name="deti-online.com_-_ulybka-kroshka-eno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460432" y="4515966"/>
            <a:ext cx="304800" cy="304800"/>
          </a:xfrm>
          <a:prstGeom prst="rect">
            <a:avLst/>
          </a:prstGeom>
        </p:spPr>
      </p:pic>
      <p:pic>
        <p:nvPicPr>
          <p:cNvPr id="1028" name="Picture 4" descr="http://almode.ru/uploads/posts/2022-11/1669290251_52-almode-ru-p-novogodnie-kartinki-s-simvolom-2023-goda-5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411510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81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39190" y="699542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987574"/>
            <a:ext cx="53832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Приставка – это…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Предлог – это…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вырос </a:t>
            </a:r>
            <a:r>
              <a:rPr lang="ru-RU" i="1" u="sng" dirty="0" smtClean="0"/>
              <a:t>у</a:t>
            </a:r>
            <a:r>
              <a:rPr lang="ru-RU" i="1" dirty="0" smtClean="0"/>
              <a:t> дороги</a:t>
            </a:r>
          </a:p>
          <a:p>
            <a:r>
              <a:rPr lang="ru-RU" i="1" u="sng" dirty="0" smtClean="0"/>
              <a:t>до</a:t>
            </a:r>
            <a:r>
              <a:rPr lang="ru-RU" i="1" dirty="0" smtClean="0"/>
              <a:t> свидания</a:t>
            </a:r>
          </a:p>
          <a:p>
            <a:r>
              <a:rPr lang="ru-RU" i="1" dirty="0" smtClean="0"/>
              <a:t>обед </a:t>
            </a:r>
            <a:r>
              <a:rPr lang="ru-RU" i="1" u="sng" dirty="0" smtClean="0"/>
              <a:t>в</a:t>
            </a:r>
            <a:r>
              <a:rPr lang="ru-RU" i="1" dirty="0" smtClean="0"/>
              <a:t> столовой</a:t>
            </a:r>
          </a:p>
          <a:p>
            <a:r>
              <a:rPr lang="ru-RU" i="1" dirty="0" smtClean="0"/>
              <a:t>почувствовал мороз</a:t>
            </a:r>
          </a:p>
          <a:p>
            <a:r>
              <a:rPr lang="ru-RU" i="1" dirty="0" smtClean="0"/>
              <a:t>работать </a:t>
            </a:r>
            <a:r>
              <a:rPr lang="ru-RU" i="1" u="sng" dirty="0" smtClean="0"/>
              <a:t>в</a:t>
            </a:r>
            <a:r>
              <a:rPr lang="ru-RU" i="1" dirty="0" smtClean="0"/>
              <a:t> коллективе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267494"/>
            <a:ext cx="53119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Взаимопроверка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83568" y="1491630"/>
            <a:ext cx="50405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187624" y="1491630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27584" y="2931790"/>
            <a:ext cx="3600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187624" y="2931790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Выноска с четырьмя стрелками 27"/>
          <p:cNvSpPr/>
          <p:nvPr/>
        </p:nvSpPr>
        <p:spPr>
          <a:xfrm>
            <a:off x="6300192" y="2427734"/>
            <a:ext cx="2160240" cy="2008240"/>
          </a:xfrm>
          <a:prstGeom prst="quadArrowCallou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4-конечная звезда 28"/>
          <p:cNvSpPr/>
          <p:nvPr/>
        </p:nvSpPr>
        <p:spPr>
          <a:xfrm rot="2721895">
            <a:off x="6404280" y="2424099"/>
            <a:ext cx="1874323" cy="2087847"/>
          </a:xfrm>
          <a:prstGeom prst="star4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суммирования 29"/>
          <p:cNvSpPr/>
          <p:nvPr/>
        </p:nvSpPr>
        <p:spPr>
          <a:xfrm>
            <a:off x="7020272" y="3219822"/>
            <a:ext cx="612648" cy="612648"/>
          </a:xfrm>
          <a:prstGeom prst="flowChartSummingJunction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3131840" y="987574"/>
            <a:ext cx="7920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923928" y="987574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051720" y="84355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7200" b="1" dirty="0" smtClean="0">
                <a:latin typeface="Propisi" pitchFamily="2" charset="0"/>
                <a:cs typeface="Times New Roman" pitchFamily="18" charset="0"/>
              </a:rPr>
              <a:t>Объ</a:t>
            </a:r>
            <a:r>
              <a:rPr lang="ru-RU" sz="7200" b="1" u="sng" dirty="0" smtClean="0">
                <a:latin typeface="Propisi" pitchFamily="2" charset="0"/>
                <a:cs typeface="Times New Roman" pitchFamily="18" charset="0"/>
              </a:rPr>
              <a:t>я</a:t>
            </a:r>
            <a:r>
              <a:rPr lang="ru-RU" sz="7200" b="1" dirty="0" smtClean="0">
                <a:latin typeface="Propisi" pitchFamily="2" charset="0"/>
                <a:cs typeface="Times New Roman" pitchFamily="18" charset="0"/>
              </a:rPr>
              <a:t>снил</a:t>
            </a:r>
          </a:p>
          <a:p>
            <a:pPr algn="ctr"/>
            <a:r>
              <a:rPr lang="ru-RU" sz="7200" b="1" dirty="0" smtClean="0">
                <a:latin typeface="Propisi" pitchFamily="2" charset="0"/>
                <a:cs typeface="Times New Roman" pitchFamily="18" charset="0"/>
              </a:rPr>
              <a:t>Объ</a:t>
            </a:r>
            <a:r>
              <a:rPr lang="ru-RU" sz="7200" b="1" u="sng" dirty="0" smtClean="0">
                <a:latin typeface="Propisi" pitchFamily="2" charset="0"/>
                <a:cs typeface="Times New Roman" pitchFamily="18" charset="0"/>
              </a:rPr>
              <a:t>я</a:t>
            </a:r>
            <a:r>
              <a:rPr lang="ru-RU" sz="7200" b="1" dirty="0" smtClean="0">
                <a:latin typeface="Propisi" pitchFamily="2" charset="0"/>
                <a:cs typeface="Times New Roman" pitchFamily="18" charset="0"/>
              </a:rPr>
              <a:t>вил </a:t>
            </a:r>
          </a:p>
          <a:p>
            <a:pPr algn="ctr"/>
            <a:r>
              <a:rPr lang="ru-RU" sz="7200" b="1" dirty="0" smtClean="0">
                <a:latin typeface="Propisi" pitchFamily="2" charset="0"/>
                <a:cs typeface="Times New Roman" pitchFamily="18" charset="0"/>
              </a:rPr>
              <a:t>Въ</a:t>
            </a:r>
            <a:r>
              <a:rPr lang="ru-RU" sz="7200" b="1" u="sng" dirty="0" smtClean="0">
                <a:latin typeface="Propisi" pitchFamily="2" charset="0"/>
                <a:cs typeface="Times New Roman" pitchFamily="18" charset="0"/>
              </a:rPr>
              <a:t>е</a:t>
            </a:r>
            <a:r>
              <a:rPr lang="ru-RU" sz="7200" b="1" dirty="0" smtClean="0">
                <a:latin typeface="Propisi" pitchFamily="2" charset="0"/>
                <a:cs typeface="Times New Roman" pitchFamily="18" charset="0"/>
              </a:rPr>
              <a:t>зд </a:t>
            </a:r>
            <a:endParaRPr lang="ru-RU" sz="720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275856" y="2067694"/>
            <a:ext cx="6480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923928" y="2067694"/>
            <a:ext cx="0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635896" y="3219822"/>
            <a:ext cx="50405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139952" y="3219822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Разделительный твёрдый знак (Ъ) 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Задание:</a:t>
            </a:r>
            <a:r>
              <a:rPr lang="ru-RU" dirty="0" smtClean="0"/>
              <a:t> </a:t>
            </a:r>
            <a:r>
              <a:rPr lang="ru-RU" sz="4000" dirty="0" smtClean="0"/>
              <a:t>образуйте имена существительные с корнем -</a:t>
            </a:r>
            <a:r>
              <a:rPr lang="ru-RU" sz="4000" dirty="0" err="1" smtClean="0"/>
              <a:t>езд</a:t>
            </a:r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u="sng" dirty="0" smtClean="0"/>
              <a:t>вы,  пере,  про,  за</a:t>
            </a:r>
            <a:endParaRPr lang="ru-RU" i="1" u="sng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i="1" u="sng" dirty="0" smtClean="0"/>
              <a:t>с,  в,  об,  под</a:t>
            </a:r>
            <a:endParaRPr lang="ru-RU" i="1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уга 6"/>
          <p:cNvSpPr/>
          <p:nvPr/>
        </p:nvSpPr>
        <p:spPr>
          <a:xfrm rot="18765687">
            <a:off x="5841005" y="816418"/>
            <a:ext cx="914400" cy="914400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10" descr="https://cdn.100sp.ru/pictures/177696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95486"/>
            <a:ext cx="1296143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u="sng" dirty="0" smtClean="0"/>
              <a:t>вы,  пере,  про,  за</a:t>
            </a:r>
          </a:p>
          <a:p>
            <a:pPr algn="ctr"/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i="1" u="sng" dirty="0" smtClean="0"/>
              <a:t>с,  в,  об,  под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sz="4000" b="1" dirty="0" smtClean="0">
                <a:latin typeface="Propisi" pitchFamily="2" charset="0"/>
                <a:cs typeface="Times New Roman" pitchFamily="18" charset="0"/>
              </a:rPr>
              <a:t>выезд</a:t>
            </a:r>
          </a:p>
          <a:p>
            <a:r>
              <a:rPr lang="ru-RU" sz="4000" b="1" dirty="0" smtClean="0">
                <a:latin typeface="Propisi" pitchFamily="2" charset="0"/>
                <a:cs typeface="Times New Roman" pitchFamily="18" charset="0"/>
              </a:rPr>
              <a:t>переезд</a:t>
            </a:r>
          </a:p>
          <a:p>
            <a:r>
              <a:rPr lang="ru-RU" sz="4000" b="1" dirty="0" smtClean="0">
                <a:latin typeface="Propisi" pitchFamily="2" charset="0"/>
                <a:cs typeface="Times New Roman" pitchFamily="18" charset="0"/>
              </a:rPr>
              <a:t>проезд</a:t>
            </a:r>
          </a:p>
          <a:p>
            <a:r>
              <a:rPr lang="ru-RU" sz="4000" b="1" dirty="0" smtClean="0">
                <a:latin typeface="Propisi" pitchFamily="2" charset="0"/>
                <a:cs typeface="Times New Roman" pitchFamily="18" charset="0"/>
              </a:rPr>
              <a:t>заезд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Propisi" pitchFamily="2" charset="0"/>
              </a:rPr>
              <a:t>съезд</a:t>
            </a:r>
          </a:p>
          <a:p>
            <a:r>
              <a:rPr lang="ru-RU" sz="4000" b="1" dirty="0" smtClean="0">
                <a:latin typeface="Propisi" pitchFamily="2" charset="0"/>
              </a:rPr>
              <a:t>въезд</a:t>
            </a:r>
          </a:p>
          <a:p>
            <a:r>
              <a:rPr lang="ru-RU" sz="4000" b="1" dirty="0" smtClean="0">
                <a:latin typeface="Propisi" pitchFamily="2" charset="0"/>
              </a:rPr>
              <a:t>объезд</a:t>
            </a:r>
          </a:p>
          <a:p>
            <a:r>
              <a:rPr lang="ru-RU" sz="4000" b="1" dirty="0" smtClean="0">
                <a:latin typeface="Propisi" pitchFamily="2" charset="0"/>
              </a:rPr>
              <a:t>подъезд    </a:t>
            </a:r>
            <a:endParaRPr lang="ru-RU" sz="4000" b="1" dirty="0">
              <a:latin typeface="Propisi" pitchFamily="2" charset="0"/>
            </a:endParaRPr>
          </a:p>
        </p:txBody>
      </p:sp>
      <p:pic>
        <p:nvPicPr>
          <p:cNvPr id="7" name="zvuk-aplodismentov-korotkiy-5-sek-3391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172400" y="401191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807449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059582"/>
            <a:ext cx="3528392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323</TotalTime>
  <Words>106</Words>
  <Application>Microsoft Office PowerPoint</Application>
  <PresentationFormat>Экран (16:9)</PresentationFormat>
  <Paragraphs>35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Тема урока:</vt:lpstr>
      <vt:lpstr>Задание: образуйте имена существительные с корнем -езд-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2022-12-18T15:00:26Z</dcterms:created>
  <dcterms:modified xsi:type="dcterms:W3CDTF">2024-11-18T14:50:25Z</dcterms:modified>
</cp:coreProperties>
</file>