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94" r:id="rId2"/>
    <p:sldId id="295" r:id="rId3"/>
    <p:sldId id="259" r:id="rId4"/>
    <p:sldId id="279" r:id="rId5"/>
    <p:sldId id="260" r:id="rId6"/>
    <p:sldId id="282" r:id="rId7"/>
    <p:sldId id="274" r:id="rId8"/>
    <p:sldId id="275" r:id="rId9"/>
    <p:sldId id="281" r:id="rId10"/>
    <p:sldId id="278" r:id="rId11"/>
    <p:sldId id="276" r:id="rId12"/>
    <p:sldId id="277" r:id="rId13"/>
    <p:sldId id="258" r:id="rId14"/>
    <p:sldId id="262" r:id="rId15"/>
    <p:sldId id="283" r:id="rId16"/>
    <p:sldId id="264" r:id="rId17"/>
    <p:sldId id="265" r:id="rId18"/>
    <p:sldId id="285" r:id="rId19"/>
    <p:sldId id="291" r:id="rId20"/>
    <p:sldId id="287" r:id="rId21"/>
    <p:sldId id="284" r:id="rId22"/>
    <p:sldId id="286" r:id="rId23"/>
    <p:sldId id="289" r:id="rId24"/>
    <p:sldId id="290" r:id="rId25"/>
    <p:sldId id="293" r:id="rId26"/>
    <p:sldId id="28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CCCC"/>
    <a:srgbClr val="800000"/>
    <a:srgbClr val="FF9966"/>
    <a:srgbClr val="000066"/>
    <a:srgbClr val="99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206" autoAdjust="0"/>
  </p:normalViewPr>
  <p:slideViewPr>
    <p:cSldViewPr>
      <p:cViewPr varScale="1">
        <p:scale>
          <a:sx n="68" d="100"/>
          <a:sy n="68" d="100"/>
        </p:scale>
        <p:origin x="330" y="72"/>
      </p:cViewPr>
      <p:guideLst>
        <p:guide orient="horz" pos="211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7" Type="http://schemas.openxmlformats.org/officeDocument/2006/relationships/image" Target="../media/image14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C3300"/>
                </a:solidFill>
                <a:latin typeface="+mn-lt"/>
              </a:rPr>
              <a:t>Лунина Надежда Владимировна</a:t>
            </a:r>
            <a:endParaRPr lang="ru-RU" dirty="0">
              <a:solidFill>
                <a:srgbClr val="CC3300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368937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МБОУ лицей № 6 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Город Данков 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Липецкая область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en-US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nadia.lunina2013@yandex.ru</a:t>
            </a:r>
            <a:endParaRPr lang="ru-RU" sz="28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75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5957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Физические свойства жиров</a:t>
            </a:r>
            <a:endParaRPr lang="ru-RU" sz="3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0087" y="906872"/>
            <a:ext cx="4036640" cy="762000"/>
          </a:xfrm>
        </p:spPr>
        <p:txBody>
          <a:bodyPr/>
          <a:lstStyle/>
          <a:p>
            <a:r>
              <a:rPr lang="ru-RU" sz="3600" dirty="0" smtClean="0"/>
              <a:t>Животные жиры - 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572000" y="906872"/>
            <a:ext cx="4495800" cy="762000"/>
          </a:xfrm>
        </p:spPr>
        <p:txBody>
          <a:bodyPr/>
          <a:lstStyle/>
          <a:p>
            <a:r>
              <a:rPr lang="ru-RU" sz="3600" dirty="0" smtClean="0"/>
              <a:t>Растительные жиры - 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323528" y="1706972"/>
            <a:ext cx="8928992" cy="489038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ч</a:t>
            </a:r>
            <a:r>
              <a:rPr lang="ru-RU" dirty="0" smtClean="0"/>
              <a:t>аще твердые вещества          чаще жидкие вещества</a:t>
            </a:r>
          </a:p>
          <a:p>
            <a:pPr marL="0" indent="0">
              <a:buNone/>
            </a:pPr>
            <a:r>
              <a:rPr lang="ru-RU" dirty="0" smtClean="0"/>
              <a:t>(исключение – рыбий жир)   (</a:t>
            </a:r>
            <a:r>
              <a:rPr lang="ru-RU" dirty="0"/>
              <a:t>исключение </a:t>
            </a:r>
            <a:r>
              <a:rPr lang="ru-RU" dirty="0" smtClean="0"/>
              <a:t>кокосовое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масло</a:t>
            </a:r>
            <a:r>
              <a:rPr lang="ru-RU" dirty="0"/>
              <a:t>)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4"/>
          </p:nvPr>
        </p:nvSpPr>
        <p:spPr>
          <a:xfrm>
            <a:off x="323528" y="4124325"/>
            <a:ext cx="8640960" cy="2183879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в</a:t>
            </a:r>
            <a:r>
              <a:rPr lang="ru-RU" dirty="0" smtClean="0"/>
              <a:t>се жиры легче воды;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в воде не растворимы, но растворимы в неполярных растворителях (ацетоне, бензине, эфире);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ж</a:t>
            </a:r>
            <a:r>
              <a:rPr lang="ru-RU" dirty="0" smtClean="0"/>
              <a:t>ирны на ощупь;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и</a:t>
            </a:r>
            <a:r>
              <a:rPr lang="ru-RU" dirty="0" smtClean="0"/>
              <a:t>меют невысокие температуры плавления;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с</a:t>
            </a:r>
            <a:r>
              <a:rPr lang="ru-RU" dirty="0" smtClean="0"/>
              <a:t>лабо проводят тепло и электричество.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3486" y="2673291"/>
            <a:ext cx="2232248" cy="17173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087" y="2628900"/>
            <a:ext cx="2160240" cy="14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1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82214" y="18903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Состав и строение жиров</a:t>
            </a:r>
            <a:endParaRPr lang="ru-RU" sz="36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Состав жиров впервые                                     установил французский                                        ученый                                                                                 Мишель </a:t>
            </a:r>
            <a:r>
              <a:rPr lang="ru-RU" dirty="0" err="1" smtClean="0"/>
              <a:t>Эжен</a:t>
            </a:r>
            <a:r>
              <a:rPr lang="ru-RU" dirty="0" smtClean="0"/>
              <a:t> </a:t>
            </a:r>
            <a:r>
              <a:rPr lang="ru-RU" dirty="0" err="1" smtClean="0"/>
              <a:t>Шеврель</a:t>
            </a:r>
            <a:r>
              <a:rPr lang="ru-RU" dirty="0" smtClean="0"/>
              <a:t>                                            в </a:t>
            </a:r>
            <a:r>
              <a:rPr lang="ru-RU" dirty="0"/>
              <a:t>1811 году . </a:t>
            </a:r>
            <a:r>
              <a:rPr lang="ru-RU" dirty="0" smtClean="0"/>
              <a:t>                                                                             Он нагревал жир с                                                                  водой в щелочной среде                                                    и определил, что жир                                            разлагается на                                                               глицерин 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карбоновые кислоты.                </a:t>
            </a:r>
            <a:r>
              <a:rPr lang="ru-RU" sz="2000" dirty="0" smtClean="0">
                <a:solidFill>
                  <a:srgbClr val="C00000"/>
                </a:solidFill>
              </a:rPr>
              <a:t>Мишель </a:t>
            </a:r>
            <a:r>
              <a:rPr lang="ru-RU" sz="2000" dirty="0" err="1" smtClean="0">
                <a:solidFill>
                  <a:srgbClr val="C00000"/>
                </a:solidFill>
              </a:rPr>
              <a:t>Эжен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</a:rPr>
              <a:t>Шеврель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5122" name="Picture 2" descr="https://im0-tub-ru.yandex.net/i?id=0ad153df8c9015bdb4e8802bff252c06-sr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556792"/>
            <a:ext cx="3168352" cy="3816424"/>
          </a:xfrm>
          <a:prstGeom prst="rect">
            <a:avLst/>
          </a:prstGeom>
          <a:ln>
            <a:noFill/>
          </a:ln>
          <a:effectLst>
            <a:outerShdw blurRad="266700" algn="tl" rotWithShape="0">
              <a:srgbClr val="CC33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923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Состав и строение жиров</a:t>
            </a:r>
            <a:endParaRPr lang="ru-RU" sz="36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23528" y="1447800"/>
            <a:ext cx="8363272" cy="507754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 1854 году французский                                                                     химик                                                                                                    </a:t>
            </a:r>
            <a:r>
              <a:rPr lang="ru-RU" dirty="0" err="1" smtClean="0"/>
              <a:t>Марселен</a:t>
            </a:r>
            <a:r>
              <a:rPr lang="ru-RU" dirty="0" smtClean="0"/>
              <a:t> Пьер </a:t>
            </a:r>
            <a:r>
              <a:rPr lang="ru-RU" dirty="0" err="1" smtClean="0"/>
              <a:t>Эжен</a:t>
            </a:r>
            <a:r>
              <a:rPr lang="ru-RU" dirty="0" smtClean="0"/>
              <a:t> </a:t>
            </a:r>
            <a:r>
              <a:rPr lang="ru-RU" dirty="0" err="1" smtClean="0"/>
              <a:t>Бертло</a:t>
            </a:r>
            <a:r>
              <a:rPr lang="ru-RU" dirty="0" smtClean="0"/>
              <a:t>                                                         осуществил обратную                                                                    реакцию и впервые                                                                        синтезировал жир.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</a:t>
            </a:r>
            <a:r>
              <a:rPr lang="ru-RU" sz="2000" dirty="0" err="1" smtClean="0">
                <a:solidFill>
                  <a:srgbClr val="C00000"/>
                </a:solidFill>
              </a:rPr>
              <a:t>Марселен</a:t>
            </a:r>
            <a:r>
              <a:rPr lang="ru-RU" sz="2000" dirty="0" smtClean="0">
                <a:solidFill>
                  <a:srgbClr val="C00000"/>
                </a:solidFill>
              </a:rPr>
              <a:t> Пьер </a:t>
            </a:r>
            <a:r>
              <a:rPr lang="ru-RU" sz="2000" dirty="0" err="1" smtClean="0">
                <a:solidFill>
                  <a:srgbClr val="C00000"/>
                </a:solidFill>
              </a:rPr>
              <a:t>Эжен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</a:rPr>
              <a:t>Бертло</a:t>
            </a:r>
            <a:endParaRPr lang="ru-RU" sz="20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1628801"/>
            <a:ext cx="3312368" cy="3999426"/>
          </a:xfrm>
          <a:prstGeom prst="rect">
            <a:avLst/>
          </a:prstGeom>
          <a:ln>
            <a:noFill/>
          </a:ln>
          <a:effectLst>
            <a:outerShdw blurRad="266700" algn="tl" rotWithShape="0">
              <a:srgbClr val="CC33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865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476672"/>
            <a:ext cx="8640960" cy="55431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Реакция </a:t>
            </a:r>
            <a:r>
              <a:rPr lang="ru-RU" sz="3600" b="1" dirty="0" err="1" smtClean="0">
                <a:solidFill>
                  <a:srgbClr val="C00000"/>
                </a:solidFill>
              </a:rPr>
              <a:t>Бертло</a:t>
            </a:r>
            <a:r>
              <a:rPr lang="ru-RU" sz="3600" b="1" dirty="0" smtClean="0">
                <a:solidFill>
                  <a:srgbClr val="C00000"/>
                </a:solidFill>
              </a:rPr>
              <a:t>.   Реакция </a:t>
            </a:r>
            <a:r>
              <a:rPr lang="ru-RU" sz="3600" b="1" dirty="0" err="1" smtClean="0">
                <a:solidFill>
                  <a:srgbClr val="C00000"/>
                </a:solidFill>
              </a:rPr>
              <a:t>Шевреля</a:t>
            </a:r>
            <a:r>
              <a:rPr lang="ru-RU" sz="3600" b="1" dirty="0" smtClean="0">
                <a:solidFill>
                  <a:srgbClr val="C00000"/>
                </a:solidFill>
              </a:rPr>
              <a:t>.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7" y="2338387"/>
            <a:ext cx="8640961" cy="26027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-17140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Номенклатура жиров</a:t>
            </a:r>
            <a:endParaRPr lang="ru-RU" sz="3600" b="1" i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827584" y="4437112"/>
            <a:ext cx="7885636" cy="5232074"/>
          </a:xfrm>
        </p:spPr>
        <p:txBody>
          <a:bodyPr>
            <a:noAutofit/>
          </a:bodyPr>
          <a:lstStyle/>
          <a:p>
            <a:r>
              <a:rPr lang="ru-RU" sz="2800" dirty="0" smtClean="0"/>
              <a:t>К названию кислоты прибавляют приставку, показывающую сколько гидроксильных групп в молекуле глицерина </a:t>
            </a:r>
            <a:r>
              <a:rPr lang="ru-RU" sz="2800" dirty="0" err="1" smtClean="0"/>
              <a:t>проэтерофицировано</a:t>
            </a:r>
            <a:r>
              <a:rPr lang="ru-RU" sz="2800" dirty="0"/>
              <a:t> +окончание –</a:t>
            </a:r>
            <a:r>
              <a:rPr lang="ru-RU" sz="2800" dirty="0" smtClean="0"/>
              <a:t>ИН. </a:t>
            </a:r>
          </a:p>
          <a:p>
            <a:endParaRPr lang="ru-RU" sz="2000" dirty="0" smtClean="0"/>
          </a:p>
          <a:p>
            <a:endParaRPr lang="ru-RU" altLang="ru-RU" sz="2000" dirty="0"/>
          </a:p>
          <a:p>
            <a:endParaRPr lang="ru-RU" sz="1400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962" y="1147018"/>
            <a:ext cx="6696075" cy="31146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63567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Химические свойства</a:t>
            </a:r>
            <a:endParaRPr lang="ru-RU" sz="36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3568" y="1052736"/>
            <a:ext cx="8003232" cy="5544616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altLang="ru-RU" sz="2800" b="1" u="sng" dirty="0" smtClean="0">
                <a:solidFill>
                  <a:srgbClr val="C00000"/>
                </a:solidFill>
              </a:rPr>
              <a:t>Гидролиз</a:t>
            </a:r>
          </a:p>
          <a:p>
            <a:endParaRPr lang="ru-RU" altLang="ru-RU" sz="2400" b="1" u="sng" dirty="0">
              <a:solidFill>
                <a:srgbClr val="C00000"/>
              </a:solidFill>
            </a:endParaRPr>
          </a:p>
          <a:p>
            <a:endParaRPr lang="ru-RU" altLang="ru-RU" sz="2400" b="1" u="sng" dirty="0" smtClean="0">
              <a:solidFill>
                <a:srgbClr val="C00000"/>
              </a:solidFill>
            </a:endParaRPr>
          </a:p>
          <a:p>
            <a:endParaRPr lang="ru-RU" altLang="ru-RU" sz="2400" b="1" u="sng" dirty="0">
              <a:solidFill>
                <a:srgbClr val="C00000"/>
              </a:solidFill>
            </a:endParaRPr>
          </a:p>
          <a:p>
            <a:endParaRPr lang="ru-RU" altLang="ru-RU" sz="2400" b="1" u="sng" dirty="0">
              <a:solidFill>
                <a:srgbClr val="C00000"/>
              </a:solidFill>
            </a:endParaRPr>
          </a:p>
          <a:p>
            <a:endParaRPr lang="ru-RU" altLang="ru-RU" sz="2400" dirty="0" smtClean="0"/>
          </a:p>
          <a:p>
            <a:r>
              <a:rPr lang="ru-RU" altLang="ru-RU" sz="2400" dirty="0" smtClean="0"/>
              <a:t>В зависимости от условий бывает: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altLang="ru-RU" sz="2400" dirty="0" smtClean="0"/>
              <a:t>водный (без катализатора, при высоких температурах и давлении);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altLang="ru-RU" sz="2400" dirty="0" smtClean="0"/>
              <a:t>кислотный  (кислота в качестве катализатора);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altLang="ru-RU" sz="2400" dirty="0"/>
              <a:t>ф</a:t>
            </a:r>
            <a:r>
              <a:rPr lang="ru-RU" altLang="ru-RU" sz="2400" dirty="0" smtClean="0"/>
              <a:t>ерментативный (происходит в живых организмах под действием фермента липазы);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altLang="ru-RU" sz="2400" dirty="0"/>
              <a:t>щ</a:t>
            </a:r>
            <a:r>
              <a:rPr lang="ru-RU" altLang="ru-RU" sz="2400" dirty="0" smtClean="0"/>
              <a:t>елочной (под действием щелочей).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altLang="ru-RU" dirty="0" smtClean="0"/>
          </a:p>
          <a:p>
            <a:endParaRPr lang="ru-RU" alt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628800"/>
            <a:ext cx="8496944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953" y="1196752"/>
            <a:ext cx="8291264" cy="635670"/>
          </a:xfrm>
        </p:spPr>
        <p:txBody>
          <a:bodyPr>
            <a:noAutofit/>
          </a:bodyPr>
          <a:lstStyle/>
          <a:p>
            <a:pPr algn="ctr"/>
            <a:r>
              <a:rPr lang="ru-RU" altLang="ru-RU" sz="3200" b="1" dirty="0">
                <a:solidFill>
                  <a:srgbClr val="C00000"/>
                </a:solidFill>
              </a:rPr>
              <a:t>Щелочной гидролиз – омыление жиров</a:t>
            </a:r>
            <a:r>
              <a:rPr lang="ru-RU" altLang="ru-RU" sz="3600" b="1" dirty="0">
                <a:solidFill>
                  <a:srgbClr val="C00000"/>
                </a:solidFill>
              </a:rPr>
              <a:t/>
            </a:r>
            <a:br>
              <a:rPr lang="ru-RU" altLang="ru-RU" sz="3600" b="1" dirty="0">
                <a:solidFill>
                  <a:srgbClr val="C00000"/>
                </a:solidFill>
              </a:rPr>
            </a:br>
            <a:endParaRPr lang="ru-RU" sz="36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9552" y="908720"/>
            <a:ext cx="8064896" cy="6605616"/>
          </a:xfrm>
        </p:spPr>
        <p:txBody>
          <a:bodyPr>
            <a:normAutofit/>
          </a:bodyPr>
          <a:lstStyle/>
          <a:p>
            <a:endParaRPr lang="ru-RU" altLang="ru-RU" sz="2800" dirty="0"/>
          </a:p>
          <a:p>
            <a:r>
              <a:rPr lang="ru-RU" altLang="ru-RU" sz="2800" dirty="0" smtClean="0"/>
              <a:t>При щелочном гидролизе жиров образуется глицерин и соли карбоновых кислот, входящих в состав жира.</a:t>
            </a:r>
          </a:p>
          <a:p>
            <a:endParaRPr lang="ru-RU" altLang="ru-RU" sz="2800" dirty="0"/>
          </a:p>
          <a:p>
            <a:endParaRPr lang="ru-RU" altLang="ru-RU" sz="2800" dirty="0" smtClean="0"/>
          </a:p>
          <a:p>
            <a:endParaRPr lang="ru-RU" altLang="ru-RU" sz="2800" dirty="0"/>
          </a:p>
          <a:p>
            <a:endParaRPr lang="ru-RU" altLang="ru-RU" sz="2800" dirty="0" smtClean="0"/>
          </a:p>
          <a:p>
            <a:r>
              <a:rPr lang="ru-RU" altLang="ru-RU" sz="2800" dirty="0" smtClean="0"/>
              <a:t> </a:t>
            </a:r>
          </a:p>
          <a:p>
            <a:pPr>
              <a:spcBef>
                <a:spcPts val="0"/>
              </a:spcBef>
            </a:pPr>
            <a:r>
              <a:rPr lang="ru-RU" altLang="ru-RU" sz="2000" dirty="0" smtClean="0"/>
              <a:t>         </a:t>
            </a:r>
            <a:r>
              <a:rPr lang="ru-RU" altLang="ru-RU" dirty="0" smtClean="0"/>
              <a:t>Жир                                                              Глицерин       </a:t>
            </a:r>
            <a:r>
              <a:rPr lang="ru-RU" altLang="ru-RU" dirty="0" err="1" smtClean="0"/>
              <a:t>Стеарат</a:t>
            </a:r>
            <a:r>
              <a:rPr lang="ru-RU" altLang="ru-RU" dirty="0" smtClean="0"/>
              <a:t> натрия </a:t>
            </a:r>
          </a:p>
          <a:p>
            <a:pPr>
              <a:spcBef>
                <a:spcPts val="0"/>
              </a:spcBef>
            </a:pPr>
            <a:r>
              <a:rPr lang="ru-RU" altLang="ru-RU" dirty="0"/>
              <a:t> </a:t>
            </a:r>
            <a:r>
              <a:rPr lang="ru-RU" altLang="ru-RU" dirty="0" smtClean="0"/>
              <a:t>                                                                                                                   (мыло)</a:t>
            </a:r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b="5884"/>
          <a:stretch/>
        </p:blipFill>
        <p:spPr>
          <a:xfrm>
            <a:off x="498376" y="3131693"/>
            <a:ext cx="8147248" cy="2159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27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392484"/>
            <a:ext cx="8507288" cy="173203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3300"/>
                </a:solidFill>
                <a:latin typeface="Cambria" panose="02040503050406030204" pitchFamily="18" charset="0"/>
              </a:rPr>
              <a:t>2. </a:t>
            </a:r>
            <a:r>
              <a:rPr lang="ru-RU" sz="2800" b="1" u="sng" dirty="0" smtClean="0">
                <a:solidFill>
                  <a:srgbClr val="CC3300"/>
                </a:solidFill>
                <a:latin typeface="Cambria" panose="02040503050406030204" pitchFamily="18" charset="0"/>
              </a:rPr>
              <a:t>Реакции гидрирования (для жиров, содержащих остатки ненасыщенных кислот)</a:t>
            </a:r>
            <a:endParaRPr lang="ru-RU" sz="2800" b="1" u="sng" dirty="0">
              <a:solidFill>
                <a:srgbClr val="CC33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5045620"/>
            <a:ext cx="8507288" cy="1050379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0066"/>
                </a:solidFill>
              </a:rPr>
              <a:t>Данная реакция лежит в основе получения маргарина.</a:t>
            </a:r>
            <a:endParaRPr lang="ru-RU" sz="2400" dirty="0">
              <a:solidFill>
                <a:srgbClr val="000066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6228184" y="5369663"/>
            <a:ext cx="2602632" cy="14428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556" y="1732037"/>
            <a:ext cx="7992888" cy="2921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75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8962" y="1700808"/>
            <a:ext cx="4490636" cy="4104456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rgbClr val="CC3300"/>
                </a:solidFill>
                <a:latin typeface="+mn-lt"/>
              </a:rPr>
              <a:t>Маргарин</a:t>
            </a:r>
            <a:r>
              <a:rPr lang="ru-RU" sz="3200" b="1" dirty="0">
                <a:solidFill>
                  <a:srgbClr val="CC3300"/>
                </a:solidFill>
                <a:latin typeface="+mn-lt"/>
              </a:rPr>
              <a:t> </a:t>
            </a:r>
            <a:r>
              <a:rPr lang="ru-RU" sz="3200" dirty="0">
                <a:solidFill>
                  <a:schemeClr val="tx1"/>
                </a:solidFill>
                <a:latin typeface="+mn-lt"/>
              </a:rPr>
              <a:t>- пищевой жир, состоит из смеси гидрогенизированных масел (подсолнечного, кукурузного, </a:t>
            </a:r>
            <a:r>
              <a:rPr lang="ru-RU" sz="3200" dirty="0" err="1">
                <a:solidFill>
                  <a:schemeClr val="tx1"/>
                </a:solidFill>
                <a:latin typeface="+mn-lt"/>
              </a:rPr>
              <a:t>хлопкого</a:t>
            </a:r>
            <a:r>
              <a:rPr lang="ru-RU" sz="3200" dirty="0">
                <a:solidFill>
                  <a:schemeClr val="tx1"/>
                </a:solidFill>
                <a:latin typeface="+mn-lt"/>
              </a:rPr>
              <a:t> и др.), животных жиров, </a:t>
            </a:r>
            <a:r>
              <a:rPr lang="ru-RU" sz="3200" dirty="0" smtClean="0">
                <a:solidFill>
                  <a:schemeClr val="tx1"/>
                </a:solidFill>
                <a:latin typeface="+mn-lt"/>
              </a:rPr>
              <a:t>молока и  </a:t>
            </a:r>
            <a:r>
              <a:rPr lang="ru-RU" sz="3200" dirty="0">
                <a:solidFill>
                  <a:schemeClr val="tx1"/>
                </a:solidFill>
                <a:latin typeface="+mn-lt"/>
              </a:rPr>
              <a:t>вкусовых добавок (соли, сахара, витаминов и </a:t>
            </a:r>
            <a:r>
              <a:rPr lang="ru-RU" sz="3200" dirty="0" smtClean="0">
                <a:solidFill>
                  <a:schemeClr val="tx1"/>
                </a:solidFill>
                <a:latin typeface="+mn-lt"/>
              </a:rPr>
              <a:t>других). </a:t>
            </a:r>
            <a:endParaRPr lang="ru-RU" sz="32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 rot="346759">
            <a:off x="5004048" y="1268760"/>
            <a:ext cx="3749675" cy="3852731"/>
          </a:xfrm>
          <a:prstGeom prst="rect">
            <a:avLst/>
          </a:prstGeom>
          <a:ln>
            <a:noFill/>
          </a:ln>
          <a:effectLst>
            <a:outerShdw dist="12700" dir="5400000" algn="ctr" rotWithShape="0">
              <a:srgbClr val="CC3300"/>
            </a:outerShdw>
            <a:softEdge rad="112500"/>
          </a:effectLst>
        </p:spPr>
      </p:pic>
      <p:sp>
        <p:nvSpPr>
          <p:cNvPr id="8" name="Объект 7"/>
          <p:cNvSpPr>
            <a:spLocks noGrp="1"/>
          </p:cNvSpPr>
          <p:nvPr>
            <p:ph sz="quarter" idx="2"/>
          </p:nvPr>
        </p:nvSpPr>
        <p:spPr>
          <a:xfrm>
            <a:off x="5004048" y="6093295"/>
            <a:ext cx="3886522" cy="376807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867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5013176"/>
            <a:ext cx="2811016" cy="1143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+mn-lt"/>
              </a:rPr>
              <a:t>     </a:t>
            </a:r>
            <a:r>
              <a:rPr lang="ru-RU" sz="2000" dirty="0" smtClean="0">
                <a:solidFill>
                  <a:srgbClr val="CC3300"/>
                </a:solidFill>
                <a:latin typeface="+mn-lt"/>
              </a:rPr>
              <a:t>Поль </a:t>
            </a:r>
            <a:r>
              <a:rPr lang="ru-RU" sz="2000" dirty="0" err="1" smtClean="0">
                <a:solidFill>
                  <a:srgbClr val="CC3300"/>
                </a:solidFill>
                <a:latin typeface="+mn-lt"/>
              </a:rPr>
              <a:t>Сабатье</a:t>
            </a:r>
            <a:endParaRPr lang="ru-RU" sz="2000" dirty="0">
              <a:solidFill>
                <a:srgbClr val="CC33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836712"/>
            <a:ext cx="4195896" cy="5472608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-RU" sz="2800" dirty="0" smtClean="0"/>
              <a:t>Открытие способа производства маргарина методом каталитического гидрирования принадлежит французскому химику лауреату Нобелевской премии Полю </a:t>
            </a:r>
            <a:r>
              <a:rPr lang="ru-RU" sz="2800" dirty="0" err="1" smtClean="0"/>
              <a:t>Сабатье</a:t>
            </a:r>
            <a:r>
              <a:rPr lang="ru-RU" sz="2800" dirty="0" smtClean="0"/>
              <a:t>. Открытие датируется 1897 годом.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076056" y="1052736"/>
            <a:ext cx="3096344" cy="4429063"/>
          </a:xfrm>
          <a:prstGeom prst="rect">
            <a:avLst/>
          </a:prstGeom>
          <a:ln>
            <a:noFill/>
          </a:ln>
          <a:effectLst>
            <a:outerShdw blurRad="292100" dir="21540000" algn="tl" rotWithShape="0">
              <a:srgbClr val="CC3300"/>
            </a:outerShdw>
          </a:effectLst>
        </p:spPr>
      </p:pic>
    </p:spTree>
    <p:extLst>
      <p:ext uri="{BB962C8B-B14F-4D97-AF65-F5344CB8AC3E}">
        <p14:creationId xmlns:p14="http://schemas.microsoft.com/office/powerpoint/2010/main" val="64339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4171" y="489604"/>
            <a:ext cx="3676207" cy="798645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>
                <a:solidFill>
                  <a:srgbClr val="CC3300"/>
                </a:solidFill>
              </a:rPr>
              <a:t>Номинация </a:t>
            </a:r>
            <a:r>
              <a:rPr lang="ru-RU" dirty="0">
                <a:solidFill>
                  <a:srgbClr val="CC3300"/>
                </a:solidFill>
              </a:rPr>
              <a:t>3</a:t>
            </a:r>
            <a:r>
              <a:rPr lang="ru-RU" dirty="0" smtClean="0">
                <a:solidFill>
                  <a:srgbClr val="CC3300"/>
                </a:solidFill>
              </a:rPr>
              <a:t> </a:t>
            </a:r>
            <a:endParaRPr lang="ru-RU" dirty="0">
              <a:solidFill>
                <a:srgbClr val="CC3300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CC3300"/>
                </a:solidFill>
              </a:rPr>
              <a:t>«</a:t>
            </a:r>
            <a:r>
              <a:rPr lang="ru-RU" dirty="0">
                <a:solidFill>
                  <a:srgbClr val="CC3300"/>
                </a:solidFill>
              </a:rPr>
              <a:t>Учебная презентация по теме </a:t>
            </a:r>
            <a:r>
              <a:rPr lang="ru-RU" dirty="0" smtClean="0">
                <a:solidFill>
                  <a:srgbClr val="CC3300"/>
                </a:solidFill>
              </a:rPr>
              <a:t>(10 </a:t>
            </a:r>
            <a:r>
              <a:rPr lang="ru-RU" dirty="0">
                <a:solidFill>
                  <a:srgbClr val="CC3300"/>
                </a:solidFill>
              </a:rPr>
              <a:t>класс</a:t>
            </a:r>
            <a:r>
              <a:rPr lang="ru-RU" dirty="0" smtClean="0">
                <a:solidFill>
                  <a:srgbClr val="CC3300"/>
                </a:solidFill>
              </a:rPr>
              <a:t>)».</a:t>
            </a:r>
          </a:p>
          <a:p>
            <a:pPr marL="0" indent="0" algn="ctr">
              <a:buNone/>
            </a:pPr>
            <a:r>
              <a:rPr lang="ru-RU" smtClean="0">
                <a:solidFill>
                  <a:srgbClr val="CC3300"/>
                </a:solidFill>
              </a:rPr>
              <a:t>Рубрика – 3.32</a:t>
            </a:r>
            <a:endParaRPr lang="ru-RU" dirty="0">
              <a:solidFill>
                <a:srgbClr val="CC3300"/>
              </a:solidFill>
            </a:endParaRPr>
          </a:p>
        </p:txBody>
      </p:sp>
      <p:pic>
        <p:nvPicPr>
          <p:cNvPr id="6" name="Рисунок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593740"/>
            <a:ext cx="2416175" cy="2420938"/>
          </a:xfrm>
          <a:prstGeom prst="rect">
            <a:avLst/>
          </a:prstGeom>
          <a:ln>
            <a:noFill/>
          </a:ln>
          <a:effectLst>
            <a:outerShdw blurRad="711200" algn="tl" rotWithShape="0">
              <a:schemeClr val="accent2">
                <a:lumMod val="20000"/>
                <a:lumOff val="80000"/>
                <a:alpha val="70000"/>
              </a:schemeClr>
            </a:outerShdw>
          </a:effectLst>
        </p:spPr>
      </p:pic>
      <p:pic>
        <p:nvPicPr>
          <p:cNvPr id="8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9409"/>
            <a:ext cx="2436813" cy="3149600"/>
          </a:xfrm>
          <a:prstGeom prst="rect">
            <a:avLst/>
          </a:prstGeom>
          <a:ln>
            <a:noFill/>
          </a:ln>
          <a:effectLst>
            <a:outerShdw blurRad="711200" algn="tl" rotWithShape="0">
              <a:schemeClr val="accent2">
                <a:lumMod val="20000"/>
                <a:lumOff val="80000"/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633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619672" y="3501008"/>
            <a:ext cx="6264696" cy="30560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C00000">
                <a:alpha val="70000"/>
              </a:srgbClr>
            </a:outerShdw>
          </a:effectLst>
        </p:spPr>
      </p:pic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7544" y="309614"/>
            <a:ext cx="8064896" cy="5639665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dirty="0"/>
              <a:t>В процессе </a:t>
            </a:r>
            <a:r>
              <a:rPr lang="ru-RU" sz="2800" dirty="0" smtClean="0"/>
              <a:t>каталитического гидрирования </a:t>
            </a:r>
            <a:r>
              <a:rPr lang="ru-RU" sz="2800" dirty="0"/>
              <a:t>масел происходит изомеризация части кислотных остатков в </a:t>
            </a:r>
            <a:r>
              <a:rPr lang="ru-RU" sz="2800" dirty="0" smtClean="0"/>
              <a:t>более устойчивые</a:t>
            </a:r>
            <a:r>
              <a:rPr lang="ru-RU" sz="2800" dirty="0"/>
              <a:t> </a:t>
            </a:r>
            <a:r>
              <a:rPr lang="ru-RU" sz="2800" i="1" dirty="0" smtClean="0"/>
              <a:t>транс</a:t>
            </a:r>
            <a:r>
              <a:rPr lang="ru-RU" sz="2800" dirty="0" smtClean="0"/>
              <a:t>-  изомеры. Повышенное содержание </a:t>
            </a:r>
            <a:r>
              <a:rPr lang="ru-RU" sz="2800" dirty="0"/>
              <a:t>в </a:t>
            </a:r>
            <a:r>
              <a:rPr lang="ru-RU" sz="2800" dirty="0" smtClean="0"/>
              <a:t>маргарине                                                  </a:t>
            </a:r>
            <a:r>
              <a:rPr lang="ru-RU" sz="2800" dirty="0"/>
              <a:t>остатков </a:t>
            </a:r>
            <a:r>
              <a:rPr lang="ru-RU" sz="2800" i="1" dirty="0" smtClean="0"/>
              <a:t>транс</a:t>
            </a:r>
            <a:r>
              <a:rPr lang="ru-RU" sz="2800" dirty="0" smtClean="0"/>
              <a:t>- ненасыщенных кислот                                     увеличивает опасность  сердечно-сосудистых и                                                                                     других </a:t>
            </a:r>
            <a:r>
              <a:rPr lang="ru-RU" sz="2800" dirty="0"/>
              <a:t>заболеваний.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051720" y="5985548"/>
            <a:ext cx="7772400" cy="1143000"/>
          </a:xfrm>
        </p:spPr>
        <p:txBody>
          <a:bodyPr/>
          <a:lstStyle/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9802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372" y="-171400"/>
            <a:ext cx="8219256" cy="16561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CC3300"/>
                </a:solidFill>
                <a:latin typeface="Cambria" panose="02040503050406030204" pitchFamily="18" charset="0"/>
              </a:rPr>
              <a:t>3</a:t>
            </a:r>
            <a:r>
              <a:rPr lang="ru-RU" sz="2400" b="1" dirty="0" smtClean="0">
                <a:solidFill>
                  <a:srgbClr val="CC3300"/>
                </a:solidFill>
                <a:latin typeface="Cambria" panose="02040503050406030204" pitchFamily="18" charset="0"/>
              </a:rPr>
              <a:t>. </a:t>
            </a:r>
            <a:r>
              <a:rPr lang="ru-RU" sz="2400" b="1" u="sng" dirty="0" smtClean="0">
                <a:solidFill>
                  <a:srgbClr val="CC3300"/>
                </a:solidFill>
                <a:latin typeface="Cambria" panose="02040503050406030204" pitchFamily="18" charset="0"/>
              </a:rPr>
              <a:t>Реакции галогенирования (для жиров, содержащих остатки ненасыщенных кислот)</a:t>
            </a:r>
            <a:endParaRPr lang="ru-RU" sz="2400" b="1" u="sng" dirty="0">
              <a:solidFill>
                <a:srgbClr val="CC33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3568" y="5045620"/>
            <a:ext cx="8147248" cy="1050379"/>
          </a:xfrm>
        </p:spPr>
        <p:txBody>
          <a:bodyPr>
            <a:normAutofit/>
          </a:bodyPr>
          <a:lstStyle/>
          <a:p>
            <a:r>
              <a:rPr lang="ru-RU" sz="2600" dirty="0" smtClean="0">
                <a:solidFill>
                  <a:srgbClr val="000066"/>
                </a:solidFill>
              </a:rPr>
              <a:t>Бромная вода в результате данной реакции обесцвечивается.</a:t>
            </a:r>
            <a:endParaRPr lang="ru-RU" sz="2600" dirty="0">
              <a:solidFill>
                <a:srgbClr val="000066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6228184" y="5369663"/>
            <a:ext cx="2602632" cy="14428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100042"/>
            <a:ext cx="8147248" cy="248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03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675456"/>
            <a:ext cx="8219256" cy="18002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C3300"/>
                </a:solidFill>
                <a:latin typeface="Cambria" panose="02040503050406030204" pitchFamily="18" charset="0"/>
              </a:rPr>
              <a:t>4. </a:t>
            </a:r>
            <a:r>
              <a:rPr lang="ru-RU" sz="2800" b="1" u="sng" dirty="0" smtClean="0">
                <a:solidFill>
                  <a:srgbClr val="CC3300"/>
                </a:solidFill>
                <a:latin typeface="Cambria" panose="02040503050406030204" pitchFamily="18" charset="0"/>
              </a:rPr>
              <a:t>Реакции окисления </a:t>
            </a:r>
            <a:endParaRPr lang="ru-RU" sz="2800" b="1" u="sng" dirty="0">
              <a:solidFill>
                <a:srgbClr val="CC33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1340768"/>
            <a:ext cx="8579296" cy="4611215"/>
          </a:xfrm>
        </p:spPr>
        <p:txBody>
          <a:bodyPr>
            <a:normAutofit/>
          </a:bodyPr>
          <a:lstStyle/>
          <a:p>
            <a:r>
              <a:rPr lang="ru-RU" sz="2800" dirty="0"/>
              <a:t>При длительном хранении под действием кислорода воздуха </a:t>
            </a:r>
            <a:r>
              <a:rPr lang="ru-RU" sz="2800" dirty="0" smtClean="0"/>
              <a:t>жиры окисляются, что приводит к их порче </a:t>
            </a:r>
            <a:r>
              <a:rPr lang="ru-RU" sz="2800" dirty="0"/>
              <a:t>(</a:t>
            </a:r>
            <a:r>
              <a:rPr lang="ru-RU" sz="2800" dirty="0" err="1"/>
              <a:t>прогоркают</a:t>
            </a:r>
            <a:r>
              <a:rPr lang="ru-RU" sz="2800" dirty="0"/>
              <a:t>). </a:t>
            </a:r>
            <a:r>
              <a:rPr lang="ru-RU" sz="2800" dirty="0" smtClean="0"/>
              <a:t>При этом происходит </a:t>
            </a:r>
            <a:r>
              <a:rPr lang="ru-RU" sz="2800" dirty="0"/>
              <a:t>частичный гидролиз жиров с образованием свободных жирных кислот и продуктов их превращения, обычно имеющих неприятный запах и вкус. Срок годности жиров увеличивается при низкой температуре и в присутствии консервантов (чаще всего поваренной соли).</a:t>
            </a:r>
            <a:endParaRPr lang="ru-RU" sz="2800" dirty="0">
              <a:solidFill>
                <a:srgbClr val="000066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6228184" y="5369663"/>
            <a:ext cx="2602632" cy="144286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840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04664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CC3300"/>
                </a:solidFill>
                <a:latin typeface="Cambria" panose="02040503050406030204" pitchFamily="18" charset="0"/>
              </a:rPr>
              <a:t>Функции жиров в организме</a:t>
            </a:r>
            <a:br>
              <a:rPr lang="ru-RU" sz="3200" b="1" dirty="0">
                <a:solidFill>
                  <a:srgbClr val="CC3300"/>
                </a:solidFill>
                <a:latin typeface="Cambria" panose="02040503050406030204" pitchFamily="18" charset="0"/>
              </a:rPr>
            </a:br>
            <a:endParaRPr lang="ru-RU" sz="32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412776"/>
            <a:ext cx="8640960" cy="4896544"/>
          </a:xfrm>
        </p:spPr>
        <p:txBody>
          <a:bodyPr>
            <a:normAutofit fontScale="92500" lnSpcReduction="20000"/>
          </a:bodyPr>
          <a:lstStyle/>
          <a:p>
            <a:pPr marL="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altLang="ru-RU" sz="2400" dirty="0"/>
              <a:t> </a:t>
            </a:r>
            <a:r>
              <a:rPr lang="ru-RU" altLang="ru-RU" sz="3000" dirty="0" smtClean="0"/>
              <a:t>Энергетическая </a:t>
            </a:r>
            <a:r>
              <a:rPr lang="ru-RU" altLang="ru-RU" sz="3000" dirty="0"/>
              <a:t>– при полном расщеплении </a:t>
            </a:r>
            <a:br>
              <a:rPr lang="ru-RU" altLang="ru-RU" sz="3000" dirty="0"/>
            </a:br>
            <a:r>
              <a:rPr lang="ru-RU" altLang="ru-RU" sz="3000" dirty="0" smtClean="0"/>
              <a:t>    1  </a:t>
            </a:r>
            <a:r>
              <a:rPr lang="ru-RU" altLang="ru-RU" sz="3000" dirty="0"/>
              <a:t>гр. жира до углекислого газа и воды</a:t>
            </a:r>
            <a:br>
              <a:rPr lang="ru-RU" altLang="ru-RU" sz="3000" dirty="0"/>
            </a:br>
            <a:r>
              <a:rPr lang="ru-RU" altLang="ru-RU" sz="3000" dirty="0"/>
              <a:t> </a:t>
            </a:r>
            <a:r>
              <a:rPr lang="ru-RU" altLang="ru-RU" sz="3000" dirty="0" smtClean="0"/>
              <a:t>   выделяется </a:t>
            </a:r>
            <a:r>
              <a:rPr lang="ru-RU" altLang="ru-RU" sz="3000" dirty="0"/>
              <a:t>38,9 кДж </a:t>
            </a:r>
            <a:r>
              <a:rPr lang="ru-RU" altLang="ru-RU" sz="3000" dirty="0" smtClean="0"/>
              <a:t>энергии</a:t>
            </a:r>
            <a:r>
              <a:rPr lang="ru-RU" altLang="ru-RU" sz="3000" dirty="0"/>
              <a:t>;</a:t>
            </a:r>
            <a:endParaRPr lang="ru-RU" altLang="ru-RU" sz="3000" dirty="0" smtClean="0">
              <a:solidFill>
                <a:srgbClr val="0000FF"/>
              </a:solidFill>
            </a:endParaRPr>
          </a:p>
          <a:p>
            <a:pPr marL="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altLang="ru-RU" sz="3000" dirty="0">
                <a:solidFill>
                  <a:srgbClr val="0000FF"/>
                </a:solidFill>
              </a:rPr>
              <a:t> </a:t>
            </a:r>
            <a:r>
              <a:rPr lang="ru-RU" altLang="ru-RU" sz="3000" dirty="0" smtClean="0"/>
              <a:t>Структурная </a:t>
            </a:r>
            <a:r>
              <a:rPr lang="ru-RU" altLang="ru-RU" sz="3000" dirty="0"/>
              <a:t>– жиры – компоненты клетки</a:t>
            </a:r>
            <a:r>
              <a:rPr lang="ru-RU" altLang="ru-RU" sz="3000" dirty="0" smtClean="0"/>
              <a:t>;</a:t>
            </a:r>
          </a:p>
          <a:p>
            <a:pPr marL="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sz="3000" i="1" dirty="0">
                <a:solidFill>
                  <a:srgbClr val="0000FF"/>
                </a:solidFill>
              </a:rPr>
              <a:t> </a:t>
            </a:r>
            <a:r>
              <a:rPr lang="ru-RU" altLang="ru-RU" sz="3000" dirty="0"/>
              <a:t>Защитная – жиры окружают внутренние </a:t>
            </a:r>
            <a:br>
              <a:rPr lang="ru-RU" altLang="ru-RU" sz="3000" dirty="0"/>
            </a:br>
            <a:r>
              <a:rPr lang="ru-RU" altLang="ru-RU" sz="3000" dirty="0"/>
              <a:t> </a:t>
            </a:r>
            <a:r>
              <a:rPr lang="ru-RU" altLang="ru-RU" sz="3000" dirty="0" smtClean="0"/>
              <a:t>   органы</a:t>
            </a:r>
            <a:r>
              <a:rPr lang="ru-RU" altLang="ru-RU" sz="3000" dirty="0"/>
              <a:t>, защищают от механических ударов</a:t>
            </a:r>
            <a:r>
              <a:rPr lang="ru-RU" altLang="ru-RU" sz="3000" dirty="0" smtClean="0"/>
              <a:t>;</a:t>
            </a:r>
          </a:p>
          <a:p>
            <a:pPr marL="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altLang="ru-RU" sz="3000" dirty="0" smtClean="0"/>
              <a:t> Регуляторная </a:t>
            </a:r>
            <a:r>
              <a:rPr lang="ru-RU" altLang="ru-RU" sz="3000" dirty="0"/>
              <a:t>– стероидные гормоны</a:t>
            </a:r>
            <a:br>
              <a:rPr lang="ru-RU" altLang="ru-RU" sz="3000" dirty="0"/>
            </a:br>
            <a:r>
              <a:rPr lang="ru-RU" altLang="ru-RU" sz="3000" dirty="0"/>
              <a:t> </a:t>
            </a:r>
            <a:r>
              <a:rPr lang="ru-RU" altLang="ru-RU" sz="3000" dirty="0" smtClean="0"/>
              <a:t>    регулируют </a:t>
            </a:r>
            <a:r>
              <a:rPr lang="ru-RU" altLang="ru-RU" sz="3000" dirty="0"/>
              <a:t>процессы обмена веществ</a:t>
            </a:r>
            <a:r>
              <a:rPr lang="ru-RU" altLang="ru-RU" sz="3000" dirty="0" smtClean="0"/>
              <a:t>;</a:t>
            </a:r>
          </a:p>
          <a:p>
            <a:pPr marL="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altLang="ru-RU" sz="3000" dirty="0" smtClean="0"/>
              <a:t> Терморегуляторная</a:t>
            </a:r>
            <a:r>
              <a:rPr lang="ru-RU" altLang="ru-RU" sz="3000" dirty="0"/>
              <a:t>.</a:t>
            </a:r>
            <a:br>
              <a:rPr lang="ru-RU" altLang="ru-RU" sz="3000" dirty="0"/>
            </a:br>
            <a:r>
              <a:rPr lang="ru-RU" altLang="ru-RU" sz="3000" dirty="0"/>
              <a:t/>
            </a:r>
            <a:br>
              <a:rPr lang="ru-RU" altLang="ru-RU" sz="3000" dirty="0"/>
            </a:br>
            <a:endParaRPr lang="ru-RU" sz="30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95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C3300"/>
                </a:solidFill>
                <a:latin typeface="Cambria" panose="02040503050406030204" pitchFamily="18" charset="0"/>
              </a:rPr>
              <a:t>Функции жиров в организме</a:t>
            </a:r>
            <a:br>
              <a:rPr lang="ru-RU" b="1" dirty="0">
                <a:solidFill>
                  <a:srgbClr val="CC3300"/>
                </a:solidFill>
                <a:latin typeface="Cambria" panose="02040503050406030204" pitchFamily="18" charset="0"/>
              </a:rPr>
            </a:br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44347" y="3958004"/>
            <a:ext cx="1949592" cy="1104916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102638" y="2877508"/>
            <a:ext cx="2886200" cy="914400"/>
          </a:xfrm>
          <a:prstGeom prst="ellipse">
            <a:avLst/>
          </a:prstGeom>
          <a:solidFill>
            <a:srgbClr val="FFCCCC"/>
          </a:solidFill>
          <a:ln w="38100" cmpd="db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Структурная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097321" y="2920122"/>
            <a:ext cx="2885383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8100" cmpd="db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Защитная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0302" y="1648030"/>
            <a:ext cx="2269996" cy="1063382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344347" y="895970"/>
            <a:ext cx="3271192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8100" cmpd="dbl"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Регуляторная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922491" y="2696556"/>
            <a:ext cx="3240360" cy="259228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76200" cmpd="dbl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Функции жиров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2798" y="1726548"/>
            <a:ext cx="1909047" cy="12061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вал 5"/>
          <p:cNvSpPr/>
          <p:nvPr/>
        </p:nvSpPr>
        <p:spPr>
          <a:xfrm>
            <a:off x="5462918" y="891683"/>
            <a:ext cx="3456384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8100" cmpd="db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Энергетическая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7374" y="3750067"/>
            <a:ext cx="1740755" cy="16345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3577" y="5157192"/>
            <a:ext cx="1525885" cy="1605071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2496330" y="5420496"/>
            <a:ext cx="4151339" cy="110649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8100" cmpd="db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Терморегуляторная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97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3300"/>
                </a:solidFill>
                <a:latin typeface="Cambria" panose="02040503050406030204" pitchFamily="18" charset="0"/>
              </a:rPr>
              <a:t>Применение </a:t>
            </a:r>
            <a:r>
              <a:rPr lang="ru-RU" b="1" dirty="0">
                <a:solidFill>
                  <a:srgbClr val="CC3300"/>
                </a:solidFill>
                <a:latin typeface="Cambria" panose="02040503050406030204" pitchFamily="18" charset="0"/>
              </a:rPr>
              <a:t>жиров </a:t>
            </a:r>
            <a:br>
              <a:rPr lang="ru-RU" b="1" dirty="0">
                <a:solidFill>
                  <a:srgbClr val="CC3300"/>
                </a:solidFill>
                <a:latin typeface="Cambria" panose="02040503050406030204" pitchFamily="18" charset="0"/>
              </a:rPr>
            </a:br>
            <a:endParaRPr lang="ru-RU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9451" y="4746871"/>
            <a:ext cx="1298561" cy="1454893"/>
          </a:xfrm>
          <a:prstGeom prst="rect">
            <a:avLst/>
          </a:prstGeom>
        </p:spPr>
      </p:pic>
      <p:pic>
        <p:nvPicPr>
          <p:cNvPr id="18" name="Объект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451" y="3808125"/>
            <a:ext cx="1298561" cy="145489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451" y="2869379"/>
            <a:ext cx="1298561" cy="145489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451" y="1930633"/>
            <a:ext cx="1298561" cy="1454893"/>
          </a:xfrm>
          <a:prstGeom prst="rect">
            <a:avLst/>
          </a:prstGeom>
        </p:spPr>
      </p:pic>
      <p:sp>
        <p:nvSpPr>
          <p:cNvPr id="21" name="Прямоугольник с одним вырезанным углом 20"/>
          <p:cNvSpPr/>
          <p:nvPr/>
        </p:nvSpPr>
        <p:spPr>
          <a:xfrm>
            <a:off x="1671543" y="991887"/>
            <a:ext cx="6992704" cy="916456"/>
          </a:xfrm>
          <a:prstGeom prst="snip1Rect">
            <a:avLst/>
          </a:prstGeom>
          <a:solidFill>
            <a:srgbClr val="FFCCCC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Пищевая промышленность 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2" name="Прямоугольник с одним вырезанным углом 21"/>
          <p:cNvSpPr/>
          <p:nvPr/>
        </p:nvSpPr>
        <p:spPr>
          <a:xfrm>
            <a:off x="1676908" y="1953647"/>
            <a:ext cx="7009892" cy="883980"/>
          </a:xfrm>
          <a:prstGeom prst="snip1Rect">
            <a:avLst/>
          </a:prstGeom>
          <a:solidFill>
            <a:srgbClr val="FFCCCC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Медицина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3" name="Прямоугольник с одним вырезанным углом 22"/>
          <p:cNvSpPr/>
          <p:nvPr/>
        </p:nvSpPr>
        <p:spPr>
          <a:xfrm>
            <a:off x="1676908" y="2903901"/>
            <a:ext cx="7009892" cy="849458"/>
          </a:xfrm>
          <a:prstGeom prst="snip1Rect">
            <a:avLst/>
          </a:prstGeom>
          <a:solidFill>
            <a:srgbClr val="FFCCCC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Производство мыла, косметики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4" name="Прямоугольник с одним вырезанным углом 23"/>
          <p:cNvSpPr/>
          <p:nvPr/>
        </p:nvSpPr>
        <p:spPr>
          <a:xfrm>
            <a:off x="1671543" y="3819634"/>
            <a:ext cx="7020621" cy="927237"/>
          </a:xfrm>
          <a:prstGeom prst="snip1Rect">
            <a:avLst/>
          </a:prstGeom>
          <a:solidFill>
            <a:srgbClr val="FFCCCC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Производство красок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451" y="991887"/>
            <a:ext cx="1298561" cy="1454893"/>
          </a:xfrm>
          <a:prstGeom prst="rect">
            <a:avLst/>
          </a:prstGeom>
        </p:spPr>
      </p:pic>
      <p:sp>
        <p:nvSpPr>
          <p:cNvPr id="26" name="Прямоугольник с одним вырезанным углом 25"/>
          <p:cNvSpPr/>
          <p:nvPr/>
        </p:nvSpPr>
        <p:spPr>
          <a:xfrm>
            <a:off x="1671542" y="4814478"/>
            <a:ext cx="7015257" cy="850172"/>
          </a:xfrm>
          <a:prstGeom prst="snip1Rect">
            <a:avLst/>
          </a:prstGeom>
          <a:solidFill>
            <a:srgbClr val="FFCCCC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В технике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876256" y="1035756"/>
            <a:ext cx="1656184" cy="8300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6256" y="2002533"/>
            <a:ext cx="1656184" cy="8286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8344" y="2969463"/>
            <a:ext cx="864096" cy="6755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76256" y="3898746"/>
            <a:ext cx="1656183" cy="8073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76255" y="4941169"/>
            <a:ext cx="1656183" cy="6151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127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C3300"/>
                </a:solidFill>
                <a:latin typeface="+mn-lt"/>
              </a:rPr>
              <a:t>Источники</a:t>
            </a:r>
            <a:endParaRPr lang="ru-RU" dirty="0">
              <a:solidFill>
                <a:srgbClr val="CC33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1. Габриелян, О.С.Химия.10 класс. Базовый уровень: учебник для общеобразовательных учреждений [текст] / О.С. Габриелян. – 9 изд., стер. – М., Дрофа, 2013. – 192с. – ISBN 978-5-358-06601-4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. Электронный учебник по органической химии. [Электронный ресурс]. – Режим доступа: http://www.alhimikov.net/organikbook/alcan.html, , свободный. </a:t>
            </a:r>
            <a:r>
              <a:rPr lang="ru-RU" dirty="0" err="1"/>
              <a:t>Загл</a:t>
            </a:r>
            <a:r>
              <a:rPr lang="ru-RU" dirty="0"/>
              <a:t>. с экрана.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/>
              <a:t>. Яндекс. Картинки.</a:t>
            </a:r>
          </a:p>
        </p:txBody>
      </p:sp>
    </p:spTree>
    <p:extLst>
      <p:ext uri="{BB962C8B-B14F-4D97-AF65-F5344CB8AC3E}">
        <p14:creationId xmlns:p14="http://schemas.microsoft.com/office/powerpoint/2010/main" val="318754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2060848"/>
            <a:ext cx="10153128" cy="114300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ЖИРЫ</a:t>
            </a:r>
            <a:endParaRPr lang="ru-RU" sz="80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5157192"/>
            <a:ext cx="7772400" cy="12241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altLang="ru-RU" sz="2000" dirty="0" smtClean="0"/>
          </a:p>
          <a:p>
            <a:pPr algn="r">
              <a:lnSpc>
                <a:spcPct val="80000"/>
              </a:lnSpc>
              <a:defRPr/>
            </a:pPr>
            <a:endParaRPr lang="ru-RU" altLang="ru-RU" sz="2400" dirty="0"/>
          </a:p>
          <a:p>
            <a:pPr marL="0" indent="0" algn="ctr">
              <a:buNone/>
            </a:pPr>
            <a:endParaRPr lang="ru-RU" sz="24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944" y="3861048"/>
            <a:ext cx="4740399" cy="25202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631645"/>
            <a:ext cx="8964488" cy="11430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Жиры – </a:t>
            </a:r>
            <a:br>
              <a:rPr lang="ru-RU" b="1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сложные эфиры трехатомного спирта глицерина и одноосновных высших карбоновых кислот</a:t>
            </a:r>
            <a:endParaRPr lang="ru-RU" b="1" dirty="0">
              <a:solidFill>
                <a:srgbClr val="CC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788024" y="3068960"/>
            <a:ext cx="4032448" cy="3600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ru-RU" sz="2800" dirty="0" smtClean="0"/>
              <a:t>R</a:t>
            </a:r>
            <a:r>
              <a:rPr lang="ru-RU" altLang="ru-RU" sz="2000" dirty="0" smtClean="0"/>
              <a:t>1</a:t>
            </a:r>
            <a:r>
              <a:rPr lang="en-US" altLang="ru-RU" sz="2800" dirty="0" smtClean="0"/>
              <a:t>, R</a:t>
            </a:r>
            <a:r>
              <a:rPr lang="ru-RU" altLang="ru-RU" sz="2000" dirty="0" smtClean="0"/>
              <a:t>2</a:t>
            </a:r>
            <a:r>
              <a:rPr lang="en-US" altLang="ru-RU" sz="2800" dirty="0" smtClean="0"/>
              <a:t>, R</a:t>
            </a:r>
            <a:r>
              <a:rPr lang="ru-RU" altLang="ru-RU" sz="2000" dirty="0" smtClean="0"/>
              <a:t>3</a:t>
            </a:r>
            <a:r>
              <a:rPr lang="en-US" altLang="ru-RU" sz="2800" dirty="0" smtClean="0"/>
              <a:t> – </a:t>
            </a:r>
            <a:r>
              <a:rPr lang="ru-RU" altLang="ru-RU" sz="2800" dirty="0" smtClean="0"/>
              <a:t>радикалы – остатки высших карбоновых кислот. Они могут быть одинаковыми или разными в зависимости от состава жира</a:t>
            </a:r>
          </a:p>
          <a:p>
            <a:pPr algn="r">
              <a:lnSpc>
                <a:spcPct val="80000"/>
              </a:lnSpc>
              <a:defRPr/>
            </a:pPr>
            <a:endParaRPr lang="ru-RU" altLang="ru-RU" sz="2400" dirty="0"/>
          </a:p>
          <a:p>
            <a:pPr marL="0" indent="0" algn="ctr">
              <a:buNone/>
            </a:pPr>
            <a:endParaRPr lang="ru-RU" sz="2400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924943"/>
            <a:ext cx="3744416" cy="3507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702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20688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C3300"/>
                </a:solidFill>
                <a:latin typeface="Cambria" panose="02040503050406030204" pitchFamily="18" charset="0"/>
              </a:rPr>
              <a:t>Высшие карбоновые кислоты, остатки которых входят в состав жиров, называют жирными кислотами </a:t>
            </a:r>
            <a:endParaRPr lang="ru-RU" sz="3200" b="1" dirty="0">
              <a:solidFill>
                <a:srgbClr val="CC33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2492896"/>
            <a:ext cx="8640960" cy="316892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altLang="ru-RU" sz="2400" dirty="0"/>
              <a:t> </a:t>
            </a:r>
            <a:r>
              <a:rPr lang="ru-RU" altLang="ru-RU" sz="2800" dirty="0" smtClean="0"/>
              <a:t>предельные              С</a:t>
            </a:r>
            <a:r>
              <a:rPr lang="ru-RU" altLang="ru-RU" sz="2400" dirty="0" smtClean="0"/>
              <a:t>15</a:t>
            </a:r>
            <a:r>
              <a:rPr lang="ru-RU" altLang="ru-RU" sz="2800" dirty="0" smtClean="0"/>
              <a:t>Н</a:t>
            </a:r>
            <a:r>
              <a:rPr lang="ru-RU" altLang="ru-RU" sz="2400" dirty="0" smtClean="0"/>
              <a:t>31</a:t>
            </a:r>
            <a:r>
              <a:rPr lang="ru-RU" altLang="ru-RU" sz="2800" dirty="0" smtClean="0"/>
              <a:t>СООН – пальмитиновая</a:t>
            </a:r>
          </a:p>
          <a:p>
            <a:pPr marL="0" indent="0">
              <a:buNone/>
            </a:pPr>
            <a:r>
              <a:rPr lang="ru-RU" altLang="ru-RU" sz="2800" dirty="0"/>
              <a:t> </a:t>
            </a:r>
            <a:r>
              <a:rPr lang="ru-RU" altLang="ru-RU" sz="2800" dirty="0" smtClean="0"/>
              <a:t>   (чаще </a:t>
            </a:r>
            <a:r>
              <a:rPr lang="ru-RU" altLang="ru-RU" sz="2800" dirty="0" err="1" smtClean="0"/>
              <a:t>тв</a:t>
            </a:r>
            <a:r>
              <a:rPr lang="ru-RU" altLang="ru-RU" sz="2800" dirty="0" smtClean="0"/>
              <a:t>. </a:t>
            </a:r>
            <a:r>
              <a:rPr lang="ru-RU" altLang="ru-RU" sz="2800" dirty="0"/>
              <a:t>ж</a:t>
            </a:r>
            <a:r>
              <a:rPr lang="ru-RU" altLang="ru-RU" sz="2800" dirty="0" smtClean="0"/>
              <a:t>иры)      С</a:t>
            </a:r>
            <a:r>
              <a:rPr lang="ru-RU" altLang="ru-RU" sz="2400" dirty="0" smtClean="0"/>
              <a:t>17</a:t>
            </a:r>
            <a:r>
              <a:rPr lang="ru-RU" altLang="ru-RU" sz="2800" dirty="0" smtClean="0"/>
              <a:t>Н</a:t>
            </a:r>
            <a:r>
              <a:rPr lang="ru-RU" altLang="ru-RU" sz="2400" dirty="0" smtClean="0"/>
              <a:t>35</a:t>
            </a:r>
            <a:r>
              <a:rPr lang="ru-RU" altLang="ru-RU" sz="2800" dirty="0" smtClean="0"/>
              <a:t>СООН – стеариновая</a:t>
            </a:r>
          </a:p>
          <a:p>
            <a:pPr marL="0" indent="0">
              <a:buNone/>
            </a:pPr>
            <a:endParaRPr lang="ru-RU" altLang="ru-RU" sz="28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800" dirty="0"/>
              <a:t> </a:t>
            </a:r>
            <a:r>
              <a:rPr lang="ru-RU" altLang="ru-RU" sz="2800" dirty="0" smtClean="0"/>
              <a:t>непредельные         С</a:t>
            </a:r>
            <a:r>
              <a:rPr lang="ru-RU" altLang="ru-RU" sz="2400" dirty="0" smtClean="0"/>
              <a:t>17</a:t>
            </a:r>
            <a:r>
              <a:rPr lang="ru-RU" altLang="ru-RU" sz="2800" dirty="0" smtClean="0"/>
              <a:t>Н</a:t>
            </a:r>
            <a:r>
              <a:rPr lang="ru-RU" altLang="ru-RU" sz="2400" dirty="0" smtClean="0"/>
              <a:t>33</a:t>
            </a:r>
            <a:r>
              <a:rPr lang="ru-RU" altLang="ru-RU" sz="2800" dirty="0" smtClean="0"/>
              <a:t>СООН -  олеиновая</a:t>
            </a:r>
          </a:p>
          <a:p>
            <a:pPr marL="0" indent="0">
              <a:buNone/>
            </a:pPr>
            <a:r>
              <a:rPr lang="ru-RU" altLang="ru-RU" sz="2800" dirty="0"/>
              <a:t> </a:t>
            </a:r>
            <a:r>
              <a:rPr lang="ru-RU" altLang="ru-RU" sz="2800" dirty="0" smtClean="0"/>
              <a:t>   (чаще жид. жиры)  С</a:t>
            </a:r>
            <a:r>
              <a:rPr lang="ru-RU" altLang="ru-RU" sz="2400" dirty="0" smtClean="0"/>
              <a:t>17</a:t>
            </a:r>
            <a:r>
              <a:rPr lang="ru-RU" altLang="ru-RU" sz="2800" dirty="0" smtClean="0"/>
              <a:t>Н</a:t>
            </a:r>
            <a:r>
              <a:rPr lang="ru-RU" altLang="ru-RU" sz="2400" dirty="0" smtClean="0"/>
              <a:t>31</a:t>
            </a:r>
            <a:r>
              <a:rPr lang="ru-RU" altLang="ru-RU" sz="2800" dirty="0" smtClean="0"/>
              <a:t>СООН – </a:t>
            </a:r>
            <a:r>
              <a:rPr lang="ru-RU" altLang="ru-RU" sz="2800" dirty="0" err="1" smtClean="0"/>
              <a:t>линолевая</a:t>
            </a:r>
            <a:endParaRPr lang="ru-RU" altLang="ru-RU" sz="2800" dirty="0" smtClean="0"/>
          </a:p>
          <a:p>
            <a:pPr marL="0" indent="0">
              <a:buNone/>
            </a:pPr>
            <a:r>
              <a:rPr lang="ru-RU" altLang="ru-RU" sz="2800" dirty="0"/>
              <a:t> </a:t>
            </a:r>
            <a:r>
              <a:rPr lang="ru-RU" altLang="ru-RU" sz="2800" dirty="0" smtClean="0"/>
              <a:t>                                           С</a:t>
            </a:r>
            <a:r>
              <a:rPr lang="ru-RU" altLang="ru-RU" sz="2400" dirty="0" smtClean="0"/>
              <a:t>17</a:t>
            </a:r>
            <a:r>
              <a:rPr lang="ru-RU" altLang="ru-RU" sz="2800" dirty="0" smtClean="0"/>
              <a:t>Н</a:t>
            </a:r>
            <a:r>
              <a:rPr lang="ru-RU" altLang="ru-RU" sz="2400" dirty="0" smtClean="0"/>
              <a:t>29</a:t>
            </a:r>
            <a:r>
              <a:rPr lang="ru-RU" altLang="ru-RU" sz="2800" dirty="0" smtClean="0"/>
              <a:t>СООН – линоленовая </a:t>
            </a:r>
            <a:endParaRPr lang="ru-RU" altLang="ru-RU" sz="2800" dirty="0"/>
          </a:p>
          <a:p>
            <a:pPr marL="0" indent="0">
              <a:buNone/>
            </a:pPr>
            <a:endParaRPr lang="ru-RU" sz="2400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8925" y="333375"/>
            <a:ext cx="2047875" cy="22288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15393"/>
            <a:ext cx="8291264" cy="547260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В составе </a:t>
            </a:r>
            <a:r>
              <a:rPr lang="ru-RU" dirty="0">
                <a:solidFill>
                  <a:schemeClr val="tx1"/>
                </a:solidFill>
                <a:latin typeface="+mn-lt"/>
              </a:rPr>
              <a:t>ж</a:t>
            </a:r>
            <a:r>
              <a:rPr lang="ru-RU" dirty="0" smtClean="0">
                <a:solidFill>
                  <a:schemeClr val="tx1"/>
                </a:solidFill>
                <a:latin typeface="+mn-lt"/>
              </a:rPr>
              <a:t>иров обнаружены </a:t>
            </a:r>
            <a:br>
              <a:rPr lang="ru-RU" dirty="0" smtClean="0">
                <a:solidFill>
                  <a:schemeClr val="tx1"/>
                </a:solidFill>
                <a:latin typeface="+mn-lt"/>
              </a:rPr>
            </a:br>
            <a:r>
              <a:rPr lang="ru-RU" dirty="0" smtClean="0">
                <a:solidFill>
                  <a:schemeClr val="tx1"/>
                </a:solidFill>
                <a:latin typeface="+mn-lt"/>
              </a:rPr>
              <a:t>остатки трехсот карбоновых </a:t>
            </a:r>
            <a:br>
              <a:rPr lang="ru-RU" dirty="0" smtClean="0">
                <a:solidFill>
                  <a:schemeClr val="tx1"/>
                </a:solidFill>
                <a:latin typeface="+mn-lt"/>
              </a:rPr>
            </a:br>
            <a:r>
              <a:rPr lang="ru-RU" dirty="0" smtClean="0">
                <a:solidFill>
                  <a:schemeClr val="tx1"/>
                </a:solidFill>
                <a:latin typeface="+mn-lt"/>
              </a:rPr>
              <a:t>кислот. Чаще это остатки </a:t>
            </a:r>
            <a:br>
              <a:rPr lang="ru-RU" dirty="0" smtClean="0">
                <a:solidFill>
                  <a:schemeClr val="tx1"/>
                </a:solidFill>
                <a:latin typeface="+mn-lt"/>
              </a:rPr>
            </a:br>
            <a:r>
              <a:rPr lang="ru-RU" dirty="0" smtClean="0">
                <a:solidFill>
                  <a:schemeClr val="tx1"/>
                </a:solidFill>
                <a:latin typeface="+mn-lt"/>
              </a:rPr>
              <a:t>предельных и непредельных </a:t>
            </a:r>
            <a:br>
              <a:rPr lang="ru-RU" dirty="0" smtClean="0">
                <a:solidFill>
                  <a:schemeClr val="tx1"/>
                </a:solidFill>
                <a:latin typeface="+mn-lt"/>
              </a:rPr>
            </a:br>
            <a:r>
              <a:rPr lang="ru-RU" dirty="0" smtClean="0">
                <a:solidFill>
                  <a:schemeClr val="tx1"/>
                </a:solidFill>
                <a:latin typeface="+mn-lt"/>
              </a:rPr>
              <a:t>кислот с числом атомов углерода от 4 до 24. </a:t>
            </a:r>
            <a:r>
              <a:rPr lang="ru-RU" u="sng" dirty="0" smtClean="0">
                <a:solidFill>
                  <a:schemeClr val="tx1"/>
                </a:solidFill>
                <a:latin typeface="+mn-lt"/>
              </a:rPr>
              <a:t>Интересный факт: </a:t>
            </a:r>
            <a:r>
              <a:rPr lang="ru-RU" dirty="0" smtClean="0">
                <a:solidFill>
                  <a:schemeClr val="tx1"/>
                </a:solidFill>
                <a:latin typeface="+mn-lt"/>
              </a:rPr>
              <a:t>почти все высшие карбоновые кислоты, входящие в состав жиров, содержат четное число атомов углерода и имеют неразветвленный углеродный скелет.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4941168"/>
            <a:ext cx="7772400" cy="107863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243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C3300"/>
                </a:solidFill>
                <a:latin typeface="Cambria" panose="02040503050406030204" pitchFamily="18" charset="0"/>
              </a:rPr>
              <a:t>Жиры в природе</a:t>
            </a:r>
            <a:br>
              <a:rPr lang="ru-RU" b="1" dirty="0">
                <a:solidFill>
                  <a:srgbClr val="CC3300"/>
                </a:solidFill>
                <a:latin typeface="Cambria" panose="02040503050406030204" pitchFamily="18" charset="0"/>
              </a:rPr>
            </a:br>
            <a:endParaRPr lang="ru-RU" dirty="0">
              <a:solidFill>
                <a:srgbClr val="CC33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052736"/>
            <a:ext cx="7772400" cy="496706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входят в состав организмов: растительных и животных</a:t>
            </a:r>
            <a:r>
              <a:rPr lang="ru-RU" sz="2800" dirty="0" smtClean="0"/>
              <a:t>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являются </a:t>
            </a:r>
            <a:r>
              <a:rPr lang="ru-RU" sz="2800" dirty="0"/>
              <a:t>составной частью </a:t>
            </a:r>
            <a:r>
              <a:rPr lang="ru-RU" sz="2800" dirty="0" smtClean="0"/>
              <a:t>пищи</a:t>
            </a:r>
            <a:r>
              <a:rPr lang="ru-RU" sz="2800" dirty="0"/>
              <a:t>;</a:t>
            </a:r>
            <a:endParaRPr lang="ru-RU" sz="28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и</a:t>
            </a:r>
            <a:r>
              <a:rPr lang="ru-RU" sz="2800" dirty="0" smtClean="0"/>
              <a:t>сточниками </a:t>
            </a:r>
            <a:r>
              <a:rPr lang="ru-RU" sz="2800" dirty="0"/>
              <a:t>жиров являются живые организмы.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2924944"/>
            <a:ext cx="5256584" cy="33117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2477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            Классификация жиров</a:t>
            </a:r>
            <a:br>
              <a:rPr lang="ru-RU" sz="3600" b="1" dirty="0" smtClean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ru-RU" sz="3600" b="1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                    </a:t>
            </a:r>
            <a:r>
              <a:rPr lang="ru-RU" sz="27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 происхождению</a:t>
            </a:r>
            <a:endParaRPr lang="ru-RU" sz="27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3985" y="1208322"/>
            <a:ext cx="4300376" cy="762000"/>
          </a:xfrm>
        </p:spPr>
        <p:txBody>
          <a:bodyPr/>
          <a:lstStyle/>
          <a:p>
            <a:r>
              <a:rPr lang="ru-RU" sz="3200" dirty="0" smtClean="0">
                <a:latin typeface="+mn-lt"/>
              </a:rPr>
              <a:t>   Животные жиры  </a:t>
            </a:r>
            <a:endParaRPr lang="ru-RU" sz="3200" dirty="0"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800600" y="1714314"/>
            <a:ext cx="5178401" cy="762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3200" dirty="0" smtClean="0">
                <a:latin typeface="+mn-lt"/>
              </a:rPr>
              <a:t>Растительные жиры</a:t>
            </a: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+mn-lt"/>
              </a:rPr>
              <a:t>                (масла) </a:t>
            </a:r>
            <a:endParaRPr lang="ru-RU" sz="3200" dirty="0"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336104" y="2524593"/>
            <a:ext cx="8928992" cy="38862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               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552030">
            <a:off x="708485" y="2581488"/>
            <a:ext cx="1766497" cy="18960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31314">
            <a:off x="920826" y="4513844"/>
            <a:ext cx="2361038" cy="1409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921105">
            <a:off x="6091845" y="4409513"/>
            <a:ext cx="1835510" cy="175095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46390">
            <a:off x="5141467" y="2920966"/>
            <a:ext cx="1700963" cy="1624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55430" y="3389214"/>
            <a:ext cx="1630251" cy="1714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half" idx="4"/>
          </p:nvPr>
        </p:nvPicPr>
        <p:blipFill>
          <a:blip r:embed="rId7"/>
          <a:stretch>
            <a:fillRect/>
          </a:stretch>
        </p:blipFill>
        <p:spPr>
          <a:xfrm>
            <a:off x="7275721" y="3066364"/>
            <a:ext cx="1273490" cy="161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24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456" y="105875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          Классификация жиров</a:t>
            </a:r>
            <a:br>
              <a:rPr lang="ru-RU" sz="3600" b="1" dirty="0" smtClean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ru-RU" sz="3600" b="1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            </a:t>
            </a:r>
            <a:r>
              <a:rPr lang="ru-RU" sz="27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 химическому строению</a:t>
            </a:r>
            <a:endParaRPr lang="ru-RU" sz="27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0526" y="1498521"/>
            <a:ext cx="3733800" cy="762000"/>
          </a:xfrm>
        </p:spPr>
        <p:txBody>
          <a:bodyPr/>
          <a:lstStyle/>
          <a:p>
            <a:r>
              <a:rPr lang="ru-RU" sz="3600" dirty="0" smtClean="0">
                <a:latin typeface="+mn-lt"/>
              </a:rPr>
              <a:t> </a:t>
            </a:r>
            <a:r>
              <a:rPr lang="ru-RU" sz="3200" dirty="0" smtClean="0">
                <a:latin typeface="+mn-lt"/>
              </a:rPr>
              <a:t>Предельные </a:t>
            </a:r>
            <a:endParaRPr lang="ru-RU" sz="3200" dirty="0"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001751" y="1538282"/>
            <a:ext cx="3733800" cy="762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3600" dirty="0" smtClean="0">
                <a:latin typeface="+mn-lt"/>
              </a:rPr>
              <a:t>          </a:t>
            </a:r>
            <a:r>
              <a:rPr lang="ru-RU" sz="3200" dirty="0" smtClean="0">
                <a:latin typeface="+mn-lt"/>
              </a:rPr>
              <a:t>Непредельные </a:t>
            </a:r>
            <a:endParaRPr lang="ru-RU" sz="3200" dirty="0"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383787" y="1987826"/>
            <a:ext cx="2740426" cy="358417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Включают в себя остатки насыщенных высших карбоновых кислот                                       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4"/>
          </p:nvPr>
        </p:nvSpPr>
        <p:spPr>
          <a:xfrm>
            <a:off x="5971848" y="2451806"/>
            <a:ext cx="2920632" cy="378550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Включают в себя остатки ненасыщенных высших карбоновых кислот</a:t>
            </a:r>
            <a:endParaRPr lang="ru-RU" dirty="0"/>
          </a:p>
        </p:txBody>
      </p:sp>
      <p:sp>
        <p:nvSpPr>
          <p:cNvPr id="16" name="Текст 2"/>
          <p:cNvSpPr txBox="1">
            <a:spLocks/>
          </p:cNvSpPr>
          <p:nvPr/>
        </p:nvSpPr>
        <p:spPr>
          <a:xfrm>
            <a:off x="3070282" y="2549928"/>
            <a:ext cx="3733800" cy="762000"/>
          </a:xfrm>
          <a:prstGeom prst="rect">
            <a:avLst/>
          </a:prstGeo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>
                <a:latin typeface="+mn-lt"/>
              </a:rPr>
              <a:t> </a:t>
            </a:r>
            <a:r>
              <a:rPr lang="ru-RU" sz="3200" dirty="0" smtClean="0">
                <a:latin typeface="+mn-lt"/>
              </a:rPr>
              <a:t>Смешанные</a:t>
            </a:r>
            <a:r>
              <a:rPr lang="ru-RU" sz="3600" dirty="0" smtClean="0">
                <a:latin typeface="+mn-lt"/>
              </a:rPr>
              <a:t> </a:t>
            </a:r>
            <a:endParaRPr lang="ru-RU" sz="3600" dirty="0">
              <a:latin typeface="+mn-lt"/>
            </a:endParaRPr>
          </a:p>
        </p:txBody>
      </p:sp>
      <p:sp>
        <p:nvSpPr>
          <p:cNvPr id="18" name="Стрелка вправо с вырезом 17"/>
          <p:cNvSpPr/>
          <p:nvPr/>
        </p:nvSpPr>
        <p:spPr>
          <a:xfrm rot="9505845">
            <a:off x="1103985" y="1333724"/>
            <a:ext cx="1582791" cy="15353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с вырезом 18"/>
          <p:cNvSpPr/>
          <p:nvPr/>
        </p:nvSpPr>
        <p:spPr>
          <a:xfrm rot="1280214">
            <a:off x="6606220" y="1368509"/>
            <a:ext cx="1582791" cy="15353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с вырезом 19"/>
          <p:cNvSpPr/>
          <p:nvPr/>
        </p:nvSpPr>
        <p:spPr>
          <a:xfrm rot="5400000">
            <a:off x="3729670" y="1921489"/>
            <a:ext cx="1582791" cy="15353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бъект 4"/>
          <p:cNvSpPr txBox="1">
            <a:spLocks/>
          </p:cNvSpPr>
          <p:nvPr/>
        </p:nvSpPr>
        <p:spPr>
          <a:xfrm>
            <a:off x="3099434" y="3216846"/>
            <a:ext cx="2740426" cy="35841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ru-RU" dirty="0" smtClean="0"/>
              <a:t>              Включают в себя остатки насыщенных и ненасыщенных высших карбоновых кислот      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987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5212</TotalTime>
  <Words>665</Words>
  <Application>Microsoft Office PowerPoint</Application>
  <PresentationFormat>Экран (4:3)</PresentationFormat>
  <Paragraphs>124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4" baseType="lpstr">
      <vt:lpstr>Calibri</vt:lpstr>
      <vt:lpstr>Cambria</vt:lpstr>
      <vt:lpstr>Franklin Gothic Book</vt:lpstr>
      <vt:lpstr>Perpetua</vt:lpstr>
      <vt:lpstr>Times New Roman</vt:lpstr>
      <vt:lpstr>Wingdings</vt:lpstr>
      <vt:lpstr>Wingdings 2</vt:lpstr>
      <vt:lpstr>Справедливость</vt:lpstr>
      <vt:lpstr>Лунина Надежда Владимировна</vt:lpstr>
      <vt:lpstr>Презентация PowerPoint</vt:lpstr>
      <vt:lpstr>ЖИРЫ</vt:lpstr>
      <vt:lpstr>Жиры –  сложные эфиры трехатомного спирта глицерина и одноосновных высших карбоновых кислот</vt:lpstr>
      <vt:lpstr>Высшие карбоновые кислоты, остатки которых входят в состав жиров, называют жирными кислотами </vt:lpstr>
      <vt:lpstr>В составе жиров обнаружены  остатки трехсот карбоновых  кислот. Чаще это остатки  предельных и непредельных  кислот с числом атомов углерода от 4 до 24. Интересный факт: почти все высшие карбоновые кислоты, входящие в состав жиров, содержат четное число атомов углерода и имеют неразветвленный углеродный скелет.</vt:lpstr>
      <vt:lpstr>Жиры в природе </vt:lpstr>
      <vt:lpstr>             Классификация жиров                       По происхождению</vt:lpstr>
      <vt:lpstr>           Классификация жиров               По химическому строению</vt:lpstr>
      <vt:lpstr>Физические свойства жиров</vt:lpstr>
      <vt:lpstr>Состав и строение жиров</vt:lpstr>
      <vt:lpstr>Состав и строение жиров</vt:lpstr>
      <vt:lpstr>Презентация PowerPoint</vt:lpstr>
      <vt:lpstr>Номенклатура жиров</vt:lpstr>
      <vt:lpstr>Химические свойства</vt:lpstr>
      <vt:lpstr>Щелочной гидролиз – омыление жиров </vt:lpstr>
      <vt:lpstr>2. Реакции гидрирования (для жиров, содержащих остатки ненасыщенных кислот)</vt:lpstr>
      <vt:lpstr>Маргарин - пищевой жир, состоит из смеси гидрогенизированных масел (подсолнечного, кукурузного, хлопкого и др.), животных жиров, молока и  вкусовых добавок (соли, сахара, витаминов и других). </vt:lpstr>
      <vt:lpstr>     Поль Сабатье</vt:lpstr>
      <vt:lpstr>Презентация PowerPoint</vt:lpstr>
      <vt:lpstr>3. Реакции галогенирования (для жиров, содержащих остатки ненасыщенных кислот)</vt:lpstr>
      <vt:lpstr>4. Реакции окисления </vt:lpstr>
      <vt:lpstr>Функции жиров в организме </vt:lpstr>
      <vt:lpstr>Функции жиров в организме </vt:lpstr>
      <vt:lpstr>Применение жиров  </vt:lpstr>
      <vt:lpstr>Источники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Тепловой и солнечный удары</dc:title>
  <cp:lastModifiedBy>User</cp:lastModifiedBy>
  <cp:revision>123</cp:revision>
  <dcterms:modified xsi:type="dcterms:W3CDTF">2021-05-09T12:14:48Z</dcterms:modified>
</cp:coreProperties>
</file>