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87" r:id="rId4"/>
    <p:sldId id="289" r:id="rId5"/>
    <p:sldId id="290" r:id="rId6"/>
    <p:sldId id="291" r:id="rId7"/>
    <p:sldId id="292" r:id="rId8"/>
    <p:sldId id="293" r:id="rId9"/>
    <p:sldId id="294" r:id="rId10"/>
    <p:sldId id="288" r:id="rId11"/>
    <p:sldId id="299" r:id="rId12"/>
    <p:sldId id="295" r:id="rId13"/>
    <p:sldId id="297" r:id="rId14"/>
    <p:sldId id="298" r:id="rId15"/>
    <p:sldId id="300" r:id="rId16"/>
    <p:sldId id="301" r:id="rId17"/>
    <p:sldId id="302" r:id="rId18"/>
    <p:sldId id="303" r:id="rId19"/>
    <p:sldId id="309" r:id="rId20"/>
    <p:sldId id="296" r:id="rId21"/>
    <p:sldId id="307" r:id="rId22"/>
    <p:sldId id="304" r:id="rId23"/>
    <p:sldId id="305" r:id="rId24"/>
    <p:sldId id="308" r:id="rId25"/>
    <p:sldId id="286" r:id="rId26"/>
    <p:sldId id="306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4" autoAdjust="0"/>
    <p:restoredTop sz="94660"/>
  </p:normalViewPr>
  <p:slideViewPr>
    <p:cSldViewPr>
      <p:cViewPr varScale="1">
        <p:scale>
          <a:sx n="69" d="100"/>
          <a:sy n="69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92AB9-470A-4CB0-9582-832BDCEBE323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BE53F9-6B38-4F20-BC0E-EF19461DA6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38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B49333-0C87-47AD-AD34-2E6DE3446179}" type="datetimeFigureOut">
              <a:rPr lang="ru-RU" smtClean="0"/>
              <a:pPr/>
              <a:t>12.02.2021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E8212-E424-4CA6-9F12-90E2EDE0F63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552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505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595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513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5828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008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5438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247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6920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259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320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9355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562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8913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030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848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317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805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602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874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8436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214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485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E8212-E424-4CA6-9F12-90E2EDE0F637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592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B1EA9-C1B1-406C-ACF4-33202DC6CA74}" type="datetime1">
              <a:rPr lang="en-US" smtClean="0"/>
              <a:pPr/>
              <a:t>2/12/2021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ru-RU"/>
              <a:t>Коловатова О.В.</a:t>
            </a:r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907B6-B215-4D6D-98FC-D45797BEB538}" type="datetime1">
              <a:rPr lang="en-US" smtClean="0"/>
              <a:pPr/>
              <a:t>2/12/2021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ru-RU"/>
              <a:t>Коловатова О.В.</a:t>
            </a:r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9A57-703A-4F5C-8BC5-B3315E580E68}" type="datetime1">
              <a:rPr lang="en-US" smtClean="0"/>
              <a:pPr/>
              <a:t>2/12/2021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ru-RU"/>
              <a:t>Коловатова О.В.</a:t>
            </a:r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7E17-4B69-4638-9FC3-4D787E7AC7D4}" type="datetime1">
              <a:rPr lang="en-US" smtClean="0"/>
              <a:pPr/>
              <a:t>2/12/2021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ru-RU"/>
              <a:t>Коловатова О.В.</a:t>
            </a:r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371CC-AF74-458B-871E-3F36B75A5832}" type="datetime1">
              <a:rPr lang="en-US" smtClean="0"/>
              <a:pPr/>
              <a:t>2/12/2021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ru-RU"/>
              <a:t>Коловатова О.В.</a:t>
            </a:r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40C0A-7574-468A-AD17-D093066C1223}" type="datetime1">
              <a:rPr lang="en-US" smtClean="0"/>
              <a:pPr/>
              <a:t>2/12/2021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ru-RU"/>
              <a:t>Коловатова О.В.</a:t>
            </a:r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B4474-E9C2-460A-A364-D1C6F843003C}" type="datetime1">
              <a:rPr lang="en-US" smtClean="0"/>
              <a:pPr/>
              <a:t>2/12/2021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ru-RU"/>
              <a:t>Коловатова О.В.</a:t>
            </a:r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B03EC-B4DD-4AAA-9037-6E881D77E656}" type="datetime1">
              <a:rPr lang="en-US" smtClean="0"/>
              <a:pPr/>
              <a:t>2/12/2021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ru-RU"/>
              <a:t>Коловатова О.В.</a:t>
            </a:r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A0F09-4EF7-4F4F-B9A0-5F55F9222A55}" type="datetime1">
              <a:rPr lang="en-US" smtClean="0"/>
              <a:pPr/>
              <a:t>2/12/2021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ru-RU"/>
              <a:t>Коловатова О.В.</a:t>
            </a:r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4D879-1B01-4490-AAF4-0C55AA63C94C}" type="datetime1">
              <a:rPr lang="en-US" smtClean="0"/>
              <a:pPr/>
              <a:t>2/12/2021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ru-RU"/>
              <a:t>Коловатова О.В.</a:t>
            </a:r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9E1AF-6B34-48EF-8B58-06E350B4F954}" type="datetime1">
              <a:rPr lang="en-US" smtClean="0"/>
              <a:pPr/>
              <a:t>2/12/2021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ru-RU"/>
              <a:t>Коловатова О.В.</a:t>
            </a:r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86BE497-9B6E-426E-9296-4EDD71460EC7}" type="datetime1">
              <a:rPr lang="en-US" smtClean="0"/>
              <a:pPr/>
              <a:t>2/12/2021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ctr" eaLnBrk="1" latinLnBrk="0" hangingPunct="1"/>
            <a:r>
              <a:rPr kumimoji="0" lang="ru-RU" sz="1000">
                <a:solidFill>
                  <a:schemeClr val="tx2">
                    <a:shade val="50000"/>
                  </a:schemeClr>
                </a:solidFill>
              </a:rPr>
              <a:t>Коловатова О.В.</a:t>
            </a:r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04" y="2564904"/>
            <a:ext cx="3501661" cy="3773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412776"/>
            <a:ext cx="7851648" cy="936104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effectLst/>
              </a:rPr>
              <a:t>Health is above wealth</a:t>
            </a:r>
            <a:endParaRPr lang="ru-RU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286256"/>
            <a:ext cx="7854696" cy="1428760"/>
          </a:xfrm>
        </p:spPr>
        <p:txBody>
          <a:bodyPr>
            <a:normAutofit/>
          </a:bodyPr>
          <a:lstStyle/>
          <a:p>
            <a:r>
              <a:rPr lang="ru-RU" sz="1600" i="1" dirty="0"/>
              <a:t>Автор: </a:t>
            </a:r>
            <a:r>
              <a:rPr lang="ru-RU" sz="1600" i="1" dirty="0" err="1"/>
              <a:t>Коловатова</a:t>
            </a:r>
            <a:r>
              <a:rPr lang="ru-RU" sz="1600" i="1" dirty="0"/>
              <a:t> Ольга Валентиновна,</a:t>
            </a:r>
          </a:p>
          <a:p>
            <a:r>
              <a:rPr lang="ru-RU" sz="1600" i="1" dirty="0"/>
              <a:t>учитель английского языка</a:t>
            </a:r>
            <a:endParaRPr lang="en-US" sz="1600" i="1" dirty="0"/>
          </a:p>
          <a:p>
            <a:r>
              <a:rPr lang="en-US" sz="1600" i="1" dirty="0"/>
              <a:t>(</a:t>
            </a:r>
            <a:r>
              <a:rPr lang="ru-RU" sz="1600" i="1" dirty="0"/>
              <a:t>высшая квалификационная категория</a:t>
            </a:r>
            <a:r>
              <a:rPr lang="en-US" sz="1600" i="1" dirty="0"/>
              <a:t>)</a:t>
            </a:r>
          </a:p>
          <a:p>
            <a:endParaRPr lang="ru-RU" sz="2400" i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00034" y="357166"/>
            <a:ext cx="7854696" cy="6429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0" rIns="18288">
            <a:normAutofit fontScale="47500" lnSpcReduction="20000"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Муниципальное автономное общеобразовательное  учреждение</a:t>
            </a:r>
          </a:p>
          <a:p>
            <a:pPr marR="45720" lvl="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2600" i="1" dirty="0"/>
              <a:t>средняя общеобразовательная школа №22 с углубленным изучением отдельных предметов города Тамбова Тамбовской области </a:t>
            </a:r>
            <a:endParaRPr kumimoji="0" lang="ru-RU" sz="2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571472" y="5929330"/>
            <a:ext cx="7854696" cy="409128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Тамбов, </a:t>
            </a:r>
            <a:r>
              <a:rPr lang="ru-RU" sz="2000" i="1" dirty="0"/>
              <a:t>2021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/>
          <a:lstStyle/>
          <a:p>
            <a:pPr algn="ctr"/>
            <a:r>
              <a:rPr lang="en-US" b="1" i="1" dirty="0">
                <a:solidFill>
                  <a:srgbClr val="C00000"/>
                </a:solidFill>
              </a:rPr>
              <a:t>Read the sentences and use the proper words –ex.3,p.8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en-US" dirty="0"/>
              <a:t>1. It’s better to prevent/cure disease than to prevent/cure it</a:t>
            </a:r>
            <a:endParaRPr lang="ru-RU" dirty="0"/>
          </a:p>
          <a:p>
            <a:r>
              <a:rPr lang="en-US" dirty="0"/>
              <a:t>2. If you are seriously ill, you should receive medical treatment/cure.</a:t>
            </a:r>
            <a:endParaRPr lang="ru-RU" dirty="0"/>
          </a:p>
          <a:p>
            <a:r>
              <a:rPr lang="en-US" dirty="0"/>
              <a:t>3. When people take cold showers, swim in winter, they practice conditioning/curing.</a:t>
            </a:r>
            <a:endParaRPr lang="ru-RU" dirty="0"/>
          </a:p>
          <a:p>
            <a:r>
              <a:rPr lang="en-US" dirty="0"/>
              <a:t>4. Healthy springs/ rivers were known from ancient times.</a:t>
            </a:r>
            <a:endParaRPr lang="ru-RU" dirty="0"/>
          </a:p>
          <a:p>
            <a:r>
              <a:rPr lang="en-US" dirty="0"/>
              <a:t>5. Prevention is better than cure/ treatment.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34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>
                <a:solidFill>
                  <a:srgbClr val="C00000"/>
                </a:solidFill>
              </a:rPr>
              <a:t>Do you know any other proverbs and sayings about health?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Read and translate them into Russian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  <a:p>
            <a:pPr lvl="0"/>
            <a:r>
              <a:rPr lang="ru-RU" dirty="0" err="1"/>
              <a:t>Health</a:t>
            </a:r>
            <a:r>
              <a:rPr lang="ru-RU" dirty="0"/>
              <a:t> </a:t>
            </a:r>
            <a:r>
              <a:rPr lang="ru-RU" dirty="0" err="1"/>
              <a:t>is</a:t>
            </a:r>
            <a:r>
              <a:rPr lang="ru-RU" dirty="0"/>
              <a:t> </a:t>
            </a:r>
            <a:r>
              <a:rPr lang="ru-RU" dirty="0" err="1"/>
              <a:t>above</a:t>
            </a:r>
            <a:r>
              <a:rPr lang="ru-RU" dirty="0"/>
              <a:t> </a:t>
            </a:r>
            <a:r>
              <a:rPr lang="ru-RU" dirty="0" err="1"/>
              <a:t>wealth</a:t>
            </a:r>
            <a:r>
              <a:rPr lang="ru-RU" dirty="0"/>
              <a:t>.</a:t>
            </a:r>
            <a:r>
              <a:rPr lang="en-US" dirty="0"/>
              <a:t> </a:t>
            </a:r>
            <a:endParaRPr lang="ru-RU" dirty="0"/>
          </a:p>
          <a:p>
            <a:pPr lvl="0"/>
            <a:r>
              <a:rPr lang="en-US" dirty="0"/>
              <a:t>Eat at pleasure drink with measure. </a:t>
            </a:r>
            <a:endParaRPr lang="ru-RU" dirty="0"/>
          </a:p>
          <a:p>
            <a:pPr lvl="0"/>
            <a:r>
              <a:rPr lang="en-US" dirty="0"/>
              <a:t>An apple a day keeps the doctor away</a:t>
            </a:r>
            <a:endParaRPr lang="ru-RU" dirty="0"/>
          </a:p>
          <a:p>
            <a:pPr lvl="0"/>
            <a:r>
              <a:rPr lang="en-US" dirty="0"/>
              <a:t>Early to bed, early to rise, makes a man healthy, wealthy, and wise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6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124D9543-7FFB-45C9-9863-0D517F185C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572000" cy="33129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>
                <a:solidFill>
                  <a:srgbClr val="C00000"/>
                </a:solidFill>
              </a:rPr>
              <a:t>Do you know any other proverbs and sayings about health?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Read and translate them into Russian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  <a:p>
            <a:pPr lvl="0"/>
            <a:r>
              <a:rPr lang="ru-RU" dirty="0" err="1"/>
              <a:t>Health</a:t>
            </a:r>
            <a:r>
              <a:rPr lang="ru-RU" dirty="0"/>
              <a:t> </a:t>
            </a:r>
            <a:r>
              <a:rPr lang="ru-RU" dirty="0" err="1"/>
              <a:t>is</a:t>
            </a:r>
            <a:r>
              <a:rPr lang="ru-RU" dirty="0"/>
              <a:t> </a:t>
            </a:r>
            <a:r>
              <a:rPr lang="ru-RU" dirty="0" err="1"/>
              <a:t>above</a:t>
            </a:r>
            <a:r>
              <a:rPr lang="ru-RU" dirty="0"/>
              <a:t> </a:t>
            </a:r>
            <a:r>
              <a:rPr lang="ru-RU" dirty="0" err="1"/>
              <a:t>wealth</a:t>
            </a:r>
            <a:r>
              <a:rPr lang="ru-RU" dirty="0"/>
              <a:t>.</a:t>
            </a:r>
            <a:r>
              <a:rPr lang="en-US" dirty="0"/>
              <a:t> (</a:t>
            </a:r>
            <a:r>
              <a:rPr lang="ru-RU" dirty="0"/>
              <a:t>Здоровье дороже богатства)</a:t>
            </a:r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r>
              <a:rPr lang="en-US" sz="1800" dirty="0"/>
              <a:t>Eat at pleasure drink with measure. </a:t>
            </a:r>
            <a:endParaRPr lang="ru-RU" sz="1800" dirty="0"/>
          </a:p>
          <a:p>
            <a:pPr lvl="0"/>
            <a:endParaRPr lang="ru-RU" sz="1800" dirty="0"/>
          </a:p>
          <a:p>
            <a:pPr lvl="0"/>
            <a:r>
              <a:rPr lang="en-US" sz="1800" dirty="0"/>
              <a:t>An apple a day keeps the doctor away</a:t>
            </a:r>
            <a:endParaRPr lang="ru-RU" sz="1800" dirty="0"/>
          </a:p>
          <a:p>
            <a:pPr lvl="0"/>
            <a:endParaRPr lang="ru-RU" sz="1800" dirty="0"/>
          </a:p>
          <a:p>
            <a:pPr lvl="0"/>
            <a:r>
              <a:rPr lang="en-US" sz="1800" dirty="0"/>
              <a:t>Early to bed, early to rise, makes a man healthy, wealthy, and wise</a:t>
            </a:r>
            <a:endParaRPr lang="ru-RU" sz="18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22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>
                <a:solidFill>
                  <a:srgbClr val="C00000"/>
                </a:solidFill>
              </a:rPr>
              <a:t>Do you know any other proverbs and sayings about health?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Read and translate them into Russian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  <a:p>
            <a:pPr lvl="0"/>
            <a:r>
              <a:rPr lang="en-US" dirty="0"/>
              <a:t>Eat at pleasure drink with measure. </a:t>
            </a:r>
            <a:endParaRPr lang="ru-RU" dirty="0"/>
          </a:p>
          <a:p>
            <a:pPr lvl="0"/>
            <a:r>
              <a:rPr lang="en-US" dirty="0"/>
              <a:t>An apple a day keeps the doctor away</a:t>
            </a:r>
            <a:endParaRPr lang="ru-RU" dirty="0"/>
          </a:p>
          <a:p>
            <a:pPr lvl="0"/>
            <a:r>
              <a:rPr lang="en-US" dirty="0"/>
              <a:t>Early to bed, early to rise, makes a man healthy, wealthy, and wise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34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52567E3-E957-42F8-86FC-A7FCC8485B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897052"/>
            <a:ext cx="3707903" cy="27809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>
                <a:solidFill>
                  <a:srgbClr val="C00000"/>
                </a:solidFill>
              </a:rPr>
              <a:t>Do you know any other proverbs and sayings about health?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Read and translate them into Russian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  <a:p>
            <a:pPr lvl="0"/>
            <a:r>
              <a:rPr lang="en-US" dirty="0"/>
              <a:t>Eat at pleasure drink with measure. </a:t>
            </a:r>
            <a:r>
              <a:rPr lang="ru-RU" dirty="0"/>
              <a:t>(Ешь в волю, а пей в меру./ Хлеб на ноги ставит, а вино – валит)</a:t>
            </a:r>
          </a:p>
          <a:p>
            <a:pPr lvl="0"/>
            <a:endParaRPr lang="ru-RU" sz="1800" dirty="0"/>
          </a:p>
          <a:p>
            <a:pPr lvl="0"/>
            <a:endParaRPr lang="ru-RU" sz="1800" dirty="0"/>
          </a:p>
          <a:p>
            <a:pPr lvl="0"/>
            <a:endParaRPr lang="ru-RU" sz="1800" dirty="0"/>
          </a:p>
          <a:p>
            <a:pPr lvl="0"/>
            <a:endParaRPr lang="ru-RU" sz="1800" dirty="0"/>
          </a:p>
          <a:p>
            <a:pPr lvl="0"/>
            <a:endParaRPr lang="ru-RU" sz="1800" dirty="0"/>
          </a:p>
          <a:p>
            <a:pPr lvl="0"/>
            <a:endParaRPr lang="ru-RU" sz="1800" dirty="0"/>
          </a:p>
          <a:p>
            <a:pPr lvl="0"/>
            <a:r>
              <a:rPr lang="en-US" sz="1800" dirty="0"/>
              <a:t>An apple a day keeps the doctor away</a:t>
            </a:r>
            <a:endParaRPr lang="ru-RU" sz="1800" dirty="0"/>
          </a:p>
          <a:p>
            <a:pPr lvl="0"/>
            <a:r>
              <a:rPr lang="en-US" sz="1800" dirty="0"/>
              <a:t>Early to bed, early to rise, makes a man healthy, wealthy, and wise</a:t>
            </a:r>
            <a:endParaRPr lang="ru-RU" sz="18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6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>
                <a:solidFill>
                  <a:srgbClr val="C00000"/>
                </a:solidFill>
              </a:rPr>
              <a:t>Do you know any other proverbs and sayings about health?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Read and translate them into Russian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  <a:p>
            <a:pPr lvl="0"/>
            <a:r>
              <a:rPr lang="en-US" dirty="0"/>
              <a:t>An apple a day keeps the doctor away</a:t>
            </a:r>
            <a:endParaRPr lang="ru-RU" dirty="0"/>
          </a:p>
          <a:p>
            <a:r>
              <a:rPr lang="en-US" dirty="0"/>
              <a:t>Early to bed, early to rise, makes a man healthy, wealthy, and wise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97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5BB0B97-D57D-4C33-A2C4-77EAB5497B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126" y="3573016"/>
            <a:ext cx="3406042" cy="25545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>
                <a:solidFill>
                  <a:srgbClr val="C00000"/>
                </a:solidFill>
              </a:rPr>
              <a:t>Do you know any other proverbs and sayings about health?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Read and translate them into Russian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  <a:p>
            <a:r>
              <a:rPr lang="en-US" dirty="0"/>
              <a:t>An apple a day keeps the doctor away</a:t>
            </a:r>
            <a:endParaRPr lang="ru-RU" dirty="0"/>
          </a:p>
          <a:p>
            <a:r>
              <a:rPr lang="ru-RU" dirty="0"/>
              <a:t>Кто яблоко в день съедает, у того доктор не бывает)</a:t>
            </a:r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r>
              <a:rPr lang="en-US" sz="1600" dirty="0"/>
              <a:t>Early to bed, early to rise, makes a man healthy, wealthy, and wise</a:t>
            </a:r>
            <a:endParaRPr lang="ru-RU" sz="1600" dirty="0"/>
          </a:p>
          <a:p>
            <a:pPr lvl="0"/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94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>
                <a:solidFill>
                  <a:srgbClr val="C00000"/>
                </a:solidFill>
              </a:rPr>
              <a:t>Do you know any other proverbs and sayings about health?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Read and translate them into Russian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  <a:p>
            <a:r>
              <a:rPr lang="en-US" dirty="0"/>
              <a:t>Early to bed, early to rise, makes a man healthy, wealthy, and wise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95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>
                <a:solidFill>
                  <a:srgbClr val="C00000"/>
                </a:solidFill>
              </a:rPr>
              <a:t>Do you know any other proverbs and sayings about health?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Read and translate them into Russian 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  <a:p>
            <a:r>
              <a:rPr lang="en-US" dirty="0"/>
              <a:t>Early to bed, early to rise, makes a man healthy, wealthy, and wise</a:t>
            </a:r>
            <a:endParaRPr lang="ru-RU" dirty="0"/>
          </a:p>
          <a:p>
            <a:pPr lvl="0"/>
            <a:r>
              <a:rPr lang="ru-RU" dirty="0"/>
              <a:t>Кто рано ложится и рано встает, здоровье, богатство и ум наживет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D9E58B1-5CF0-499E-B489-F795C67760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698" y="3933056"/>
            <a:ext cx="2938427" cy="239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04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Listen to the dialogue and complete it with the words</a:t>
            </a:r>
          </a:p>
          <a:p>
            <a:r>
              <a:rPr lang="en-US" dirty="0"/>
              <a:t>walrus</a:t>
            </a:r>
          </a:p>
          <a:p>
            <a:r>
              <a:rPr lang="en-US" dirty="0"/>
              <a:t>treatment</a:t>
            </a:r>
          </a:p>
          <a:p>
            <a:r>
              <a:rPr lang="en-US" dirty="0"/>
              <a:t>conditioning (hardening)</a:t>
            </a:r>
          </a:p>
          <a:p>
            <a:r>
              <a:rPr lang="en-US" dirty="0"/>
              <a:t> </a:t>
            </a:r>
            <a:r>
              <a:rPr lang="en-US" dirty="0" smtClean="0"/>
              <a:t>prevent</a:t>
            </a:r>
            <a:endParaRPr lang="ru-RU" dirty="0" smtClean="0"/>
          </a:p>
          <a:p>
            <a:r>
              <a:rPr lang="en-US" dirty="0"/>
              <a:t>c</a:t>
            </a:r>
            <a:r>
              <a:rPr lang="en-US" dirty="0" smtClean="0"/>
              <a:t>ure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EF96E1CE-FD57-4D4C-A1BC-45E5666B6B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189437"/>
            <a:ext cx="3960441" cy="3168521"/>
          </a:xfrm>
          <a:prstGeom prst="rect">
            <a:avLst/>
          </a:prstGeom>
        </p:spPr>
      </p:pic>
      <p:pic>
        <p:nvPicPr>
          <p:cNvPr id="7" name="02  - Unit 5 - Lesson 59. Exercise 4 ">
            <a:hlinkClick r:id="" action="ppaction://media"/>
            <a:extLst>
              <a:ext uri="{FF2B5EF4-FFF2-40B4-BE49-F238E27FC236}">
                <a16:creationId xmlns="" xmlns:a16="http://schemas.microsoft.com/office/drawing/2014/main" id="{23DD1492-BF1C-4C98-99AC-9986E67E4D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5616" y="44688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6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47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800" dirty="0" smtClean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“The </a:t>
            </a:r>
            <a:r>
              <a:rPr lang="en-US" sz="28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2800" dirty="0" smtClean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irst </a:t>
            </a:r>
            <a:r>
              <a:rPr lang="en-US" sz="28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en-US" sz="2800" dirty="0" smtClean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ealth is Health”</a:t>
            </a:r>
            <a:endParaRPr lang="ru-RU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i="1" dirty="0" smtClean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ru-RU" sz="1600" i="1" dirty="0" err="1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Ralph</a:t>
            </a:r>
            <a:r>
              <a:rPr lang="ru-RU" sz="1600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Waldo</a:t>
            </a:r>
            <a:r>
              <a:rPr lang="ru-RU" sz="1600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Emerson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67A917A-99CF-428E-8D90-B93FDD695E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132856"/>
            <a:ext cx="3456383" cy="3753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663BFD95-FBE0-4CEE-9780-F395395F7A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2695736"/>
              </p:ext>
            </p:extLst>
          </p:nvPr>
        </p:nvGraphicFramePr>
        <p:xfrm>
          <a:off x="683568" y="836712"/>
          <a:ext cx="7560840" cy="53285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11504">
                  <a:extLst>
                    <a:ext uri="{9D8B030D-6E8A-4147-A177-3AD203B41FA5}">
                      <a16:colId xmlns="" xmlns:a16="http://schemas.microsoft.com/office/drawing/2014/main" val="666021128"/>
                    </a:ext>
                  </a:extLst>
                </a:gridCol>
                <a:gridCol w="4549336">
                  <a:extLst>
                    <a:ext uri="{9D8B030D-6E8A-4147-A177-3AD203B41FA5}">
                      <a16:colId xmlns="" xmlns:a16="http://schemas.microsoft.com/office/drawing/2014/main" val="3101766624"/>
                    </a:ext>
                  </a:extLst>
                </a:gridCol>
              </a:tblGrid>
              <a:tr h="4955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en-US" sz="1400">
                          <a:effectLst/>
                        </a:rPr>
                        <a:t>take pills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effectLst/>
                        </a:rPr>
                        <a:t>принимать таблетки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="" xmlns:a16="http://schemas.microsoft.com/office/drawing/2014/main" val="545545676"/>
                  </a:ext>
                </a:extLst>
              </a:tr>
              <a:tr h="4955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en-US" sz="1400">
                          <a:effectLst/>
                        </a:rPr>
                        <a:t>prescribe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effectLst/>
                        </a:rPr>
                        <a:t>прописывать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="" xmlns:a16="http://schemas.microsoft.com/office/drawing/2014/main" val="96456521"/>
                  </a:ext>
                </a:extLst>
              </a:tr>
              <a:tr h="4955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en-US" sz="1400">
                          <a:effectLst/>
                        </a:rPr>
                        <a:t>examine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effectLst/>
                        </a:rPr>
                        <a:t>произвести осмотр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="" xmlns:a16="http://schemas.microsoft.com/office/drawing/2014/main" val="3933847458"/>
                  </a:ext>
                </a:extLst>
              </a:tr>
              <a:tr h="4955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r>
                        <a:rPr lang="en-US" sz="1400">
                          <a:effectLst/>
                        </a:rPr>
                        <a:t>belly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effectLst/>
                        </a:rPr>
                        <a:t>живот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="" xmlns:a16="http://schemas.microsoft.com/office/drawing/2014/main" val="3026134284"/>
                  </a:ext>
                </a:extLst>
              </a:tr>
              <a:tr h="8683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en-US" sz="1400">
                          <a:effectLst/>
                        </a:rPr>
                        <a:t>take</a:t>
                      </a:r>
                      <a:r>
                        <a:rPr lang="ru-RU" sz="1400">
                          <a:effectLst/>
                        </a:rPr>
                        <a:t>  </a:t>
                      </a:r>
                      <a:r>
                        <a:rPr lang="en-US" sz="1400">
                          <a:effectLst/>
                        </a:rPr>
                        <a:t>one’s temperature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effectLst/>
                        </a:rPr>
                        <a:t>измерить  температуру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="" xmlns:a16="http://schemas.microsoft.com/office/drawing/2014/main" val="3848643051"/>
                  </a:ext>
                </a:extLst>
              </a:tr>
              <a:tr h="4955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en-US" sz="1400">
                          <a:effectLst/>
                        </a:rPr>
                        <a:t>chest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effectLst/>
                        </a:rPr>
                        <a:t>грудная клетка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="" xmlns:a16="http://schemas.microsoft.com/office/drawing/2014/main" val="2846605312"/>
                  </a:ext>
                </a:extLst>
              </a:tr>
              <a:tr h="4955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en-US" sz="1400">
                          <a:effectLst/>
                        </a:rPr>
                        <a:t>back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effectLst/>
                        </a:rPr>
                        <a:t>спина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="" xmlns:a16="http://schemas.microsoft.com/office/drawing/2014/main" val="3945169930"/>
                  </a:ext>
                </a:extLst>
              </a:tr>
              <a:tr h="4955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en-US" sz="1400">
                          <a:effectLst/>
                        </a:rPr>
                        <a:t>stomachache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effectLst/>
                        </a:rPr>
                        <a:t>живот/желудок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="" xmlns:a16="http://schemas.microsoft.com/office/drawing/2014/main" val="2158935329"/>
                  </a:ext>
                </a:extLst>
              </a:tr>
              <a:tr h="4955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en-US" sz="1400">
                          <a:effectLst/>
                        </a:rPr>
                        <a:t>hurt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effectLst/>
                        </a:rPr>
                        <a:t>беспокоить, причинять боль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="" xmlns:a16="http://schemas.microsoft.com/office/drawing/2014/main" val="2855247332"/>
                  </a:ext>
                </a:extLst>
              </a:tr>
              <a:tr h="4955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en-US" sz="1400">
                          <a:effectLst/>
                        </a:rPr>
                        <a:t>feel giddy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 dirty="0">
                          <a:effectLst/>
                        </a:rPr>
                        <a:t>испытывать головокружение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extLst>
                  <a:ext uri="{0D108BD9-81ED-4DB2-BD59-A6C34878D82A}">
                    <a16:rowId xmlns="" xmlns:a16="http://schemas.microsoft.com/office/drawing/2014/main" val="3861659124"/>
                  </a:ext>
                </a:extLst>
              </a:tr>
            </a:tbl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17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474392"/>
            <a:ext cx="7715304" cy="5850208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Quiz “Your Lifestyle”</a:t>
            </a:r>
            <a:endParaRPr lang="ru-RU" sz="36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FDB8835-2C0A-46F2-9DC3-7261FE69B2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61893"/>
            <a:ext cx="7560840" cy="469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7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Quiz “Your Lifestyle”</a:t>
            </a:r>
            <a:endParaRPr lang="ru-RU" sz="36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i="1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081B8E1-6FC5-4C15-A4D3-DD37369827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30680"/>
            <a:ext cx="7961538" cy="415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08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Health Code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C0ABC21-70A9-4880-A2F9-33C638A449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818951"/>
            <a:ext cx="7920879" cy="405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5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dirty="0">
                <a:solidFill>
                  <a:srgbClr val="C00000"/>
                </a:solidFill>
              </a:rPr>
              <a:t>Cinquain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2149ED1F-6399-4B25-91D9-192FE2F45193}"/>
              </a:ext>
            </a:extLst>
          </p:cNvPr>
          <p:cNvSpPr/>
          <p:nvPr/>
        </p:nvSpPr>
        <p:spPr>
          <a:xfrm>
            <a:off x="827584" y="1772816"/>
            <a:ext cx="74168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A noun expressing the main topic of the lesson – </a:t>
            </a:r>
            <a:r>
              <a:rPr lang="en-US" sz="3600" dirty="0">
                <a:solidFill>
                  <a:srgbClr val="C00000"/>
                </a:solidFill>
              </a:rPr>
              <a:t>health</a:t>
            </a:r>
          </a:p>
          <a:p>
            <a:r>
              <a:rPr lang="en-US" sz="3600" dirty="0"/>
              <a:t>Two adjectives – </a:t>
            </a:r>
            <a:r>
              <a:rPr lang="en-US" sz="3600" dirty="0">
                <a:solidFill>
                  <a:srgbClr val="C00000"/>
                </a:solidFill>
              </a:rPr>
              <a:t>strong good</a:t>
            </a:r>
          </a:p>
          <a:p>
            <a:r>
              <a:rPr lang="en-US" sz="3600" dirty="0"/>
              <a:t>Three verbs – </a:t>
            </a:r>
            <a:r>
              <a:rPr lang="en-US" sz="3600" dirty="0">
                <a:solidFill>
                  <a:srgbClr val="C00000"/>
                </a:solidFill>
              </a:rPr>
              <a:t>save feel recover</a:t>
            </a:r>
          </a:p>
          <a:p>
            <a:r>
              <a:rPr lang="en-US" sz="3600" dirty="0"/>
              <a:t>A phrase that can be used to describe a lesson – </a:t>
            </a:r>
            <a:r>
              <a:rPr lang="en-US" sz="3600" dirty="0">
                <a:solidFill>
                  <a:srgbClr val="C00000"/>
                </a:solidFill>
              </a:rPr>
              <a:t>feel well</a:t>
            </a:r>
          </a:p>
          <a:p>
            <a:r>
              <a:rPr lang="en-US" sz="3600" dirty="0"/>
              <a:t>Conclusion in the form of a noun – </a:t>
            </a:r>
            <a:r>
              <a:rPr lang="en-US" sz="3600" dirty="0">
                <a:solidFill>
                  <a:srgbClr val="C00000"/>
                </a:solidFill>
              </a:rPr>
              <a:t>wealth</a:t>
            </a:r>
          </a:p>
        </p:txBody>
      </p:sp>
    </p:spTree>
    <p:extLst>
      <p:ext uri="{BB962C8B-B14F-4D97-AF65-F5344CB8AC3E}">
        <p14:creationId xmlns:p14="http://schemas.microsoft.com/office/powerpoint/2010/main" val="325508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0D644F-8178-4696-A8D3-245575377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5863B3F-D6B6-400E-978A-0E665E1B45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Eat well, drink in moderation, sleep sound – in these three, good health abound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Ешь досыта</a:t>
            </a:r>
            <a:r>
              <a:rPr lang="en-US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пей умеренно</a:t>
            </a:r>
            <a:r>
              <a:rPr lang="en-US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 крепко</a:t>
            </a:r>
            <a:r>
              <a:rPr lang="en-US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вот три слагаемых доброго здоровья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49CE7A59-DBC0-4046-9116-088AFB4B4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ru-RU"/>
              <a:t>Коловатова О.В.</a:t>
            </a:r>
            <a:endParaRPr kumimoji="0" lang="en-US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7A87ACF-458D-41E0-8B5D-AC54A404C6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649057"/>
            <a:ext cx="2894956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06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40716" y="1057892"/>
            <a:ext cx="7715304" cy="52530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dirty="0">
                <a:solidFill>
                  <a:srgbClr val="C00000"/>
                </a:solidFill>
              </a:rPr>
              <a:t>Be Healthy</a:t>
            </a:r>
            <a:r>
              <a:rPr lang="ru-RU" sz="4400" dirty="0">
                <a:solidFill>
                  <a:srgbClr val="C00000"/>
                </a:solidFill>
              </a:rPr>
              <a:t>:)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62F389F-6EC8-4A6B-ABCB-F301786F8F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153" y="2420888"/>
            <a:ext cx="5201167" cy="366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99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8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 the meaning of the words</a:t>
            </a:r>
            <a:endParaRPr lang="ru-RU" sz="2800" b="1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A large see animal with two long tasks coming down from the sides of its mouth 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2.To stop something from happening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3.Becoming health and strong by doing different exercises 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Something that is done to help people who are ill 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A place where water comes up naturally from the ground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To make an illness go away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06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8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 the meaning of the words</a:t>
            </a:r>
            <a:endParaRPr lang="ru-RU" sz="2800" b="1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A large see animal with two long tasks coming down from the sides of its mouth (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walrus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2.To stop something from happening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3.Becoming healthy and strong by doing different exercises 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Something that is done to help people who are ill 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A place where water comes up naturally from the ground 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To make an illness go away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52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8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 the meaning of the words</a:t>
            </a:r>
            <a:endParaRPr lang="ru-RU" sz="2800" b="1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A large see animal with two long tasks coming down from the sides of its mouth 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walrus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2.To stop something from happening(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3.Becoming healthy and strong by doing different exercises 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Something that is done to help people who are ill 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A place where water comes up naturally from the ground 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To make an illness go away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01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8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 the meaning of the words</a:t>
            </a:r>
            <a:endParaRPr lang="ru-RU" sz="2800" b="1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A large see animal with two long tasks coming down from the sides of its mouth 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walrus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2.To stop something from happening(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3.Becoming healthy and strong by doing different exercises (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conditioning or hardening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Something that is done to help people who are ill 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A place where water comes up naturally from the ground 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To make an illness go away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98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8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 the meaning of the words</a:t>
            </a:r>
            <a:endParaRPr lang="ru-RU" sz="2800" b="1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A large see animal with two long tasks coming down from the sides of its mouth 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walrus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2.To stop something from happening(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3.Becoming healthy and strong by doing different exercises 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conditioning or hardening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Something that is done to help people who are ill (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reatment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A place where water comes up naturally from the ground </a:t>
            </a:r>
            <a:endParaRPr lang="ru-RU" sz="2000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To make an illness go away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48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8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 the meaning of the words</a:t>
            </a:r>
            <a:endParaRPr lang="ru-RU" sz="2800" b="1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A large see animal with two long tasks coming down from the sides of its mouth 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walrus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2.To stop something from happening(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3.Becoming healthy and strong by doing different exercises 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conditioning or hardening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Something that is done to help people who are ill (t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reatment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A place where water comes up naturally from the ground (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To make an illness go away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66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285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i="1" dirty="0">
                <a:latin typeface="+mn-lt"/>
              </a:rPr>
              <a:t>МАОУ СОШ №22 г.Тамбова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715304" cy="5253054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8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 the meaning of the words</a:t>
            </a:r>
            <a:endParaRPr lang="ru-RU" sz="2800" b="1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A large see animal with two long tasks coming down from the sides of its mouth 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walrus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2.To stop something from happening(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3.Becoming healthy and strong by doing different exercises 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conditioning or hardening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Something that is done to help people who are ill (t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reatment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A place where water comes up naturally from the ground (</a:t>
            </a:r>
            <a:r>
              <a:rPr lang="en-US" sz="2000" b="1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To make an illness go away (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cure</a:t>
            </a:r>
            <a:r>
              <a:rPr lang="en-US" sz="2000" i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675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928926" y="6357958"/>
            <a:ext cx="3352800" cy="365125"/>
          </a:xfrm>
          <a:ln w="3492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ctr"/>
            <a:r>
              <a:rPr kumimoji="0" lang="ru-RU" sz="1400" i="1" dirty="0" err="1">
                <a:solidFill>
                  <a:schemeClr val="accent1">
                    <a:lumMod val="50000"/>
                  </a:schemeClr>
                </a:solidFill>
              </a:rPr>
              <a:t>Коловатова</a:t>
            </a:r>
            <a:r>
              <a:rPr kumimoji="0" lang="ru-RU" sz="1600" i="1" dirty="0">
                <a:solidFill>
                  <a:schemeClr val="accent1">
                    <a:lumMod val="50000"/>
                  </a:schemeClr>
                </a:solidFill>
              </a:rPr>
              <a:t> О.В.</a:t>
            </a:r>
            <a:endParaRPr kumimoji="0" lang="en-US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41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871</TotalTime>
  <Words>1436</Words>
  <Application>Microsoft Office PowerPoint</Application>
  <PresentationFormat>Экран (4:3)</PresentationFormat>
  <Paragraphs>239</Paragraphs>
  <Slides>26</Slides>
  <Notes>25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Health is above wealth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МАОУ СОШ №22 г.Тамбова</vt:lpstr>
      <vt:lpstr>Презентация PowerPoint</vt:lpstr>
      <vt:lpstr>МАОУ СОШ №22 г.Тамбова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проектов как одна из  эффективных форм организации самостоятельной деятельности учащихся</dc:title>
  <dc:creator>фом</dc:creator>
  <cp:lastModifiedBy>RePack by Diakov</cp:lastModifiedBy>
  <cp:revision>105</cp:revision>
  <dcterms:created xsi:type="dcterms:W3CDTF">2009-01-15T17:38:50Z</dcterms:created>
  <dcterms:modified xsi:type="dcterms:W3CDTF">2021-02-12T14:36:47Z</dcterms:modified>
</cp:coreProperties>
</file>