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6" r:id="rId10"/>
    <p:sldId id="265" r:id="rId11"/>
    <p:sldId id="259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86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ECAFC-ED63-4759-B9E7-CE0FA4870EBF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D5BA8-3C6D-4A00-8F52-2CC5D33894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7830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ECAFC-ED63-4759-B9E7-CE0FA4870EBF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D5BA8-3C6D-4A00-8F52-2CC5D33894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5448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ECAFC-ED63-4759-B9E7-CE0FA4870EBF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D5BA8-3C6D-4A00-8F52-2CC5D3389413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389199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ECAFC-ED63-4759-B9E7-CE0FA4870EBF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D5BA8-3C6D-4A00-8F52-2CC5D33894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53477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ECAFC-ED63-4759-B9E7-CE0FA4870EBF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D5BA8-3C6D-4A00-8F52-2CC5D3389413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634736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ECAFC-ED63-4759-B9E7-CE0FA4870EBF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D5BA8-3C6D-4A00-8F52-2CC5D33894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80090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ECAFC-ED63-4759-B9E7-CE0FA4870EBF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D5BA8-3C6D-4A00-8F52-2CC5D33894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3768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ECAFC-ED63-4759-B9E7-CE0FA4870EBF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D5BA8-3C6D-4A00-8F52-2CC5D33894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053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ECAFC-ED63-4759-B9E7-CE0FA4870EBF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D5BA8-3C6D-4A00-8F52-2CC5D33894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0525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ECAFC-ED63-4759-B9E7-CE0FA4870EBF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D5BA8-3C6D-4A00-8F52-2CC5D33894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1106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ECAFC-ED63-4759-B9E7-CE0FA4870EBF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D5BA8-3C6D-4A00-8F52-2CC5D33894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81183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ECAFC-ED63-4759-B9E7-CE0FA4870EBF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D5BA8-3C6D-4A00-8F52-2CC5D33894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5364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ECAFC-ED63-4759-B9E7-CE0FA4870EBF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D5BA8-3C6D-4A00-8F52-2CC5D33894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4638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ECAFC-ED63-4759-B9E7-CE0FA4870EBF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D5BA8-3C6D-4A00-8F52-2CC5D33894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54679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ECAFC-ED63-4759-B9E7-CE0FA4870EBF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D5BA8-3C6D-4A00-8F52-2CC5D33894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614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ECAFC-ED63-4759-B9E7-CE0FA4870EBF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D5BA8-3C6D-4A00-8F52-2CC5D33894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8307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BECAFC-ED63-4759-B9E7-CE0FA4870EBF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375D5BA8-3C6D-4A00-8F52-2CC5D33894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4417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086726" y="4522788"/>
            <a:ext cx="6464969" cy="2387600"/>
          </a:xfrm>
        </p:spPr>
        <p:txBody>
          <a:bodyPr/>
          <a:lstStyle/>
          <a:p>
            <a:r>
              <a:rPr lang="ru-RU" sz="3200" dirty="0" smtClean="0">
                <a:solidFill>
                  <a:schemeClr val="tx1"/>
                </a:solidFill>
              </a:rPr>
              <a:t>БОУ </a:t>
            </a:r>
            <a:r>
              <a:rPr lang="ru-RU" sz="3200" dirty="0" err="1">
                <a:solidFill>
                  <a:schemeClr val="tx1"/>
                </a:solidFill>
              </a:rPr>
              <a:t>г</a:t>
            </a:r>
            <a:r>
              <a:rPr lang="ru-RU" sz="3200" dirty="0" err="1" smtClean="0">
                <a:solidFill>
                  <a:schemeClr val="tx1"/>
                </a:solidFill>
              </a:rPr>
              <a:t>.Омска</a:t>
            </a:r>
            <a:r>
              <a:rPr lang="ru-RU" sz="3200" dirty="0" smtClean="0">
                <a:solidFill>
                  <a:schemeClr val="tx1"/>
                </a:solidFill>
              </a:rPr>
              <a:t> СОШ № 89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Романова Евгения Ивановна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9550" y="1123950"/>
            <a:ext cx="4191000" cy="4953000"/>
          </a:xfrm>
        </p:spPr>
        <p:txBody>
          <a:bodyPr>
            <a:normAutofit fontScale="92500"/>
          </a:bodyPr>
          <a:lstStyle/>
          <a:p>
            <a:pPr algn="ctr"/>
            <a:r>
              <a:rPr lang="ru-RU" sz="7200" b="1" i="1" dirty="0" smtClean="0">
                <a:solidFill>
                  <a:srgbClr val="FF0000"/>
                </a:solidFill>
              </a:rPr>
              <a:t>«</a:t>
            </a:r>
            <a:r>
              <a:rPr lang="ru-RU" sz="7200" b="1" i="1" dirty="0" err="1" smtClean="0">
                <a:solidFill>
                  <a:srgbClr val="FF0000"/>
                </a:solidFill>
              </a:rPr>
              <a:t>Занима</a:t>
            </a:r>
            <a:r>
              <a:rPr lang="ru-RU" sz="7200" b="1" i="1" dirty="0" smtClean="0">
                <a:solidFill>
                  <a:srgbClr val="FF0000"/>
                </a:solidFill>
              </a:rPr>
              <a:t>-тельная</a:t>
            </a:r>
          </a:p>
          <a:p>
            <a:pPr algn="ctr"/>
            <a:r>
              <a:rPr lang="ru-RU" sz="7200" b="1" i="1" dirty="0" err="1" smtClean="0">
                <a:solidFill>
                  <a:srgbClr val="FF0000"/>
                </a:solidFill>
              </a:rPr>
              <a:t>грам-матика</a:t>
            </a:r>
            <a:r>
              <a:rPr lang="ru-RU" sz="7200" b="1" i="1" dirty="0" smtClean="0">
                <a:solidFill>
                  <a:srgbClr val="FF0000"/>
                </a:solidFill>
              </a:rPr>
              <a:t>»</a:t>
            </a:r>
            <a:endParaRPr lang="ru-RU" sz="7200" b="1" i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https://prikolnye-kartinki.ru/img/picture/Jan/04/6d6f4d62711118062116f7c1bd2b69fb/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576" y="1123950"/>
            <a:ext cx="6743700" cy="433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04439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02225"/>
          </a:xfrm>
        </p:spPr>
        <p:txBody>
          <a:bodyPr>
            <a:normAutofit fontScale="90000"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         Давайте </a:t>
            </a:r>
            <a:r>
              <a:rPr lang="ru-RU" sz="4400" b="1" dirty="0">
                <a:solidFill>
                  <a:srgbClr val="FF0000"/>
                </a:solidFill>
              </a:rPr>
              <a:t>подведем </a:t>
            </a:r>
            <a:r>
              <a:rPr lang="ru-RU" sz="4400" b="1" dirty="0" smtClean="0">
                <a:solidFill>
                  <a:srgbClr val="FF0000"/>
                </a:solidFill>
              </a:rPr>
              <a:t>итог</a:t>
            </a:r>
            <a:br>
              <a:rPr lang="ru-RU" sz="4400" b="1" dirty="0" smtClean="0">
                <a:solidFill>
                  <a:srgbClr val="FF0000"/>
                </a:solidFill>
              </a:rPr>
            </a:br>
            <a:r>
              <a:rPr lang="ru-RU" sz="4400" dirty="0"/>
              <a:t/>
            </a:r>
            <a:br>
              <a:rPr lang="ru-RU" sz="4400" dirty="0"/>
            </a:br>
            <a:r>
              <a:rPr lang="ru-RU" sz="4400" dirty="0" smtClean="0"/>
              <a:t> -</a:t>
            </a:r>
            <a:r>
              <a:rPr lang="ru-RU" sz="4400" b="1" dirty="0" smtClean="0"/>
              <a:t>О какой части речи шла речь?</a:t>
            </a:r>
            <a:br>
              <a:rPr lang="ru-RU" sz="4400" b="1" dirty="0" smtClean="0"/>
            </a:br>
            <a:r>
              <a:rPr lang="ru-RU" sz="4400" b="1" dirty="0" smtClean="0">
                <a:solidFill>
                  <a:srgbClr val="FF0000"/>
                </a:solidFill>
              </a:rPr>
              <a:t>-</a:t>
            </a:r>
            <a:r>
              <a:rPr lang="ru-RU" sz="4400" b="1" dirty="0">
                <a:solidFill>
                  <a:srgbClr val="FF0000"/>
                </a:solidFill>
              </a:rPr>
              <a:t>Ребята, вспомните, какие цели мы ставили на уроке, удалось ли их достичь</a:t>
            </a:r>
            <a:r>
              <a:rPr lang="ru-RU" sz="4400" b="1" dirty="0" smtClean="0">
                <a:solidFill>
                  <a:srgbClr val="FF0000"/>
                </a:solidFill>
              </a:rPr>
              <a:t>?</a:t>
            </a:r>
            <a:br>
              <a:rPr lang="ru-RU" sz="4400" b="1" dirty="0" smtClean="0">
                <a:solidFill>
                  <a:srgbClr val="FF0000"/>
                </a:solidFill>
              </a:rPr>
            </a:br>
            <a:r>
              <a:rPr lang="ru-RU" sz="4400" b="1" dirty="0" smtClean="0">
                <a:solidFill>
                  <a:srgbClr val="00B050"/>
                </a:solidFill>
              </a:rPr>
              <a:t>-Было интересно…</a:t>
            </a:r>
            <a:r>
              <a:rPr lang="ru-RU" sz="4400" b="1" dirty="0" smtClean="0">
                <a:solidFill>
                  <a:srgbClr val="FF0000"/>
                </a:solidFill>
              </a:rPr>
              <a:t/>
            </a:r>
            <a:br>
              <a:rPr lang="ru-RU" sz="4400" b="1" dirty="0" smtClean="0">
                <a:solidFill>
                  <a:srgbClr val="FF0000"/>
                </a:solidFill>
              </a:rPr>
            </a:br>
            <a:r>
              <a:rPr lang="ru-RU" sz="4400" b="1" dirty="0" smtClean="0">
                <a:solidFill>
                  <a:srgbClr val="FF0000"/>
                </a:solidFill>
              </a:rPr>
              <a:t>-Было сложно…</a:t>
            </a:r>
            <a:br>
              <a:rPr lang="ru-RU" sz="4400" b="1" dirty="0" smtClean="0">
                <a:solidFill>
                  <a:srgbClr val="FF0000"/>
                </a:solidFill>
              </a:rPr>
            </a:br>
            <a:r>
              <a:rPr lang="ru-RU" sz="4400" b="1" dirty="0" smtClean="0">
                <a:solidFill>
                  <a:srgbClr val="00B050"/>
                </a:solidFill>
              </a:rPr>
              <a:t>-Теперь я умею….</a:t>
            </a:r>
            <a:r>
              <a:rPr lang="ru-RU" sz="4400" dirty="0"/>
              <a:t/>
            </a:r>
            <a:br>
              <a:rPr lang="ru-RU" sz="44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1132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cf2.ppt-online.org/files2/slide/v/VeHTpxYRN9qUCj4o7sXz6AIgSkEZa3t0DMLfFn/slide-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90500"/>
            <a:ext cx="9753600" cy="7305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4069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H="1" flipV="1">
            <a:off x="5391150" y="1009650"/>
            <a:ext cx="4229100" cy="933450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 «Поиск»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https://ukranews.com/uploads/news/2013/09/03/11/b005a612503cd85371d7888df22d046646aac5cc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5550" y="2714625"/>
            <a:ext cx="352425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arinafoto.ru/wp-content/uploads/2012/05/clipart-1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3193" y="1009649"/>
            <a:ext cx="4680857" cy="4762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0511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8758" y="689811"/>
            <a:ext cx="11065043" cy="3288631"/>
          </a:xfrm>
        </p:spPr>
        <p:txBody>
          <a:bodyPr>
            <a:normAutofit fontScale="90000"/>
          </a:bodyPr>
          <a:lstStyle/>
          <a:p>
            <a:r>
              <a:rPr lang="ru-RU" sz="5300" b="1" i="1" dirty="0">
                <a:solidFill>
                  <a:srgbClr val="FF0000"/>
                </a:solidFill>
              </a:rPr>
              <a:t>Проворонила ворона воронёнка.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accent2"/>
                </a:solidFill>
              </a:rPr>
              <a:t>-</a:t>
            </a:r>
            <a:r>
              <a:rPr lang="ru-RU" dirty="0">
                <a:solidFill>
                  <a:schemeClr val="accent2"/>
                </a:solidFill>
              </a:rPr>
              <a:t>Какой звук произносится звонче других? </a:t>
            </a:r>
            <a:r>
              <a:rPr lang="ru-RU" dirty="0" smtClean="0">
                <a:solidFill>
                  <a:schemeClr val="accent2"/>
                </a:solidFill>
              </a:rPr>
              <a:t/>
            </a:r>
            <a:br>
              <a:rPr lang="ru-RU" dirty="0" smtClean="0">
                <a:solidFill>
                  <a:schemeClr val="accent2"/>
                </a:solidFill>
              </a:rPr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>
                <a:solidFill>
                  <a:srgbClr val="0070C0"/>
                </a:solidFill>
              </a:rPr>
              <a:t>- Пропишем заглавную и строчную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               </a:t>
            </a:r>
            <a:endParaRPr lang="ru-RU" sz="5400" dirty="0">
              <a:solidFill>
                <a:schemeClr val="tx1"/>
              </a:solidFill>
            </a:endParaRPr>
          </a:p>
        </p:txBody>
      </p:sp>
      <p:pic>
        <p:nvPicPr>
          <p:cNvPr id="3074" name="Picture 2" descr="http://img.tyt.by/n/povod.tut.by/pics/article/umnyasha_clip_image01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121" y="3401948"/>
            <a:ext cx="3477341" cy="2846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924926" y="4142692"/>
            <a:ext cx="634848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err="1" smtClean="0"/>
              <a:t>Рр</a:t>
            </a:r>
            <a:r>
              <a:rPr lang="ru-RU" sz="6000" b="1" dirty="0" smtClean="0"/>
              <a:t> </a:t>
            </a:r>
            <a:r>
              <a:rPr lang="ru-RU" sz="6000" b="1" dirty="0" err="1" smtClean="0"/>
              <a:t>Рр</a:t>
            </a:r>
            <a:r>
              <a:rPr lang="ru-RU" sz="6000" b="1" dirty="0" smtClean="0"/>
              <a:t> </a:t>
            </a:r>
            <a:r>
              <a:rPr lang="ru-RU" sz="6000" b="1" dirty="0" err="1" smtClean="0"/>
              <a:t>Рр</a:t>
            </a:r>
            <a:r>
              <a:rPr lang="ru-RU" sz="6000" b="1" dirty="0" smtClean="0"/>
              <a:t> </a:t>
            </a:r>
            <a:r>
              <a:rPr lang="ru-RU" sz="6000" b="1" dirty="0" err="1" smtClean="0"/>
              <a:t>Рр</a:t>
            </a:r>
            <a:r>
              <a:rPr lang="ru-RU" sz="6000" b="1" dirty="0" smtClean="0"/>
              <a:t> </a:t>
            </a:r>
            <a:r>
              <a:rPr lang="ru-RU" sz="6000" b="1" dirty="0" err="1" smtClean="0"/>
              <a:t>Рр</a:t>
            </a:r>
            <a:r>
              <a:rPr lang="ru-RU" sz="6000" b="1" dirty="0" smtClean="0"/>
              <a:t> </a:t>
            </a: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val="1656438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95537" y="1034222"/>
            <a:ext cx="5871410" cy="896178"/>
          </a:xfrm>
        </p:spPr>
        <p:txBody>
          <a:bodyPr>
            <a:noAutofit/>
          </a:bodyPr>
          <a:lstStyle/>
          <a:p>
            <a:r>
              <a:rPr lang="ru-RU" b="1" i="1" dirty="0">
                <a:solidFill>
                  <a:srgbClr val="FF0000"/>
                </a:solidFill>
              </a:rPr>
              <a:t>«Уважаемые сыщики! В нашем королевстве приключилась беда. Пропал первый министр кабинета «Части речи». Пожалуйста, срочно отыщите его!»</a:t>
            </a:r>
            <a:r>
              <a:rPr lang="ru-RU" b="1" dirty="0">
                <a:solidFill>
                  <a:srgbClr val="FF0000"/>
                </a:solidFill>
              </a:rPr>
              <a:t> </a:t>
            </a:r>
          </a:p>
        </p:txBody>
      </p:sp>
      <p:pic>
        <p:nvPicPr>
          <p:cNvPr id="5122" name="Picture 2" descr="http://ds04.infourok.ru/uploads/ex/05b9/00100b48-2554c8f6/1/hello_html_54ad0617.gif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599" y="1034222"/>
            <a:ext cx="3545938" cy="4831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1992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9156477" cy="132080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1. Как называется? </a:t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>2.На какие вопросы отвечает? </a:t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>3.Что обозначает? </a:t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chemeClr val="accent2"/>
                </a:solidFill>
              </a:rPr>
              <a:t>- Как вы думаете, какие цели мы поставим?</a:t>
            </a:r>
            <a:r>
              <a:rPr lang="ru-RU" sz="4000" b="1" dirty="0" smtClean="0">
                <a:solidFill>
                  <a:srgbClr val="FF0000"/>
                </a:solidFill>
              </a:rPr>
              <a:t/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/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>
                <a:solidFill>
                  <a:srgbClr val="FF0000"/>
                </a:solidFill>
              </a:rPr>
              <a:t/>
            </a:r>
            <a:br>
              <a:rPr lang="ru-RU" sz="4000" b="1" dirty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170" name="Picture 2" descr="https://lingua-airlines.ru/wp-content/uploads/2017/01/maxresdefaul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4674" y="2800421"/>
            <a:ext cx="5410103" cy="4057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5636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Отгадать загадки и записать отгадки на доске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975668" y="2117104"/>
            <a:ext cx="506930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Имя существительное-это самостоятельная часть речи, которая обозначает предмет, отвечает на вопрос КТО? ЧТО?</a:t>
            </a:r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4" name="Picture 2" descr="http://img.tyt.by/n/povod.tut.by/pics/article/umnyasha_clip_image0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275" y="2647969"/>
            <a:ext cx="3477341" cy="2846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2062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/>
              <a:t>Физ. </a:t>
            </a:r>
            <a:r>
              <a:rPr lang="ru-RU" sz="7200" b="1" dirty="0" smtClean="0"/>
              <a:t>Минутка</a:t>
            </a:r>
            <a:br>
              <a:rPr lang="ru-RU" sz="7200" b="1" dirty="0" smtClean="0"/>
            </a:br>
            <a:r>
              <a:rPr lang="ru-RU" sz="7200" b="1" dirty="0" smtClean="0">
                <a:solidFill>
                  <a:srgbClr val="FF0000"/>
                </a:solidFill>
              </a:rPr>
              <a:t>       КТО?       </a:t>
            </a:r>
            <a:r>
              <a:rPr lang="ru-RU" sz="7200" b="1" dirty="0" smtClean="0"/>
              <a:t>ЧТО?</a:t>
            </a:r>
            <a:endParaRPr lang="ru-RU" sz="7200" dirty="0"/>
          </a:p>
        </p:txBody>
      </p:sp>
      <p:pic>
        <p:nvPicPr>
          <p:cNvPr id="8194" name="Picture 2" descr="https://optomamarf.ru/files/970/970ff1198cc144284ec091c76f0bdfc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4" y="3062038"/>
            <a:ext cx="5731954" cy="3130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6391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11579" y="1299411"/>
            <a:ext cx="5438274" cy="2149642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Работа в паре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6146" name="Picture 2" descr="https://www.vivox.ru/upload/resize_cache/iblock/7de/800_600_1/7de9207a5a19d9b2834debca1e48c9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379" y="591553"/>
            <a:ext cx="38862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static.baza.farpost.ru/v/1481352121232_bulleti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7838" y="2488894"/>
            <a:ext cx="3469941" cy="3336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8898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7200" b="1" dirty="0" smtClean="0"/>
              <a:t>ПРОВЕРКА</a:t>
            </a:r>
            <a:endParaRPr lang="ru-RU" sz="7200" b="1" dirty="0"/>
          </a:p>
        </p:txBody>
      </p:sp>
      <p:pic>
        <p:nvPicPr>
          <p:cNvPr id="10244" name="Picture 4" descr="http://static3.depositphotos.com/1005091/226/v/950/depositphotos_2260318-stock-illustration-school-girl-writing-on-blackboar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3076" y="1930400"/>
            <a:ext cx="4705183" cy="4429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3688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96</TotalTime>
  <Words>86</Words>
  <Application>Microsoft Office PowerPoint</Application>
  <PresentationFormat>Широкоэкранный</PresentationFormat>
  <Paragraphs>14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Trebuchet MS</vt:lpstr>
      <vt:lpstr>Wingdings 3</vt:lpstr>
      <vt:lpstr>Грань</vt:lpstr>
      <vt:lpstr>БОУ г.Омска СОШ № 89 Романова Евгения Ивановна</vt:lpstr>
      <vt:lpstr> «Поиск»</vt:lpstr>
      <vt:lpstr>Проворонила ворона воронёнка.  -Какой звук произносится звонче других?   - Пропишем заглавную и строчную                                      </vt:lpstr>
      <vt:lpstr>«Уважаемые сыщики! В нашем королевстве приключилась беда. Пропал первый министр кабинета «Части речи». Пожалуйста, срочно отыщите его!» </vt:lpstr>
      <vt:lpstr>1. Как называется?  2.На какие вопросы отвечает?  3.Что обозначает?  - Как вы думаете, какие цели мы поставим?     </vt:lpstr>
      <vt:lpstr>Отгадать загадки и записать отгадки на доске</vt:lpstr>
      <vt:lpstr>Физ. Минутка        КТО?       ЧТО?</vt:lpstr>
      <vt:lpstr>Работа в паре</vt:lpstr>
      <vt:lpstr>ПРОВЕРКА</vt:lpstr>
      <vt:lpstr>         Давайте подведем итог   -О какой части речи шла речь? -Ребята, вспомните, какие цели мы ставили на уроке, удалось ли их достичь? -Было интересно… -Было сложно… -Теперь я умею…. 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Dim Ro</dc:creator>
  <cp:lastModifiedBy>Dim Ro</cp:lastModifiedBy>
  <cp:revision>12</cp:revision>
  <dcterms:created xsi:type="dcterms:W3CDTF">2021-02-23T06:18:49Z</dcterms:created>
  <dcterms:modified xsi:type="dcterms:W3CDTF">2021-03-04T12:19:45Z</dcterms:modified>
</cp:coreProperties>
</file>