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7" r:id="rId4"/>
    <p:sldId id="268" r:id="rId5"/>
    <p:sldId id="270" r:id="rId6"/>
    <p:sldId id="271" r:id="rId7"/>
    <p:sldId id="272" r:id="rId8"/>
    <p:sldId id="273" r:id="rId9"/>
    <p:sldId id="260" r:id="rId10"/>
    <p:sldId id="257" r:id="rId11"/>
    <p:sldId id="264" r:id="rId12"/>
    <p:sldId id="266" r:id="rId13"/>
    <p:sldId id="274" r:id="rId14"/>
    <p:sldId id="275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B3B3B"/>
    <a:srgbClr val="2D2D2D"/>
    <a:srgbClr val="303030"/>
    <a:srgbClr val="323232"/>
    <a:srgbClr val="343434"/>
    <a:srgbClr val="F729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с двумя скругленными противолежащими углами 6"/>
          <p:cNvSpPr/>
          <p:nvPr userDrawn="1"/>
        </p:nvSpPr>
        <p:spPr>
          <a:xfrm>
            <a:off x="723900" y="685800"/>
            <a:ext cx="7696200" cy="5562600"/>
          </a:xfrm>
          <a:prstGeom prst="round2DiagRect">
            <a:avLst/>
          </a:prstGeom>
          <a:solidFill>
            <a:schemeClr val="bg1">
              <a:alpha val="65000"/>
            </a:schemeClr>
          </a:solidFill>
          <a:ln w="76200">
            <a:solidFill>
              <a:srgbClr val="FFC000"/>
            </a:solidFill>
          </a:ln>
          <a:scene3d>
            <a:camera prst="orthographicFront"/>
            <a:lightRig rig="threePt" dir="t"/>
          </a:scene3d>
          <a:sp3d contourW="76200">
            <a:bevelT prst="relaxedInset"/>
            <a:contourClr>
              <a:srgbClr val="F729D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454396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304799" y="3141410"/>
            <a:ext cx="3124200" cy="3109781"/>
          </a:xfrm>
          <a:prstGeom prst="rect">
            <a:avLst/>
          </a:prstGeom>
        </p:spPr>
      </p:pic>
      <p:pic>
        <p:nvPicPr>
          <p:cNvPr id="9" name="Рисунок 8" descr="дети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638800" y="912494"/>
            <a:ext cx="2743200" cy="2040255"/>
          </a:xfrm>
          <a:prstGeom prst="rect">
            <a:avLst/>
          </a:prstGeom>
        </p:spPr>
      </p:pic>
      <p:pic>
        <p:nvPicPr>
          <p:cNvPr id="11" name="Рисунок 10" descr="InvestmentSignals.gif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09600" y="304798"/>
            <a:ext cx="1530000" cy="180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609600" y="609600"/>
            <a:ext cx="7924800" cy="5638800"/>
          </a:xfrm>
          <a:prstGeom prst="rect">
            <a:avLst/>
          </a:prstGeom>
          <a:solidFill>
            <a:schemeClr val="bg1">
              <a:alpha val="65000"/>
            </a:schemeClr>
          </a:solidFill>
          <a:ln w="76200">
            <a:solidFill>
              <a:srgbClr val="FFC000"/>
            </a:solidFill>
          </a:ln>
          <a:scene3d>
            <a:camera prst="orthographicFront"/>
            <a:lightRig rig="threePt" dir="t"/>
          </a:scene3d>
          <a:sp3d contourW="76200">
            <a:bevelT prst="relaxedInset"/>
            <a:contourClr>
              <a:srgbClr val="F729D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454396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304800" y="4191000"/>
            <a:ext cx="1989180" cy="1980000"/>
          </a:xfrm>
          <a:prstGeom prst="rect">
            <a:avLst/>
          </a:prstGeom>
        </p:spPr>
      </p:pic>
      <p:pic>
        <p:nvPicPr>
          <p:cNvPr id="10" name="Рисунок 9" descr="InvestmentSignals.g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315200" y="304800"/>
            <a:ext cx="1530000" cy="180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609600" y="609600"/>
            <a:ext cx="7924800" cy="5638800"/>
          </a:xfrm>
          <a:prstGeom prst="rect">
            <a:avLst/>
          </a:prstGeom>
          <a:solidFill>
            <a:schemeClr val="bg1">
              <a:alpha val="65000"/>
            </a:schemeClr>
          </a:solidFill>
          <a:ln w="76200">
            <a:solidFill>
              <a:srgbClr val="FFC000"/>
            </a:solidFill>
          </a:ln>
          <a:scene3d>
            <a:camera prst="orthographicFront"/>
            <a:lightRig rig="threePt" dir="t"/>
          </a:scene3d>
          <a:sp3d contourW="76200">
            <a:bevelT prst="relaxedInset"/>
            <a:contourClr>
              <a:srgbClr val="F729D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454396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304800" y="4191000"/>
            <a:ext cx="1989180" cy="1980000"/>
          </a:xfrm>
          <a:prstGeom prst="rect">
            <a:avLst/>
          </a:prstGeom>
        </p:spPr>
      </p:pic>
      <p:pic>
        <p:nvPicPr>
          <p:cNvPr id="12" name="Picture 3" descr="E:\traffic_light_yellow_dan_0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152400"/>
            <a:ext cx="1565219" cy="1800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609600" y="609600"/>
            <a:ext cx="7924800" cy="5638800"/>
          </a:xfrm>
          <a:prstGeom prst="rect">
            <a:avLst/>
          </a:prstGeom>
          <a:solidFill>
            <a:schemeClr val="bg1">
              <a:alpha val="65000"/>
            </a:schemeClr>
          </a:solidFill>
          <a:ln w="76200">
            <a:solidFill>
              <a:srgbClr val="FFC000"/>
            </a:solidFill>
          </a:ln>
          <a:scene3d>
            <a:camera prst="orthographicFront"/>
            <a:lightRig rig="threePt" dir="t"/>
          </a:scene3d>
          <a:sp3d contourW="76200">
            <a:bevelT prst="relaxedInset"/>
            <a:contourClr>
              <a:srgbClr val="F729DE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454396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304798" y="4343399"/>
            <a:ext cx="1989181" cy="1980000"/>
          </a:xfrm>
          <a:prstGeom prst="rect">
            <a:avLst/>
          </a:prstGeom>
        </p:spPr>
      </p:pic>
      <p:pic>
        <p:nvPicPr>
          <p:cNvPr id="13" name="Picture 2" descr="E:\traffic_light_green_dan__0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42478" y="228600"/>
            <a:ext cx="1565215" cy="1800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0" r:id="rId3"/>
    <p:sldLayoutId id="2147483661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5.jpeg"/><Relationship Id="rId7" Type="http://schemas.openxmlformats.org/officeDocument/2006/relationships/image" Target="../media/image2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7400" y="4397375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Осторожно – </a:t>
            </a:r>
            <a:br>
              <a:rPr lang="ru-RU" sz="6000" b="1" dirty="0" smtClean="0"/>
            </a:br>
            <a:r>
              <a:rPr lang="ru-RU" sz="6000" b="1" dirty="0" smtClean="0"/>
              <a:t>перекрёсток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2400" y="22860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</a:rPr>
              <a:t>Правила для пешеходов</a:t>
            </a:r>
            <a:endParaRPr lang="ru-RU" b="1" dirty="0">
              <a:solidFill>
                <a:srgbClr val="006600"/>
              </a:solidFill>
            </a:endParaRPr>
          </a:p>
        </p:txBody>
      </p:sp>
      <p:pic>
        <p:nvPicPr>
          <p:cNvPr id="4098" name="Picture 2" descr="https://2.bp.blogspot.com/-YUseCh-NDMA/VxEt1OpTlqI/AAAAAAAAALk/qiVwmhIkP4YbYhibywQGb4TrJdlaDpiTgCLcB/s1600/p114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362200"/>
            <a:ext cx="5543131" cy="3600000"/>
          </a:xfrm>
          <a:prstGeom prst="rect">
            <a:avLst/>
          </a:prstGeom>
          <a:ln w="28575" cap="sq" cmpd="thickThin">
            <a:solidFill>
              <a:srgbClr val="0066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838200"/>
            <a:ext cx="6400800" cy="17526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b="1" i="1" dirty="0" smtClean="0">
                <a:solidFill>
                  <a:schemeClr val="tx1"/>
                </a:solidFill>
              </a:rPr>
              <a:t>Самый строгий – красный свет.</a:t>
            </a:r>
          </a:p>
          <a:p>
            <a:pPr algn="l"/>
            <a:r>
              <a:rPr lang="ru-RU" b="1" i="1" dirty="0" smtClean="0">
                <a:solidFill>
                  <a:schemeClr val="tx1"/>
                </a:solidFill>
              </a:rPr>
              <a:t>Если он горит,</a:t>
            </a:r>
          </a:p>
          <a:p>
            <a:pPr algn="l"/>
            <a:r>
              <a:rPr lang="ru-RU" b="1" i="1" dirty="0" smtClean="0">
                <a:solidFill>
                  <a:schemeClr val="tx1"/>
                </a:solidFill>
              </a:rPr>
              <a:t>Стоп! Дороги дальше нет,</a:t>
            </a:r>
          </a:p>
          <a:p>
            <a:pPr algn="l"/>
            <a:r>
              <a:rPr lang="ru-RU" b="1" i="1" dirty="0" smtClean="0">
                <a:solidFill>
                  <a:schemeClr val="tx1"/>
                </a:solidFill>
              </a:rPr>
              <a:t>Путь для всех закрыт.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6148" name="Picture 4" descr="https://im0-tub-ru.yandex.net/i?id=4570824ab06bab058ad3cbbb3cfd5d73-l&amp;n=1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638800" y="2819400"/>
            <a:ext cx="1620000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88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838200"/>
            <a:ext cx="6400800" cy="17526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b="1" i="1" dirty="0" smtClean="0">
                <a:solidFill>
                  <a:schemeClr val="tx1"/>
                </a:solidFill>
              </a:rPr>
              <a:t>А за ним зелёный свет</a:t>
            </a:r>
          </a:p>
          <a:p>
            <a:pPr algn="l"/>
            <a:r>
              <a:rPr lang="ru-RU" b="1" i="1" dirty="0" smtClean="0">
                <a:solidFill>
                  <a:schemeClr val="tx1"/>
                </a:solidFill>
              </a:rPr>
              <a:t>Вспыхнет впереди.</a:t>
            </a:r>
          </a:p>
          <a:p>
            <a:pPr algn="l"/>
            <a:r>
              <a:rPr lang="ru-RU" b="1" i="1" dirty="0" smtClean="0">
                <a:solidFill>
                  <a:schemeClr val="tx1"/>
                </a:solidFill>
              </a:rPr>
              <a:t>И тогда через дорогу</a:t>
            </a:r>
          </a:p>
          <a:p>
            <a:pPr algn="l"/>
            <a:r>
              <a:rPr lang="ru-RU" b="1" i="1" dirty="0" smtClean="0">
                <a:solidFill>
                  <a:schemeClr val="tx1"/>
                </a:solidFill>
              </a:rPr>
              <a:t>Смело ты иди.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7170" name="Picture 2" descr="https://im0-tub-ru.yandex.net/i?id=4570824ab06bab058ad3cbbb3cfd5d73-l&amp;n=1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811000" y="2743200"/>
            <a:ext cx="1620000" cy="32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32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" y="533401"/>
            <a:ext cx="7772400" cy="6858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6600"/>
                </a:solidFill>
              </a:rPr>
              <a:t>Правила для водителей</a:t>
            </a:r>
            <a:endParaRPr lang="ru-RU" sz="4000" b="1" dirty="0">
              <a:solidFill>
                <a:srgbClr val="006600"/>
              </a:solidFill>
            </a:endParaRPr>
          </a:p>
        </p:txBody>
      </p:sp>
      <p:pic>
        <p:nvPicPr>
          <p:cNvPr id="8194" name="Picture 2" descr="https://im0-tub-ru.yandex.net/i?id=1312d6cf6700faed657b6e21abcca97b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68" y="2133600"/>
            <a:ext cx="6019732" cy="3960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76044" y="4828310"/>
            <a:ext cx="266666" cy="609600"/>
          </a:xfrm>
          <a:prstGeom prst="rect">
            <a:avLst/>
          </a:prstGeom>
          <a:solidFill>
            <a:srgbClr val="3B3B3B"/>
          </a:solidFill>
          <a:ln>
            <a:solidFill>
              <a:srgbClr val="3B3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5153890" y="2819400"/>
            <a:ext cx="574965" cy="360000"/>
            <a:chOff x="5153890" y="2819400"/>
            <a:chExt cx="574965" cy="360000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515389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5292435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543098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558338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5728855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>
            <a:off x="5153890" y="5133110"/>
            <a:ext cx="574965" cy="360000"/>
            <a:chOff x="5153890" y="2819400"/>
            <a:chExt cx="574965" cy="360000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515389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5292435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543098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558338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5728855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Группа 19"/>
          <p:cNvGrpSpPr/>
          <p:nvPr/>
        </p:nvGrpSpPr>
        <p:grpSpPr>
          <a:xfrm rot="16200000">
            <a:off x="4028317" y="3933600"/>
            <a:ext cx="574965" cy="360000"/>
            <a:chOff x="5153890" y="2819400"/>
            <a:chExt cx="574965" cy="360000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>
              <a:off x="515389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5292435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543098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558338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5728855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 rot="16200000">
            <a:off x="6217118" y="3933599"/>
            <a:ext cx="574965" cy="360000"/>
            <a:chOff x="5153890" y="2819400"/>
            <a:chExt cx="574965" cy="360000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>
              <a:off x="515389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5292435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543098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558338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5728855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96" name="Picture 4" descr="https://im0-tub-ru.yandex.net/i?id=b2e4270e97988d44c26547735dc5eea5-sr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22322" r="14672" b="24967"/>
          <a:stretch/>
        </p:blipFill>
        <p:spPr bwMode="auto">
          <a:xfrm>
            <a:off x="4317072" y="2459400"/>
            <a:ext cx="35745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https://im0-tub-ru.yandex.net/i?id=b2e4270e97988d44c26547735dc5eea5-sr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22322" r="14672" b="24967"/>
          <a:stretch/>
        </p:blipFill>
        <p:spPr bwMode="auto">
          <a:xfrm>
            <a:off x="6154073" y="2459400"/>
            <a:ext cx="35745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s://im0-tub-ru.yandex.net/i?id=b2e4270e97988d44c26547735dc5eea5-sr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22322" r="14672" b="24967"/>
          <a:stretch/>
        </p:blipFill>
        <p:spPr bwMode="auto">
          <a:xfrm>
            <a:off x="3759679" y="4897800"/>
            <a:ext cx="35745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https://im0-tub-ru.yandex.net/i?id=b2e4270e97988d44c26547735dc5eea5-sr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22322" r="14672" b="24967"/>
          <a:stretch/>
        </p:blipFill>
        <p:spPr bwMode="auto">
          <a:xfrm>
            <a:off x="6195745" y="5631983"/>
            <a:ext cx="35745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https://im0-tub-ru.yandex.net/i?id=b2e4270e97988d44c26547735dc5eea5-sr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22322" r="14672" b="24967"/>
          <a:stretch/>
        </p:blipFill>
        <p:spPr bwMode="auto">
          <a:xfrm>
            <a:off x="6705382" y="4897800"/>
            <a:ext cx="35745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https://im0-tub-ru.yandex.net/i?id=b2e4270e97988d44c26547735dc5eea5-sr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22322" r="14672" b="24967"/>
          <a:stretch/>
        </p:blipFill>
        <p:spPr bwMode="auto">
          <a:xfrm>
            <a:off x="4343400" y="5638800"/>
            <a:ext cx="35745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https://im0-tub-ru.yandex.net/i?id=b2e4270e97988d44c26547735dc5eea5-sr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22322" r="14672" b="24967"/>
          <a:stretch/>
        </p:blipFill>
        <p:spPr bwMode="auto">
          <a:xfrm>
            <a:off x="3767988" y="3048000"/>
            <a:ext cx="35745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https://im0-tub-ru.yandex.net/i?id=b2e4270e97988d44c26547735dc5eea5-sr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22322" r="14672" b="24967"/>
          <a:stretch/>
        </p:blipFill>
        <p:spPr bwMode="auto">
          <a:xfrm>
            <a:off x="6705382" y="3048000"/>
            <a:ext cx="35745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clipartbest.com/cliparts/Kin/ej4/Kinej4ziq.jpe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EAEAEA"/>
              </a:clrFrom>
              <a:clrTo>
                <a:srgbClr val="EAEA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" r="56913" b="40764"/>
          <a:stretch/>
        </p:blipFill>
        <p:spPr bwMode="auto">
          <a:xfrm>
            <a:off x="4191220" y="4470135"/>
            <a:ext cx="648125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 descr="http://www.clipartbest.com/cliparts/Kin/ej4/Kinej4ziq.jpe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EAEAEA"/>
              </a:clrFrom>
              <a:clrTo>
                <a:srgbClr val="EAEA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" r="56913" b="40764"/>
          <a:stretch/>
        </p:blipFill>
        <p:spPr bwMode="auto">
          <a:xfrm flipH="1">
            <a:off x="6000538" y="4485110"/>
            <a:ext cx="648125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www.clipartbest.com/cliparts/Kin/ej4/Kinej4ziq.jpe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40" r="8700" b="41091"/>
          <a:stretch/>
        </p:blipFill>
        <p:spPr bwMode="auto">
          <a:xfrm>
            <a:off x="4370408" y="2639400"/>
            <a:ext cx="555424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8" descr="http://www.clipartbest.com/cliparts/Kin/ej4/Kinej4ziq.jpe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40" r="8700" b="41091"/>
          <a:stretch/>
        </p:blipFill>
        <p:spPr bwMode="auto">
          <a:xfrm>
            <a:off x="6001056" y="2639182"/>
            <a:ext cx="555424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zezete2.z.e.pic.centerblog.net/o/219538b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6622" y="3616365"/>
            <a:ext cx="837692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s://i.pinimg.com/originals/e3/b0/d8/e3b0d8a27dbaa96f20b3892e8211674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4515" flipH="1">
            <a:off x="2459385" y="4116097"/>
            <a:ext cx="657262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2" descr="https://luvsavingmoney.com/wp-content/uploads/2016/04/car-blu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32" name="Picture 16" descr="https://storage.needpix.com/rsynced_images/car-24363_128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165" y="2057400"/>
            <a:ext cx="360000" cy="264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https://avatars.mds.yandex.net/get-pdb/34158/5f451736-0d82-4169-9311-115195b21f53/s1200?webp=fals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6000079"/>
            <a:ext cx="432000" cy="29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56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33333E-6 L -0.09983 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81481E-6 L 0.09514 -0.0067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-0.00069 0.0504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252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4 4.44444E-6 L -2.77778E-6 -0.0597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еизвестен - Звук аварии автомобиля 2 (www.mixmuz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" y="8866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19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22860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</a:rPr>
              <a:t>Что такое перекрёсток?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4540" y="2094131"/>
            <a:ext cx="81884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Перекрёсток – это пересечение дорог</a:t>
            </a:r>
            <a:endParaRPr lang="ru-RU" sz="3600" b="1" i="1" dirty="0"/>
          </a:p>
        </p:txBody>
      </p:sp>
      <p:pic>
        <p:nvPicPr>
          <p:cNvPr id="1026" name="Picture 2" descr="https://e-a.d-cd.net/6786ea4s-9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275" y="2895600"/>
            <a:ext cx="5112325" cy="3124200"/>
          </a:xfrm>
          <a:prstGeom prst="rect">
            <a:avLst/>
          </a:prstGeom>
          <a:ln w="38100" cap="sq" cmpd="thickThin">
            <a:solidFill>
              <a:srgbClr val="0066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24200" y="3962400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/>
              <a:t>Знайте, взрослые и дети,</a:t>
            </a:r>
            <a:br>
              <a:rPr lang="ru-RU" sz="3600" b="1" dirty="0" smtClean="0"/>
            </a:br>
            <a:r>
              <a:rPr lang="ru-RU" sz="3600" b="1" dirty="0" smtClean="0"/>
              <a:t>Знай, дитя-подросток:</a:t>
            </a:r>
            <a:br>
              <a:rPr lang="ru-RU" sz="3600" b="1" dirty="0" smtClean="0"/>
            </a:br>
            <a:r>
              <a:rPr lang="ru-RU" sz="3600" b="1" dirty="0" smtClean="0"/>
              <a:t>Где дороги скрещены,</a:t>
            </a:r>
            <a:br>
              <a:rPr lang="ru-RU" sz="3600" b="1" dirty="0" smtClean="0"/>
            </a:br>
            <a:r>
              <a:rPr lang="ru-RU" sz="3600" b="1" dirty="0" smtClean="0"/>
              <a:t>Это перекресток.</a:t>
            </a:r>
            <a:br>
              <a:rPr lang="ru-RU" sz="3600" b="1" dirty="0" smtClean="0"/>
            </a:br>
            <a:r>
              <a:rPr lang="ru-RU" sz="3600" b="1" dirty="0" smtClean="0"/>
              <a:t>Пешие, водители,</a:t>
            </a:r>
            <a:br>
              <a:rPr lang="ru-RU" sz="3600" b="1" dirty="0" smtClean="0"/>
            </a:br>
            <a:r>
              <a:rPr lang="ru-RU" sz="3600" b="1" dirty="0" smtClean="0"/>
              <a:t>Будьте очень бдительны.</a:t>
            </a:r>
            <a:br>
              <a:rPr lang="ru-RU" sz="3600" b="1" dirty="0" smtClean="0"/>
            </a:b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09017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2400" y="22860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</a:rPr>
              <a:t>Мы идем по перекрестку</a:t>
            </a:r>
            <a:endParaRPr lang="ru-RU" b="1" dirty="0">
              <a:solidFill>
                <a:srgbClr val="006600"/>
              </a:solidFill>
            </a:endParaRPr>
          </a:p>
        </p:txBody>
      </p:sp>
      <p:pic>
        <p:nvPicPr>
          <p:cNvPr id="1026" name="Picture 2" descr="C:\Users\uzver\Desktop\Перекресток\IMG_94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057400"/>
            <a:ext cx="5940000" cy="3960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56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2400" y="22860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</a:rPr>
              <a:t>Мы идем по перекрестку</a:t>
            </a:r>
            <a:endParaRPr lang="ru-RU" b="1" dirty="0">
              <a:solidFill>
                <a:srgbClr val="006600"/>
              </a:solidFill>
            </a:endParaRPr>
          </a:p>
        </p:txBody>
      </p:sp>
      <p:pic>
        <p:nvPicPr>
          <p:cNvPr id="2050" name="Picture 2" descr="C:\Users\uzver\Desktop\Перекресток\IMG_94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057400"/>
            <a:ext cx="5940000" cy="3960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98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2400" y="22860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</a:rPr>
              <a:t>Мы идем по перекрестку</a:t>
            </a:r>
            <a:endParaRPr lang="ru-RU" b="1" dirty="0">
              <a:solidFill>
                <a:srgbClr val="006600"/>
              </a:solidFill>
            </a:endParaRPr>
          </a:p>
        </p:txBody>
      </p:sp>
      <p:pic>
        <p:nvPicPr>
          <p:cNvPr id="3074" name="Picture 2" descr="C:\Users\uzver\Desktop\Перекресток\IMG_94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133600"/>
            <a:ext cx="5940000" cy="3960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89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2400" y="22860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</a:rPr>
              <a:t>Мы идем по перекрестку</a:t>
            </a:r>
            <a:endParaRPr lang="ru-RU" b="1" dirty="0">
              <a:solidFill>
                <a:srgbClr val="006600"/>
              </a:solidFill>
            </a:endParaRPr>
          </a:p>
        </p:txBody>
      </p:sp>
      <p:pic>
        <p:nvPicPr>
          <p:cNvPr id="4098" name="Picture 2" descr="C:\Users\uzver\Desktop\Перекресток\IMG_94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133600"/>
            <a:ext cx="5940000" cy="3960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39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2400" y="22860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</a:rPr>
              <a:t>Мы идем по перекрестку</a:t>
            </a:r>
            <a:endParaRPr lang="ru-RU" b="1" dirty="0">
              <a:solidFill>
                <a:srgbClr val="006600"/>
              </a:solidFill>
            </a:endParaRPr>
          </a:p>
        </p:txBody>
      </p:sp>
      <p:pic>
        <p:nvPicPr>
          <p:cNvPr id="5122" name="Picture 2" descr="C:\Users\uzver\Desktop\Перекресток\IMG_94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133600"/>
            <a:ext cx="5940000" cy="3960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3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" y="838200"/>
            <a:ext cx="7772400" cy="685800"/>
          </a:xfrm>
        </p:spPr>
        <p:txBody>
          <a:bodyPr>
            <a:normAutofit fontScale="90000"/>
          </a:bodyPr>
          <a:lstStyle/>
          <a:p>
            <a:r>
              <a:rPr lang="ru-RU" sz="3200" b="1" i="1" dirty="0"/>
              <a:t>Место перехода улицы обозначают специальным знаком и разметкой</a:t>
            </a:r>
          </a:p>
        </p:txBody>
      </p:sp>
      <p:pic>
        <p:nvPicPr>
          <p:cNvPr id="8194" name="Picture 2" descr="https://im0-tub-ru.yandex.net/i?id=1312d6cf6700faed657b6e21abcca97b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68" y="2133600"/>
            <a:ext cx="6019732" cy="3960000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76044" y="4828310"/>
            <a:ext cx="266666" cy="609600"/>
          </a:xfrm>
          <a:prstGeom prst="rect">
            <a:avLst/>
          </a:prstGeom>
          <a:solidFill>
            <a:srgbClr val="3B3B3B"/>
          </a:solidFill>
          <a:ln>
            <a:solidFill>
              <a:srgbClr val="3B3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5153890" y="2819400"/>
            <a:ext cx="574965" cy="360000"/>
            <a:chOff x="5153890" y="2819400"/>
            <a:chExt cx="574965" cy="360000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515389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5292435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543098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558338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5728855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>
            <a:off x="5153890" y="5133110"/>
            <a:ext cx="574965" cy="360000"/>
            <a:chOff x="5153890" y="2819400"/>
            <a:chExt cx="574965" cy="360000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515389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5292435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543098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558338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5728855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Группа 19"/>
          <p:cNvGrpSpPr/>
          <p:nvPr/>
        </p:nvGrpSpPr>
        <p:grpSpPr>
          <a:xfrm rot="16200000">
            <a:off x="4028317" y="3933600"/>
            <a:ext cx="574965" cy="360000"/>
            <a:chOff x="5153890" y="2819400"/>
            <a:chExt cx="574965" cy="360000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>
              <a:off x="515389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5292435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543098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558338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>
              <a:off x="5728855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 rot="16200000">
            <a:off x="6217118" y="3933599"/>
            <a:ext cx="574965" cy="360000"/>
            <a:chOff x="5153890" y="2819400"/>
            <a:chExt cx="574965" cy="360000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>
              <a:off x="515389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5292435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543098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5583380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5728855" y="2819400"/>
              <a:ext cx="0" cy="36000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96" name="Picture 4" descr="https://im0-tub-ru.yandex.net/i?id=b2e4270e97988d44c26547735dc5eea5-sr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22322" r="14672" b="24967"/>
          <a:stretch/>
        </p:blipFill>
        <p:spPr bwMode="auto">
          <a:xfrm>
            <a:off x="4317072" y="2459400"/>
            <a:ext cx="35745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https://im0-tub-ru.yandex.net/i?id=b2e4270e97988d44c26547735dc5eea5-sr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22322" r="14672" b="24967"/>
          <a:stretch/>
        </p:blipFill>
        <p:spPr bwMode="auto">
          <a:xfrm>
            <a:off x="6154073" y="2459400"/>
            <a:ext cx="35745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s://im0-tub-ru.yandex.net/i?id=b2e4270e97988d44c26547735dc5eea5-sr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22322" r="14672" b="24967"/>
          <a:stretch/>
        </p:blipFill>
        <p:spPr bwMode="auto">
          <a:xfrm>
            <a:off x="3759679" y="4897800"/>
            <a:ext cx="35745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https://im0-tub-ru.yandex.net/i?id=b2e4270e97988d44c26547735dc5eea5-sr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22322" r="14672" b="24967"/>
          <a:stretch/>
        </p:blipFill>
        <p:spPr bwMode="auto">
          <a:xfrm>
            <a:off x="6195745" y="5631983"/>
            <a:ext cx="35745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https://im0-tub-ru.yandex.net/i?id=b2e4270e97988d44c26547735dc5eea5-sr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22322" r="14672" b="24967"/>
          <a:stretch/>
        </p:blipFill>
        <p:spPr bwMode="auto">
          <a:xfrm>
            <a:off x="6705382" y="4897800"/>
            <a:ext cx="35745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https://im0-tub-ru.yandex.net/i?id=b2e4270e97988d44c26547735dc5eea5-sr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22322" r="14672" b="24967"/>
          <a:stretch/>
        </p:blipFill>
        <p:spPr bwMode="auto">
          <a:xfrm>
            <a:off x="4343400" y="5638800"/>
            <a:ext cx="35745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https://im0-tub-ru.yandex.net/i?id=b2e4270e97988d44c26547735dc5eea5-sr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22322" r="14672" b="24967"/>
          <a:stretch/>
        </p:blipFill>
        <p:spPr bwMode="auto">
          <a:xfrm>
            <a:off x="3767988" y="3048000"/>
            <a:ext cx="35745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https://im0-tub-ru.yandex.net/i?id=b2e4270e97988d44c26547735dc5eea5-sr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3" t="22322" r="14672" b="24967"/>
          <a:stretch/>
        </p:blipFill>
        <p:spPr bwMode="auto">
          <a:xfrm>
            <a:off x="6705382" y="3048000"/>
            <a:ext cx="357455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clipartbest.com/cliparts/Kin/ej4/Kinej4ziq.jpe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EAEAEA"/>
              </a:clrFrom>
              <a:clrTo>
                <a:srgbClr val="EAEA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" r="56913" b="40764"/>
          <a:stretch/>
        </p:blipFill>
        <p:spPr bwMode="auto">
          <a:xfrm>
            <a:off x="4191220" y="4470135"/>
            <a:ext cx="648125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 descr="http://www.clipartbest.com/cliparts/Kin/ej4/Kinej4ziq.jpe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EAEAEA"/>
              </a:clrFrom>
              <a:clrTo>
                <a:srgbClr val="EAEA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" r="56913" b="40764"/>
          <a:stretch/>
        </p:blipFill>
        <p:spPr bwMode="auto">
          <a:xfrm flipH="1">
            <a:off x="6000538" y="4485110"/>
            <a:ext cx="648125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www.clipartbest.com/cliparts/Kin/ej4/Kinej4ziq.jpe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40" r="8700" b="41091"/>
          <a:stretch/>
        </p:blipFill>
        <p:spPr bwMode="auto">
          <a:xfrm>
            <a:off x="4370408" y="2639400"/>
            <a:ext cx="555424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8" descr="http://www.clipartbest.com/cliparts/Kin/ej4/Kinej4ziq.jpe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E5E5E5"/>
              </a:clrFrom>
              <a:clrTo>
                <a:srgbClr val="E5E5E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40" r="8700" b="41091"/>
          <a:stretch/>
        </p:blipFill>
        <p:spPr bwMode="auto">
          <a:xfrm>
            <a:off x="6001056" y="2639182"/>
            <a:ext cx="555424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28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88</Words>
  <Application>Microsoft Office PowerPoint</Application>
  <PresentationFormat>Экран (4:3)</PresentationFormat>
  <Paragraphs>20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Осторожно –  перекрёсток</vt:lpstr>
      <vt:lpstr>Что такое перекрёсток?</vt:lpstr>
      <vt:lpstr>Знайте, взрослые и дети, Знай, дитя-подросток: Где дороги скрещены, Это перекресток. Пешие, водители, Будьте очень бдительны. </vt:lpstr>
      <vt:lpstr>Мы идем по перекрестку</vt:lpstr>
      <vt:lpstr>Мы идем по перекрестку</vt:lpstr>
      <vt:lpstr>Мы идем по перекрестку</vt:lpstr>
      <vt:lpstr>Мы идем по перекрестку</vt:lpstr>
      <vt:lpstr>Мы идем по перекрестку</vt:lpstr>
      <vt:lpstr>Место перехода улицы обозначают специальным знаком и разметкой</vt:lpstr>
      <vt:lpstr>Правила для пешеходов</vt:lpstr>
      <vt:lpstr>Презентация PowerPoint</vt:lpstr>
      <vt:lpstr>Презентация PowerPoint</vt:lpstr>
      <vt:lpstr>Правила для водителей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uzver</cp:lastModifiedBy>
  <cp:revision>25</cp:revision>
  <dcterms:created xsi:type="dcterms:W3CDTF">2016-09-03T13:29:58Z</dcterms:created>
  <dcterms:modified xsi:type="dcterms:W3CDTF">2019-04-16T16:39:54Z</dcterms:modified>
</cp:coreProperties>
</file>