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2" r:id="rId1"/>
  </p:sldMasterIdLst>
  <p:notesMasterIdLst>
    <p:notesMasterId r:id="rId25"/>
  </p:notesMasterIdLst>
  <p:sldIdLst>
    <p:sldId id="258" r:id="rId2"/>
    <p:sldId id="257" r:id="rId3"/>
    <p:sldId id="261" r:id="rId4"/>
    <p:sldId id="281" r:id="rId5"/>
    <p:sldId id="273" r:id="rId6"/>
    <p:sldId id="275" r:id="rId7"/>
    <p:sldId id="267" r:id="rId8"/>
    <p:sldId id="263" r:id="rId9"/>
    <p:sldId id="264" r:id="rId10"/>
    <p:sldId id="278" r:id="rId11"/>
    <p:sldId id="259" r:id="rId12"/>
    <p:sldId id="277" r:id="rId13"/>
    <p:sldId id="279" r:id="rId14"/>
    <p:sldId id="268" r:id="rId15"/>
    <p:sldId id="270" r:id="rId16"/>
    <p:sldId id="272" r:id="rId17"/>
    <p:sldId id="269" r:id="rId18"/>
    <p:sldId id="282" r:id="rId19"/>
    <p:sldId id="271" r:id="rId20"/>
    <p:sldId id="280" r:id="rId21"/>
    <p:sldId id="260" r:id="rId22"/>
    <p:sldId id="284" r:id="rId23"/>
    <p:sldId id="29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F5153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1E5FF-FB47-4E16-9CAA-E1EF1140465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65EB1-C75B-4A40-BF0C-4A74248765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431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65EB1-C75B-4A40-BF0C-4A742487653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813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638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26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303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69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292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22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459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25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72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871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685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E9EF7-BE5C-4349-AACA-BFB8762FED1C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39430-7C03-45F0-BAD0-0D6F17550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4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audio" Target="NULL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microsoft.com/office/2007/relationships/media" Target="../media/media4.mp3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94255" y="-2466859"/>
            <a:ext cx="6523978" cy="118474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75385" y="824428"/>
            <a:ext cx="8542431" cy="348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i="1" dirty="0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ea typeface="Franklin Gothic Book"/>
                <a:cs typeface="Times New Roman" panose="02020603050405020304" pitchFamily="18" charset="0"/>
              </a:rPr>
              <a:t>Конспект занятия</a:t>
            </a:r>
            <a:endParaRPr lang="ru-RU" sz="1600" b="1" i="1" dirty="0">
              <a:ln w="9525" cap="flat" cmpd="sng" algn="ctr">
                <a:solidFill>
                  <a:srgbClr val="FF0000"/>
                </a:solidFill>
                <a:prstDash val="solid"/>
                <a:round/>
              </a:ln>
              <a:solidFill>
                <a:srgbClr val="FFFF00"/>
              </a:solidFill>
              <a:latin typeface="Times New Roman" panose="02020603050405020304" pitchFamily="18" charset="0"/>
              <a:ea typeface="Franklin Gothic Book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i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400" b="1" i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элементарных математических </a:t>
            </a:r>
            <a:r>
              <a:rPr lang="ru-RU" sz="4400" b="1" i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</a:t>
            </a:r>
            <a:endParaRPr lang="ru-RU" sz="1600" b="1" i="1" dirty="0">
              <a:ln w="22225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ea typeface="Franklin Gothic Book"/>
              <a:cs typeface="Times New Roman" panose="02020603050405020304" pitchFamily="18" charset="0"/>
            </a:endParaRPr>
          </a:p>
          <a:p>
            <a:pPr algn="ctr"/>
            <a:r>
              <a:rPr lang="ru-RU" sz="6000" b="1" i="1" dirty="0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ea typeface="Franklin Gothic Book"/>
                <a:cs typeface="Times New Roman" panose="02020603050405020304" pitchFamily="18" charset="0"/>
              </a:rPr>
              <a:t> </a:t>
            </a:r>
            <a:r>
              <a:rPr lang="ru-RU" sz="6600" b="1" i="1" dirty="0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ea typeface="Franklin Gothic Book"/>
                <a:cs typeface="Times New Roman" panose="02020603050405020304" pitchFamily="18" charset="0"/>
              </a:rPr>
              <a:t>«Полёт в космос»</a:t>
            </a:r>
            <a:endParaRPr lang="ru-RU" sz="6600" b="1" i="1" dirty="0">
              <a:ln w="9525" cap="flat" cmpd="sng" algn="ctr">
                <a:solidFill>
                  <a:srgbClr val="FF0000"/>
                </a:solidFill>
                <a:prstDash val="solid"/>
                <a:round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1422">
            <a:off x="526167" y="345149"/>
            <a:ext cx="1709033" cy="23255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25">
            <a:off x="9733455" y="347763"/>
            <a:ext cx="2143816" cy="232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3983">
            <a:off x="859637" y="3952323"/>
            <a:ext cx="1749566" cy="21828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9150">
            <a:off x="9676814" y="3957736"/>
            <a:ext cx="1682005" cy="212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3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68423" y="-2516591"/>
            <a:ext cx="6559827" cy="11887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вал 2"/>
          <p:cNvSpPr/>
          <p:nvPr/>
        </p:nvSpPr>
        <p:spPr>
          <a:xfrm>
            <a:off x="3838324" y="1848018"/>
            <a:ext cx="3929274" cy="214685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028661" y="1534608"/>
            <a:ext cx="3567028" cy="240725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данные 4"/>
          <p:cNvSpPr/>
          <p:nvPr/>
        </p:nvSpPr>
        <p:spPr>
          <a:xfrm>
            <a:off x="3200799" y="1799502"/>
            <a:ext cx="5139604" cy="2398299"/>
          </a:xfrm>
          <a:prstGeom prst="flowChartInputOutp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075316" y="1410546"/>
            <a:ext cx="3799470" cy="341656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 flipH="1">
            <a:off x="3182995" y="1410546"/>
            <a:ext cx="5584112" cy="3355463"/>
          </a:xfrm>
          <a:prstGeom prst="trapezoi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омб 7"/>
          <p:cNvSpPr/>
          <p:nvPr/>
        </p:nvSpPr>
        <p:spPr>
          <a:xfrm>
            <a:off x="3160969" y="563217"/>
            <a:ext cx="5774734" cy="5727584"/>
          </a:xfrm>
          <a:prstGeom prst="diamo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05878" y="437322"/>
            <a:ext cx="7407965" cy="58534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9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56451" y="-2504661"/>
            <a:ext cx="6612835" cy="118871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56590" y="450574"/>
            <a:ext cx="2250419" cy="22661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970845" y="257757"/>
            <a:ext cx="3929274" cy="214685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9289513" y="3955111"/>
            <a:ext cx="2279373" cy="229262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9063956" y="212034"/>
            <a:ext cx="2942512" cy="204083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302348" y="3537670"/>
            <a:ext cx="2504661" cy="2902226"/>
          </a:xfrm>
          <a:prstGeom prst="diamo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 flipH="1">
            <a:off x="4717442" y="4683981"/>
            <a:ext cx="2928730" cy="1842055"/>
          </a:xfrm>
          <a:prstGeom prst="trapezoi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данные 10"/>
          <p:cNvSpPr/>
          <p:nvPr/>
        </p:nvSpPr>
        <p:spPr>
          <a:xfrm>
            <a:off x="5950226" y="3631096"/>
            <a:ext cx="45719" cy="45719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данные 11"/>
          <p:cNvSpPr/>
          <p:nvPr/>
        </p:nvSpPr>
        <p:spPr>
          <a:xfrm>
            <a:off x="3710609" y="2623930"/>
            <a:ext cx="4316897" cy="1716156"/>
          </a:xfrm>
          <a:prstGeom prst="flowChartInputOutp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9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09460" y="-2517914"/>
            <a:ext cx="6559827" cy="1188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7" y="775650"/>
            <a:ext cx="9515061" cy="536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1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55235" y="-2464905"/>
            <a:ext cx="6599584" cy="11873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J:\Космос\1384264789_106876521_large_il_fullxfull3329395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1" t="13585" r="8320" b="74194"/>
          <a:stretch/>
        </p:blipFill>
        <p:spPr bwMode="auto">
          <a:xfrm>
            <a:off x="6997148" y="3560628"/>
            <a:ext cx="2835965" cy="2729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J:\Космос\1384264789_106876521_large_il_fullxfull3329395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1" t="13585" r="8320" b="74194"/>
          <a:stretch/>
        </p:blipFill>
        <p:spPr bwMode="auto">
          <a:xfrm>
            <a:off x="8818823" y="305116"/>
            <a:ext cx="2750325" cy="27848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J:\Космос\1384264789_106876521_large_il_fullxfull3329395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1" t="13585" r="8320" b="74194"/>
          <a:stretch/>
        </p:blipFill>
        <p:spPr bwMode="auto">
          <a:xfrm>
            <a:off x="2859764" y="3554934"/>
            <a:ext cx="2932771" cy="2729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J:\Космос\1384264789_106876521_large_il_fullxfull3329395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1" t="13585" r="8320" b="74194"/>
          <a:stretch/>
        </p:blipFill>
        <p:spPr bwMode="auto">
          <a:xfrm>
            <a:off x="1278338" y="305116"/>
            <a:ext cx="2902226" cy="27737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:\DCIM\138PHOTO\SAM_39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" t="39843" r="80532" b="42074"/>
          <a:stretch/>
        </p:blipFill>
        <p:spPr bwMode="auto">
          <a:xfrm>
            <a:off x="3186154" y="2273689"/>
            <a:ext cx="994410" cy="8051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J:\Космос\1384264789_106876521_large_il_fullxfull33293954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1" t="13585" r="8320" b="74194"/>
          <a:stretch/>
        </p:blipFill>
        <p:spPr bwMode="auto">
          <a:xfrm>
            <a:off x="4956313" y="305116"/>
            <a:ext cx="2855844" cy="27848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:\DCIM\138PHOTO\SAM_39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8" t="64262" r="71693" b="22461"/>
          <a:stretch/>
        </p:blipFill>
        <p:spPr bwMode="auto">
          <a:xfrm>
            <a:off x="9161283" y="5644362"/>
            <a:ext cx="671830" cy="5911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:\DCIM\138PHOTO\SAM_39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9" t="38919" r="44990" b="42071"/>
          <a:stretch/>
        </p:blipFill>
        <p:spPr bwMode="auto">
          <a:xfrm>
            <a:off x="10650897" y="2173916"/>
            <a:ext cx="819785" cy="8470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:\DCIM\138PHOTO\SAM_39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8" t="64261" r="19410" b="20349"/>
          <a:stretch/>
        </p:blipFill>
        <p:spPr bwMode="auto">
          <a:xfrm>
            <a:off x="6997148" y="2378908"/>
            <a:ext cx="671830" cy="6851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:\DCIM\138PHOTO\SAM_39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72" t="43445" r="6723" b="40860"/>
          <a:stretch/>
        </p:blipFill>
        <p:spPr bwMode="auto">
          <a:xfrm>
            <a:off x="4956313" y="5451170"/>
            <a:ext cx="712470" cy="6991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:\DCIM\138PHOTO\SAM_393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8" t="64261" r="19410" b="20349"/>
          <a:stretch/>
        </p:blipFill>
        <p:spPr bwMode="auto">
          <a:xfrm>
            <a:off x="6997148" y="2393704"/>
            <a:ext cx="671830" cy="6851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193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96208" y="-2378765"/>
            <a:ext cx="6599584" cy="11873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noplanetyane_-_Preduprezhdenie_o_napadenii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559" y="643817"/>
            <a:ext cx="9467226" cy="5917016"/>
          </a:xfrm>
          <a:prstGeom prst="rect">
            <a:avLst/>
          </a:prstGeom>
        </p:spPr>
      </p:pic>
      <p:pic>
        <p:nvPicPr>
          <p:cNvPr id="5" name="Inoplanetyane_-_Preduprezhdenie_o_napadenii_(iPlayer.fm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749.4157" end="2127.3736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23373" y="62218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2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56451" y="-2557669"/>
            <a:ext cx="6639341" cy="1196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I:\Картинки по математике\93460669_large_djvutmp42_000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7" t="10274" r="5762" b="45890"/>
          <a:stretch/>
        </p:blipFill>
        <p:spPr bwMode="auto">
          <a:xfrm>
            <a:off x="272179" y="217642"/>
            <a:ext cx="8558866" cy="40414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433" y="3034748"/>
            <a:ext cx="5640123" cy="352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95601" y="-2471534"/>
            <a:ext cx="6440559" cy="11887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24" y="542957"/>
            <a:ext cx="7071655" cy="53037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692" y="4028660"/>
            <a:ext cx="4049864" cy="253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93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37182" y="-2637180"/>
            <a:ext cx="6652593" cy="1192695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73302"/>
              </p:ext>
            </p:extLst>
          </p:nvPr>
        </p:nvGraphicFramePr>
        <p:xfrm>
          <a:off x="4189895" y="2373514"/>
          <a:ext cx="3547166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583"/>
                <a:gridCol w="1773583"/>
              </a:tblGrid>
              <a:tr h="391731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</a:tr>
              <a:tr h="391731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</a:tr>
              <a:tr h="391731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</a:tr>
              <a:tr h="391731"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Трапеция 4"/>
          <p:cNvSpPr/>
          <p:nvPr/>
        </p:nvSpPr>
        <p:spPr>
          <a:xfrm>
            <a:off x="4006902" y="596343"/>
            <a:ext cx="3988904" cy="1590261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000815" y="768620"/>
            <a:ext cx="2001078" cy="1245705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5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pic>
        <p:nvPicPr>
          <p:cNvPr id="7" name="Рисунок 6" descr="C:\Users\User\Desktop\Космос\prishelets-i-inoplanetyanin-animatsionnaya-kartinka-0275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721" y="228774"/>
            <a:ext cx="1553090" cy="1785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Космос\prishelets-i-inoplanetyanin-animatsionnaya-kartinka-0275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613" y="228773"/>
            <a:ext cx="1265768" cy="1785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Desktop\Космос\ufo (65)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853" y="4800394"/>
            <a:ext cx="1063873" cy="1325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\Desktop\Космос\ufo (65)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16" y="4800394"/>
            <a:ext cx="1063873" cy="1325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686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03444" y="-2541104"/>
            <a:ext cx="6559827" cy="11887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56591" y="357809"/>
            <a:ext cx="10694505" cy="299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Условие: </a:t>
            </a: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небе сияло 9 звезд, 3 звезды упало на землю.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Вопрос: Сколько звезд осталось на небе?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 9-3=6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6 звезд осталось на небе.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2608" y="3185265"/>
            <a:ext cx="9528313" cy="2463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№2.</a:t>
            </a:r>
            <a:r>
              <a:rPr lang="ru-RU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Условие</a:t>
            </a: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На космодроме было 5 ракет, прилетело еще 2.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Вопрос: Сколько ракет на космодроме всего?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 5+2=7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7 ракет на космодроме</a:t>
            </a: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62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09460" y="-2517914"/>
            <a:ext cx="6559827" cy="1188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25" y="276225"/>
            <a:ext cx="8429625" cy="642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86807" y="5265944"/>
            <a:ext cx="8105343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вам всем большое, что помогли нам, вы большие молодцы</a:t>
            </a:r>
            <a:r>
              <a:rPr lang="ru-RU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100" dirty="0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66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49218" y="-2504661"/>
            <a:ext cx="6546573" cy="117944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59242" y="328070"/>
            <a:ext cx="6096000" cy="241604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42875" marR="142875">
              <a:spcAft>
                <a:spcPts val="0"/>
              </a:spcAft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По-другому его называют — Вселенная,</a:t>
            </a:r>
            <a:b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 огромный, безбрежный, немой.</a:t>
            </a:r>
            <a:b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Законы его постигают учёные,</a:t>
            </a:r>
            <a:b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Чтоб для нас не казался он тьмой.</a:t>
            </a:r>
            <a:b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http://images.ua.prom.st/60124937_w640_h640_fo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7" y="222053"/>
            <a:ext cx="5249585" cy="26934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6957391" y="3648325"/>
            <a:ext cx="6096000" cy="19062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Голубая, круглая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небе проплывает,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ней мы все живем,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ее называют?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010" y="2850133"/>
            <a:ext cx="3829050" cy="36957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186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09460" y="-2517914"/>
            <a:ext cx="6559827" cy="1188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3546" y="347168"/>
            <a:ext cx="6420697" cy="6420697"/>
          </a:xfrm>
          <a:prstGeom prst="rect">
            <a:avLst/>
          </a:prstGeom>
        </p:spPr>
      </p:pic>
      <p:pic>
        <p:nvPicPr>
          <p:cNvPr id="4" name="zvuk_zapusk_rakety_tipa_svyacshennyj_chtole_-_pri_vide_boga_chasto_zapuskayut_(iPlayer.f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81.026" end="69410.47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2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09460" y="-2517914"/>
            <a:ext cx="6559827" cy="1188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553" y="285750"/>
            <a:ext cx="8165719" cy="612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4557" y="853490"/>
            <a:ext cx="9623685" cy="3422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мультимедийных пособий на занятиях по ФЭМП в сочетании с традиционными играми и обучением позволяет повысить у детей мотивацию к обучению, делает занятия интересными и увлекательными и помогает лучшему усвоению детьми программного материала.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88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335846"/>
            <a:ext cx="6096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 Список использованных источников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1.Федеральный государственный образовательный стандарт дошкольного образования //Российская газета. – Федеральный выпуск № 6241.</a:t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/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2. От рождения до школы. Примерная основная  общеобразовательная программа дошкольного образования под ред. Е.Н. Вераксы, Т.С. Комаровой, М.А. Васильевой. – 3-е изд. - М.: Мозаика – Синтез, 2014</a:t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/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3. Михайлова З.А. «Игровые занимательные задачи для дошкольников, Москва, 2012.</a:t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4. «Развивающие математические игры-занятия в ДОУ» Практическое пособие. Воронеж 2010.</a:t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5. «Математические игры в детском саду и начальной школе. Сборник игр для детей 5-7 лет», </a:t>
            </a:r>
            <a:r>
              <a:rPr lang="ru-RU" b="1" dirty="0" err="1">
                <a:solidFill>
                  <a:srgbClr val="0000FF"/>
                </a:solidFill>
              </a:rPr>
              <a:t>В.П.Новикова</a:t>
            </a:r>
            <a:r>
              <a:rPr lang="ru-RU" b="1" dirty="0">
                <a:solidFill>
                  <a:srgbClr val="0000FF"/>
                </a:solidFill>
              </a:rPr>
              <a:t>, 2011 г.</a:t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6.Сайт «Маам»-Режим доступа:</a:t>
            </a:r>
            <a:r>
              <a:rPr lang="en-US" b="1" dirty="0">
                <a:solidFill>
                  <a:srgbClr val="0000FF"/>
                </a:solidFill>
              </a:rPr>
              <a:t>http</a:t>
            </a:r>
            <a:r>
              <a:rPr lang="ru-RU" b="1" dirty="0">
                <a:solidFill>
                  <a:srgbClr val="0000FF"/>
                </a:solidFill>
              </a:rPr>
              <a:t>://</a:t>
            </a:r>
            <a:r>
              <a:rPr lang="en-US" b="1" dirty="0">
                <a:solidFill>
                  <a:srgbClr val="0000FF"/>
                </a:solidFill>
              </a:rPr>
              <a:t>www</a:t>
            </a:r>
            <a:r>
              <a:rPr lang="ru-RU" b="1" dirty="0">
                <a:solidFill>
                  <a:srgbClr val="0000FF"/>
                </a:solidFill>
              </a:rPr>
              <a:t>.</a:t>
            </a:r>
            <a:r>
              <a:rPr lang="en-US" b="1" dirty="0" err="1">
                <a:solidFill>
                  <a:srgbClr val="0000FF"/>
                </a:solidFill>
              </a:rPr>
              <a:t>maaam</a:t>
            </a:r>
            <a:r>
              <a:rPr lang="ru-RU" b="1" dirty="0">
                <a:solidFill>
                  <a:srgbClr val="0000FF"/>
                </a:solidFill>
              </a:rPr>
              <a:t>..</a:t>
            </a:r>
            <a:r>
              <a:rPr lang="en-US" b="1" dirty="0" err="1">
                <a:solidFill>
                  <a:srgbClr val="0000FF"/>
                </a:solidFill>
              </a:rPr>
              <a:t>ru</a:t>
            </a:r>
            <a:r>
              <a:rPr lang="ru-RU" b="1" dirty="0">
                <a:solidFill>
                  <a:srgbClr val="0000FF"/>
                </a:solidFill>
              </a:rPr>
              <a:t>/</a:t>
            </a:r>
            <a:r>
              <a:rPr lang="en-US" b="1" dirty="0" err="1">
                <a:solidFill>
                  <a:srgbClr val="0000FF"/>
                </a:solidFill>
              </a:rPr>
              <a:t>obrazovanie</a:t>
            </a:r>
            <a:r>
              <a:rPr lang="ru-RU" b="1" dirty="0">
                <a:solidFill>
                  <a:srgbClr val="0000FF"/>
                </a:solidFill>
              </a:rPr>
              <a:t>/</a:t>
            </a:r>
            <a:br>
              <a:rPr lang="ru-RU" b="1" dirty="0">
                <a:solidFill>
                  <a:srgbClr val="0000FF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074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35964" y="-2537791"/>
            <a:ext cx="6586332" cy="11873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xn----8sbiecm6bhdx8i.xn--p1ai/sites/default/files/images/detym/Solnechnay_sistem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55" y="411829"/>
            <a:ext cx="10310192" cy="52081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63826" y="5939000"/>
            <a:ext cx="11330609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планета Земля, на которой мы живём, входит в состав Солнечной системы.</a:t>
            </a:r>
            <a:endParaRPr lang="ru-RU" sz="160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6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72152" y="-2342067"/>
            <a:ext cx="6520069" cy="11760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-145" r="-1" b="12270"/>
          <a:stretch/>
        </p:blipFill>
        <p:spPr>
          <a:xfrm>
            <a:off x="2197770" y="478698"/>
            <a:ext cx="7868830" cy="51699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2161" y="5648667"/>
            <a:ext cx="11380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центре Солнечной системы ярко светит горячая звезда – Солнце. Вокруг него на разном расстоянии от Солнца вращаются девять планет.</a:t>
            </a:r>
            <a:r>
              <a:rPr lang="ru-RU" sz="2800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endParaRPr lang="ru-RU" sz="2800" dirty="0">
              <a:ln>
                <a:solidFill>
                  <a:srgbClr val="FFC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8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21496" y="-2305879"/>
            <a:ext cx="6321288" cy="1159565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07" y="1081160"/>
            <a:ext cx="4754146" cy="4754146"/>
          </a:xfrm>
          <a:prstGeom prst="rect">
            <a:avLst/>
          </a:prstGeom>
          <a:ln w="5715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296" y="1081160"/>
            <a:ext cx="4611769" cy="475414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3192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82957" y="-2551045"/>
            <a:ext cx="6639341" cy="1196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591" y="300658"/>
            <a:ext cx="4890051" cy="617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3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1" y="163995"/>
            <a:ext cx="11860695" cy="65300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656549">
            <a:off x="6525359" y="1290584"/>
            <a:ext cx="5320438" cy="816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</a:t>
            </a:r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</a:t>
            </a:r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</a:t>
            </a:r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</a:t>
            </a: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morzyanka_-_signal_so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morzyanka_-_signal_sos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end="15961.4"/>
                  <p14:fade in="7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8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aga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83852" y="-2430882"/>
            <a:ext cx="6703814" cy="1187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2" y="1128161"/>
            <a:ext cx="4978794" cy="47558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32174" y="310148"/>
            <a:ext cx="6736129" cy="6415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Franklin Gothic Book"/>
                <a:cs typeface="Times New Roman" panose="02020603050405020304" pitchFamily="18" charset="0"/>
              </a:rPr>
              <a:t>«Жители планеты Земля, помогите!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bg1"/>
                </a:solidFill>
              </a:rPr>
              <a:t>У </a:t>
            </a:r>
            <a:r>
              <a:rPr lang="ru-RU" sz="3200" dirty="0">
                <a:solidFill>
                  <a:schemeClr val="bg1"/>
                </a:solidFill>
              </a:rPr>
              <a:t>нас были </a:t>
            </a:r>
            <a:r>
              <a:rPr lang="ru-RU" sz="3200" dirty="0" smtClean="0">
                <a:solidFill>
                  <a:schemeClr val="bg1"/>
                </a:solidFill>
              </a:rPr>
              <a:t>дома</a:t>
            </a:r>
            <a:r>
              <a:rPr lang="ru-RU" sz="3200" dirty="0">
                <a:solidFill>
                  <a:schemeClr val="bg1"/>
                </a:solidFill>
              </a:rPr>
              <a:t>, ходили мы друг к другу в </a:t>
            </a:r>
            <a:r>
              <a:rPr lang="ru-RU" sz="3200" dirty="0" smtClean="0">
                <a:solidFill>
                  <a:schemeClr val="bg1"/>
                </a:solidFill>
              </a:rPr>
              <a:t>гости, но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Franklin Gothic Book"/>
                <a:cs typeface="Times New Roman" panose="02020603050405020304" pitchFamily="18" charset="0"/>
              </a:rPr>
              <a:t>ас захватили космические пираты, они взяли в плен всю нашу планету, разрушили дома и космические корабли. </a:t>
            </a:r>
            <a:r>
              <a:rPr lang="ru-RU" sz="3200" dirty="0">
                <a:solidFill>
                  <a:schemeClr val="bg1"/>
                </a:solidFill>
              </a:rPr>
              <a:t>Нам негде было жить, и мы ушли на другую </a:t>
            </a:r>
            <a:r>
              <a:rPr lang="ru-RU" sz="3200" dirty="0" smtClean="0">
                <a:solidFill>
                  <a:schemeClr val="bg1"/>
                </a:solidFill>
              </a:rPr>
              <a:t>планету.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Franklin Gothic Book"/>
                <a:cs typeface="Times New Roman" panose="02020603050405020304" pitchFamily="18" charset="0"/>
              </a:rPr>
              <a:t>Прилетайте к нам, земляне, помогите, пожалуйста, освободить нашу планету и восстановить разрушенные дома и корабли. До свидания».</a:t>
            </a:r>
            <a:endParaRPr lang="ru-RU" sz="2000" dirty="0">
              <a:solidFill>
                <a:schemeClr val="bg1"/>
              </a:solidFill>
              <a:effectLst/>
              <a:latin typeface="Franklin Gothic Book"/>
              <a:ea typeface="Franklin Gothic 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85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52435" y="-2409285"/>
            <a:ext cx="6740136" cy="117944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3546" y="208000"/>
            <a:ext cx="6559865" cy="6559865"/>
          </a:xfrm>
          <a:prstGeom prst="rect">
            <a:avLst/>
          </a:prstGeom>
        </p:spPr>
      </p:pic>
      <p:pic>
        <p:nvPicPr>
          <p:cNvPr id="2" name="zvuk_zapusk_rakety_tipa_svyacshennyj_chtole_-_pri_vide_boga_chasto_zapuskayut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zvuk_zapusk_rakety_tipa_svyacshennyj_chtole_-_pri_vide_boga_chasto_zapuskayut_(iPlayer.fm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574.3296" end="69532.3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4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773</TotalTime>
  <Words>282</Words>
  <Application>Microsoft Office PowerPoint</Application>
  <PresentationFormat>Широкоэкранный</PresentationFormat>
  <Paragraphs>30</Paragraphs>
  <Slides>23</Slides>
  <Notes>1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Franklin Gothic Book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66</cp:revision>
  <dcterms:created xsi:type="dcterms:W3CDTF">2017-04-13T19:20:37Z</dcterms:created>
  <dcterms:modified xsi:type="dcterms:W3CDTF">2019-03-31T07:26:52Z</dcterms:modified>
</cp:coreProperties>
</file>