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20"/>
  </p:notesMasterIdLst>
  <p:sldIdLst>
    <p:sldId id="256" r:id="rId3"/>
    <p:sldId id="257" r:id="rId4"/>
    <p:sldId id="274" r:id="rId5"/>
    <p:sldId id="275" r:id="rId6"/>
    <p:sldId id="261" r:id="rId7"/>
    <p:sldId id="258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3" r:id="rId18"/>
    <p:sldId id="272" r:id="rId1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9C00"/>
    <a:srgbClr val="1A2907"/>
    <a:srgbClr val="568616"/>
    <a:srgbClr val="D02300"/>
    <a:srgbClr val="FF3300"/>
    <a:srgbClr val="666633"/>
    <a:srgbClr val="950101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6024" autoAdjust="0"/>
  </p:normalViewPr>
  <p:slideViewPr>
    <p:cSldViewPr>
      <p:cViewPr>
        <p:scale>
          <a:sx n="78" d="100"/>
          <a:sy n="78" d="100"/>
        </p:scale>
        <p:origin x="-1146" y="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913EC6-E095-49F7-B985-0CA8B3A3ACCC}" type="doc">
      <dgm:prSet loTypeId="urn:microsoft.com/office/officeart/2005/8/layout/vList4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BD385E8-680D-469A-A67D-D8A2F301539D}">
      <dgm:prSet phldrT="[Текст]"/>
      <dgm:spPr/>
      <dgm:t>
        <a:bodyPr/>
        <a:lstStyle/>
        <a:p>
          <a:endParaRPr lang="ru-RU" b="1" dirty="0">
            <a:solidFill>
              <a:schemeClr val="tx2"/>
            </a:solidFill>
          </a:endParaRPr>
        </a:p>
      </dgm:t>
    </dgm:pt>
    <dgm:pt modelId="{DDF948D5-55FF-400E-8D98-B9DF7987015E}" type="parTrans" cxnId="{93B4F389-ADDB-44C7-824C-B50100219629}">
      <dgm:prSet/>
      <dgm:spPr/>
      <dgm:t>
        <a:bodyPr/>
        <a:lstStyle/>
        <a:p>
          <a:endParaRPr lang="ru-RU"/>
        </a:p>
      </dgm:t>
    </dgm:pt>
    <dgm:pt modelId="{1E720EC2-8894-493B-8F13-11DCB9B0DAED}" type="sibTrans" cxnId="{93B4F389-ADDB-44C7-824C-B50100219629}">
      <dgm:prSet/>
      <dgm:spPr/>
      <dgm:t>
        <a:bodyPr/>
        <a:lstStyle/>
        <a:p>
          <a:endParaRPr lang="ru-RU"/>
        </a:p>
      </dgm:t>
    </dgm:pt>
    <dgm:pt modelId="{0DF41200-6848-41A4-AAF3-5BC8BB2E213A}">
      <dgm:prSet phldrT="[Текст]"/>
      <dgm:spPr/>
      <dgm:t>
        <a:bodyPr/>
        <a:lstStyle/>
        <a:p>
          <a:r>
            <a:rPr lang="ru-RU" b="1" dirty="0" smtClean="0">
              <a:solidFill>
                <a:schemeClr val="tx2"/>
              </a:solidFill>
            </a:rPr>
            <a:t>Как влияет окружающая среда на человека? </a:t>
          </a:r>
          <a:endParaRPr lang="ru-RU" b="1" dirty="0">
            <a:solidFill>
              <a:schemeClr val="tx2"/>
            </a:solidFill>
          </a:endParaRPr>
        </a:p>
      </dgm:t>
    </dgm:pt>
    <dgm:pt modelId="{0CEA0246-62C6-4B68-8C54-14AE542259EA}" type="parTrans" cxnId="{A3AA830F-658C-46F6-91CF-3FE85F816E34}">
      <dgm:prSet/>
      <dgm:spPr/>
      <dgm:t>
        <a:bodyPr/>
        <a:lstStyle/>
        <a:p>
          <a:endParaRPr lang="ru-RU"/>
        </a:p>
      </dgm:t>
    </dgm:pt>
    <dgm:pt modelId="{DC9204CE-CCF3-4C60-B200-052D6EFA5351}" type="sibTrans" cxnId="{A3AA830F-658C-46F6-91CF-3FE85F816E34}">
      <dgm:prSet/>
      <dgm:spPr/>
      <dgm:t>
        <a:bodyPr/>
        <a:lstStyle/>
        <a:p>
          <a:endParaRPr lang="ru-RU"/>
        </a:p>
      </dgm:t>
    </dgm:pt>
    <dgm:pt modelId="{30567CFF-7792-42A7-B05E-35952E63328A}">
      <dgm:prSet phldrT="[Текст]"/>
      <dgm:spPr/>
      <dgm:t>
        <a:bodyPr/>
        <a:lstStyle/>
        <a:p>
          <a:r>
            <a:rPr lang="ru-RU" b="1" i="0" dirty="0" smtClean="0">
              <a:solidFill>
                <a:schemeClr val="tx2"/>
              </a:solidFill>
            </a:rPr>
            <a:t>Как помочь земле «очиститься»?</a:t>
          </a:r>
          <a:endParaRPr lang="ru-RU" b="1" i="0" dirty="0">
            <a:solidFill>
              <a:schemeClr val="tx2"/>
            </a:solidFill>
          </a:endParaRPr>
        </a:p>
      </dgm:t>
    </dgm:pt>
    <dgm:pt modelId="{D52B4381-8ADF-4E33-A44D-AB002310278B}" type="parTrans" cxnId="{726A49A5-7F6C-40D5-9913-C56BAC5ECBDC}">
      <dgm:prSet/>
      <dgm:spPr/>
      <dgm:t>
        <a:bodyPr/>
        <a:lstStyle/>
        <a:p>
          <a:endParaRPr lang="ru-RU"/>
        </a:p>
      </dgm:t>
    </dgm:pt>
    <dgm:pt modelId="{FF779E0C-CD05-4C24-B209-33383545ED16}" type="sibTrans" cxnId="{726A49A5-7F6C-40D5-9913-C56BAC5ECBDC}">
      <dgm:prSet/>
      <dgm:spPr/>
      <dgm:t>
        <a:bodyPr/>
        <a:lstStyle/>
        <a:p>
          <a:endParaRPr lang="ru-RU"/>
        </a:p>
      </dgm:t>
    </dgm:pt>
    <dgm:pt modelId="{E9BD4ACA-1270-473F-8860-D0E07798AC26}">
      <dgm:prSet/>
      <dgm:spPr/>
      <dgm:t>
        <a:bodyPr/>
        <a:lstStyle/>
        <a:p>
          <a:r>
            <a:rPr lang="ru-RU" b="1" i="0" dirty="0">
              <a:solidFill>
                <a:schemeClr val="tx2"/>
              </a:solidFill>
            </a:rPr>
            <a:t>Как </a:t>
          </a:r>
          <a:r>
            <a:rPr lang="ru-RU" b="1" i="0">
              <a:solidFill>
                <a:schemeClr val="tx2"/>
              </a:solidFill>
            </a:rPr>
            <a:t>люди </a:t>
          </a:r>
          <a:r>
            <a:rPr lang="ru-RU" b="1" i="0" smtClean="0">
              <a:solidFill>
                <a:schemeClr val="tx2"/>
              </a:solidFill>
            </a:rPr>
            <a:t>загрязняют </a:t>
          </a:r>
          <a:r>
            <a:rPr lang="ru-RU" b="1" i="0" dirty="0">
              <a:solidFill>
                <a:schemeClr val="tx2"/>
              </a:solidFill>
            </a:rPr>
            <a:t>окружающий мир? </a:t>
          </a:r>
        </a:p>
      </dgm:t>
    </dgm:pt>
    <dgm:pt modelId="{38122575-211D-4E59-9A65-0A8B47345856}" type="parTrans" cxnId="{8D4D7B64-6247-4F4B-88CD-9D1B3BB5283E}">
      <dgm:prSet/>
      <dgm:spPr/>
      <dgm:t>
        <a:bodyPr/>
        <a:lstStyle/>
        <a:p>
          <a:endParaRPr lang="ru-RU"/>
        </a:p>
      </dgm:t>
    </dgm:pt>
    <dgm:pt modelId="{31E5001C-CE1E-4FB1-A90C-894918E3DF96}" type="sibTrans" cxnId="{8D4D7B64-6247-4F4B-88CD-9D1B3BB5283E}">
      <dgm:prSet/>
      <dgm:spPr/>
      <dgm:t>
        <a:bodyPr/>
        <a:lstStyle/>
        <a:p>
          <a:endParaRPr lang="ru-RU"/>
        </a:p>
      </dgm:t>
    </dgm:pt>
    <dgm:pt modelId="{23AF275A-CD19-4663-A355-E289915DAA9C}" type="pres">
      <dgm:prSet presAssocID="{1A913EC6-E095-49F7-B985-0CA8B3A3ACCC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FBC20B7-F1EF-4CB7-B4DA-2A44EF2AEC28}" type="pres">
      <dgm:prSet presAssocID="{2BD385E8-680D-469A-A67D-D8A2F301539D}" presName="comp" presStyleCnt="0"/>
      <dgm:spPr/>
      <dgm:t>
        <a:bodyPr/>
        <a:lstStyle/>
        <a:p>
          <a:endParaRPr lang="ru-RU"/>
        </a:p>
      </dgm:t>
    </dgm:pt>
    <dgm:pt modelId="{C6D1FEED-5498-48C3-BF8F-7B154C2339CF}" type="pres">
      <dgm:prSet presAssocID="{2BD385E8-680D-469A-A67D-D8A2F301539D}" presName="box" presStyleLbl="node1" presStyleIdx="0" presStyleCnt="4" custScaleY="97408" custLinFactY="-4940" custLinFactNeighborX="-6338" custLinFactNeighborY="-100000"/>
      <dgm:spPr/>
      <dgm:t>
        <a:bodyPr/>
        <a:lstStyle/>
        <a:p>
          <a:endParaRPr lang="ru-RU"/>
        </a:p>
      </dgm:t>
    </dgm:pt>
    <dgm:pt modelId="{40AD2483-B1E6-491C-98C4-854786AAC685}" type="pres">
      <dgm:prSet presAssocID="{2BD385E8-680D-469A-A67D-D8A2F301539D}" presName="img" presStyleLbl="fgImgPlace1" presStyleIdx="0" presStyleCnt="4" custScaleX="93183" custLinFactNeighborX="-7667" custLinFactNeighborY="-1014"/>
      <dgm:spPr/>
      <dgm:t>
        <a:bodyPr/>
        <a:lstStyle/>
        <a:p>
          <a:endParaRPr lang="ru-RU"/>
        </a:p>
      </dgm:t>
    </dgm:pt>
    <dgm:pt modelId="{FC3183D0-F124-4CF4-B292-4B887602C6AB}" type="pres">
      <dgm:prSet presAssocID="{2BD385E8-680D-469A-A67D-D8A2F301539D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8F0B79-5DFF-4CAA-BEE1-403F49FC1493}" type="pres">
      <dgm:prSet presAssocID="{1E720EC2-8894-493B-8F13-11DCB9B0DAED}" presName="spacer" presStyleCnt="0"/>
      <dgm:spPr/>
      <dgm:t>
        <a:bodyPr/>
        <a:lstStyle/>
        <a:p>
          <a:endParaRPr lang="ru-RU"/>
        </a:p>
      </dgm:t>
    </dgm:pt>
    <dgm:pt modelId="{2E11FC85-1037-41D1-A306-BB7C4D8E2130}" type="pres">
      <dgm:prSet presAssocID="{0DF41200-6848-41A4-AAF3-5BC8BB2E213A}" presName="comp" presStyleCnt="0"/>
      <dgm:spPr/>
      <dgm:t>
        <a:bodyPr/>
        <a:lstStyle/>
        <a:p>
          <a:endParaRPr lang="ru-RU"/>
        </a:p>
      </dgm:t>
    </dgm:pt>
    <dgm:pt modelId="{7E506881-ADF1-46C2-89A5-C22B8822A25E}" type="pres">
      <dgm:prSet presAssocID="{0DF41200-6848-41A4-AAF3-5BC8BB2E213A}" presName="box" presStyleLbl="node1" presStyleIdx="1" presStyleCnt="4" custLinFactNeighborX="653" custLinFactNeighborY="-8497"/>
      <dgm:spPr/>
      <dgm:t>
        <a:bodyPr/>
        <a:lstStyle/>
        <a:p>
          <a:endParaRPr lang="ru-RU"/>
        </a:p>
      </dgm:t>
    </dgm:pt>
    <dgm:pt modelId="{70F605EC-7CC7-4333-BD08-16A4221BDE48}" type="pres">
      <dgm:prSet presAssocID="{0DF41200-6848-41A4-AAF3-5BC8BB2E213A}" presName="img" presStyleLbl="fgImgPlace1" presStyleIdx="1" presStyleCnt="4" custScaleX="94542" custLinFactNeighborX="-7981" custLinFactNeighborY="-11475"/>
      <dgm:spPr/>
      <dgm:t>
        <a:bodyPr/>
        <a:lstStyle/>
        <a:p>
          <a:endParaRPr lang="ru-RU"/>
        </a:p>
      </dgm:t>
    </dgm:pt>
    <dgm:pt modelId="{64BB2E6B-6C70-498B-A1DB-2AC901AE6CE3}" type="pres">
      <dgm:prSet presAssocID="{0DF41200-6848-41A4-AAF3-5BC8BB2E213A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0D14B5-D7C2-4C55-BDA0-40A7D5209C30}" type="pres">
      <dgm:prSet presAssocID="{DC9204CE-CCF3-4C60-B200-052D6EFA5351}" presName="spacer" presStyleCnt="0"/>
      <dgm:spPr/>
      <dgm:t>
        <a:bodyPr/>
        <a:lstStyle/>
        <a:p>
          <a:endParaRPr lang="ru-RU"/>
        </a:p>
      </dgm:t>
    </dgm:pt>
    <dgm:pt modelId="{E99E1E0F-3051-4100-A185-4174E9F05191}" type="pres">
      <dgm:prSet presAssocID="{30567CFF-7792-42A7-B05E-35952E63328A}" presName="comp" presStyleCnt="0"/>
      <dgm:spPr/>
      <dgm:t>
        <a:bodyPr/>
        <a:lstStyle/>
        <a:p>
          <a:endParaRPr lang="ru-RU"/>
        </a:p>
      </dgm:t>
    </dgm:pt>
    <dgm:pt modelId="{D012B6D1-206D-4E11-820E-331548044596}" type="pres">
      <dgm:prSet presAssocID="{30567CFF-7792-42A7-B05E-35952E63328A}" presName="box" presStyleLbl="node1" presStyleIdx="2" presStyleCnt="4" custScaleY="90335" custLinFactNeighborY="-23974"/>
      <dgm:spPr/>
      <dgm:t>
        <a:bodyPr/>
        <a:lstStyle/>
        <a:p>
          <a:endParaRPr lang="ru-RU"/>
        </a:p>
      </dgm:t>
    </dgm:pt>
    <dgm:pt modelId="{7105A41B-FF3C-463E-A626-D329CBFDF784}" type="pres">
      <dgm:prSet presAssocID="{30567CFF-7792-42A7-B05E-35952E63328A}" presName="img" presStyleLbl="fgImgPlace1" presStyleIdx="2" presStyleCnt="4" custScaleX="95171" custLinFactNeighborX="-8908" custLinFactNeighborY="-38904"/>
      <dgm:spPr/>
      <dgm:t>
        <a:bodyPr/>
        <a:lstStyle/>
        <a:p>
          <a:endParaRPr lang="ru-RU"/>
        </a:p>
      </dgm:t>
    </dgm:pt>
    <dgm:pt modelId="{23B9262F-FD6F-42F9-A6A5-EF1D1CFDC5C0}" type="pres">
      <dgm:prSet presAssocID="{30567CFF-7792-42A7-B05E-35952E63328A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1D42CA-1267-4F18-8870-E78B9F1D1747}" type="pres">
      <dgm:prSet presAssocID="{FF779E0C-CD05-4C24-B209-33383545ED16}" presName="spacer" presStyleCnt="0"/>
      <dgm:spPr/>
    </dgm:pt>
    <dgm:pt modelId="{BDF11ACD-D11B-4456-9497-12D2E925B76B}" type="pres">
      <dgm:prSet presAssocID="{E9BD4ACA-1270-473F-8860-D0E07798AC26}" presName="comp" presStyleCnt="0"/>
      <dgm:spPr/>
    </dgm:pt>
    <dgm:pt modelId="{14F6B367-5214-4D3B-B626-0633686E402C}" type="pres">
      <dgm:prSet presAssocID="{E9BD4ACA-1270-473F-8860-D0E07798AC26}" presName="box" presStyleLbl="node1" presStyleIdx="3" presStyleCnt="4" custLinFactY="-129133" custLinFactNeighborY="-200000"/>
      <dgm:spPr/>
      <dgm:t>
        <a:bodyPr/>
        <a:lstStyle/>
        <a:p>
          <a:endParaRPr lang="ru-RU"/>
        </a:p>
      </dgm:t>
    </dgm:pt>
    <dgm:pt modelId="{30E249A5-4425-4DD7-95A1-4DC209C22D85}" type="pres">
      <dgm:prSet presAssocID="{E9BD4ACA-1270-473F-8860-D0E07798AC26}" presName="img" presStyleLbl="fgImgPlace1" presStyleIdx="3" presStyleCnt="4" custLinFactY="-200000" custLinFactNeighborX="-3910" custLinFactNeighborY="-221725"/>
      <dgm:spPr/>
    </dgm:pt>
    <dgm:pt modelId="{BC97920C-81F1-4C7F-B302-D8759B76032C}" type="pres">
      <dgm:prSet presAssocID="{E9BD4ACA-1270-473F-8860-D0E07798AC26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A9999CD-3CBC-48CF-BD4C-4291DC3FC6E0}" type="presOf" srcId="{30567CFF-7792-42A7-B05E-35952E63328A}" destId="{23B9262F-FD6F-42F9-A6A5-EF1D1CFDC5C0}" srcOrd="1" destOrd="0" presId="urn:microsoft.com/office/officeart/2005/8/layout/vList4"/>
    <dgm:cxn modelId="{726A49A5-7F6C-40D5-9913-C56BAC5ECBDC}" srcId="{1A913EC6-E095-49F7-B985-0CA8B3A3ACCC}" destId="{30567CFF-7792-42A7-B05E-35952E63328A}" srcOrd="2" destOrd="0" parTransId="{D52B4381-8ADF-4E33-A44D-AB002310278B}" sibTransId="{FF779E0C-CD05-4C24-B209-33383545ED16}"/>
    <dgm:cxn modelId="{411DA9BB-229E-4626-B14B-E2A584AF77F9}" type="presOf" srcId="{0DF41200-6848-41A4-AAF3-5BC8BB2E213A}" destId="{64BB2E6B-6C70-498B-A1DB-2AC901AE6CE3}" srcOrd="1" destOrd="0" presId="urn:microsoft.com/office/officeart/2005/8/layout/vList4"/>
    <dgm:cxn modelId="{93B4F389-ADDB-44C7-824C-B50100219629}" srcId="{1A913EC6-E095-49F7-B985-0CA8B3A3ACCC}" destId="{2BD385E8-680D-469A-A67D-D8A2F301539D}" srcOrd="0" destOrd="0" parTransId="{DDF948D5-55FF-400E-8D98-B9DF7987015E}" sibTransId="{1E720EC2-8894-493B-8F13-11DCB9B0DAED}"/>
    <dgm:cxn modelId="{9A7FB10F-D766-4FBB-B7C8-A02BBB371BA4}" type="presOf" srcId="{E9BD4ACA-1270-473F-8860-D0E07798AC26}" destId="{BC97920C-81F1-4C7F-B302-D8759B76032C}" srcOrd="1" destOrd="0" presId="urn:microsoft.com/office/officeart/2005/8/layout/vList4"/>
    <dgm:cxn modelId="{E5FB8149-25DF-4518-8984-E8CF11CB7476}" type="presOf" srcId="{2BD385E8-680D-469A-A67D-D8A2F301539D}" destId="{FC3183D0-F124-4CF4-B292-4B887602C6AB}" srcOrd="1" destOrd="0" presId="urn:microsoft.com/office/officeart/2005/8/layout/vList4"/>
    <dgm:cxn modelId="{9D5D478F-B8D2-49FC-9989-58E42A1DB191}" type="presOf" srcId="{0DF41200-6848-41A4-AAF3-5BC8BB2E213A}" destId="{7E506881-ADF1-46C2-89A5-C22B8822A25E}" srcOrd="0" destOrd="0" presId="urn:microsoft.com/office/officeart/2005/8/layout/vList4"/>
    <dgm:cxn modelId="{8D4D7B64-6247-4F4B-88CD-9D1B3BB5283E}" srcId="{1A913EC6-E095-49F7-B985-0CA8B3A3ACCC}" destId="{E9BD4ACA-1270-473F-8860-D0E07798AC26}" srcOrd="3" destOrd="0" parTransId="{38122575-211D-4E59-9A65-0A8B47345856}" sibTransId="{31E5001C-CE1E-4FB1-A90C-894918E3DF96}"/>
    <dgm:cxn modelId="{DB6653CF-1B37-4603-A7D5-D7D8531F6D0A}" type="presOf" srcId="{1A913EC6-E095-49F7-B985-0CA8B3A3ACCC}" destId="{23AF275A-CD19-4663-A355-E289915DAA9C}" srcOrd="0" destOrd="0" presId="urn:microsoft.com/office/officeart/2005/8/layout/vList4"/>
    <dgm:cxn modelId="{A3AA830F-658C-46F6-91CF-3FE85F816E34}" srcId="{1A913EC6-E095-49F7-B985-0CA8B3A3ACCC}" destId="{0DF41200-6848-41A4-AAF3-5BC8BB2E213A}" srcOrd="1" destOrd="0" parTransId="{0CEA0246-62C6-4B68-8C54-14AE542259EA}" sibTransId="{DC9204CE-CCF3-4C60-B200-052D6EFA5351}"/>
    <dgm:cxn modelId="{52C34A8F-BE2E-4EA1-AE2B-D31F21C3AE3C}" type="presOf" srcId="{2BD385E8-680D-469A-A67D-D8A2F301539D}" destId="{C6D1FEED-5498-48C3-BF8F-7B154C2339CF}" srcOrd="0" destOrd="0" presId="urn:microsoft.com/office/officeart/2005/8/layout/vList4"/>
    <dgm:cxn modelId="{0509CC91-FF8E-4A64-8B0E-9C9EEDF8C184}" type="presOf" srcId="{E9BD4ACA-1270-473F-8860-D0E07798AC26}" destId="{14F6B367-5214-4D3B-B626-0633686E402C}" srcOrd="0" destOrd="0" presId="urn:microsoft.com/office/officeart/2005/8/layout/vList4"/>
    <dgm:cxn modelId="{9CB172FA-3960-4A76-A1F6-5D78FDA4C892}" type="presOf" srcId="{30567CFF-7792-42A7-B05E-35952E63328A}" destId="{D012B6D1-206D-4E11-820E-331548044596}" srcOrd="0" destOrd="0" presId="urn:microsoft.com/office/officeart/2005/8/layout/vList4"/>
    <dgm:cxn modelId="{8BED7FF2-1E4C-496C-BEE7-77DCC4E8961F}" type="presParOf" srcId="{23AF275A-CD19-4663-A355-E289915DAA9C}" destId="{6FBC20B7-F1EF-4CB7-B4DA-2A44EF2AEC28}" srcOrd="0" destOrd="0" presId="urn:microsoft.com/office/officeart/2005/8/layout/vList4"/>
    <dgm:cxn modelId="{17B90285-010B-46D9-B641-DA981236A962}" type="presParOf" srcId="{6FBC20B7-F1EF-4CB7-B4DA-2A44EF2AEC28}" destId="{C6D1FEED-5498-48C3-BF8F-7B154C2339CF}" srcOrd="0" destOrd="0" presId="urn:microsoft.com/office/officeart/2005/8/layout/vList4"/>
    <dgm:cxn modelId="{2538D7CC-FD68-481F-80A4-75242615C0D9}" type="presParOf" srcId="{6FBC20B7-F1EF-4CB7-B4DA-2A44EF2AEC28}" destId="{40AD2483-B1E6-491C-98C4-854786AAC685}" srcOrd="1" destOrd="0" presId="urn:microsoft.com/office/officeart/2005/8/layout/vList4"/>
    <dgm:cxn modelId="{1C251172-2CD4-4FFA-8021-52445F808E13}" type="presParOf" srcId="{6FBC20B7-F1EF-4CB7-B4DA-2A44EF2AEC28}" destId="{FC3183D0-F124-4CF4-B292-4B887602C6AB}" srcOrd="2" destOrd="0" presId="urn:microsoft.com/office/officeart/2005/8/layout/vList4"/>
    <dgm:cxn modelId="{441E1E07-E8D0-4501-909B-870B08B76ADC}" type="presParOf" srcId="{23AF275A-CD19-4663-A355-E289915DAA9C}" destId="{A88F0B79-5DFF-4CAA-BEE1-403F49FC1493}" srcOrd="1" destOrd="0" presId="urn:microsoft.com/office/officeart/2005/8/layout/vList4"/>
    <dgm:cxn modelId="{44209D24-F6D6-403B-AF09-352B017CA811}" type="presParOf" srcId="{23AF275A-CD19-4663-A355-E289915DAA9C}" destId="{2E11FC85-1037-41D1-A306-BB7C4D8E2130}" srcOrd="2" destOrd="0" presId="urn:microsoft.com/office/officeart/2005/8/layout/vList4"/>
    <dgm:cxn modelId="{039D7B65-0F34-4415-B4A6-7FDA56ED6ACB}" type="presParOf" srcId="{2E11FC85-1037-41D1-A306-BB7C4D8E2130}" destId="{7E506881-ADF1-46C2-89A5-C22B8822A25E}" srcOrd="0" destOrd="0" presId="urn:microsoft.com/office/officeart/2005/8/layout/vList4"/>
    <dgm:cxn modelId="{5D487233-2430-4A29-AFF4-4A239EB0844D}" type="presParOf" srcId="{2E11FC85-1037-41D1-A306-BB7C4D8E2130}" destId="{70F605EC-7CC7-4333-BD08-16A4221BDE48}" srcOrd="1" destOrd="0" presId="urn:microsoft.com/office/officeart/2005/8/layout/vList4"/>
    <dgm:cxn modelId="{1205149E-1024-470B-B0A2-F86397CC9928}" type="presParOf" srcId="{2E11FC85-1037-41D1-A306-BB7C4D8E2130}" destId="{64BB2E6B-6C70-498B-A1DB-2AC901AE6CE3}" srcOrd="2" destOrd="0" presId="urn:microsoft.com/office/officeart/2005/8/layout/vList4"/>
    <dgm:cxn modelId="{001C2C0F-E738-4FC8-B532-C59DAA71C19D}" type="presParOf" srcId="{23AF275A-CD19-4663-A355-E289915DAA9C}" destId="{040D14B5-D7C2-4C55-BDA0-40A7D5209C30}" srcOrd="3" destOrd="0" presId="urn:microsoft.com/office/officeart/2005/8/layout/vList4"/>
    <dgm:cxn modelId="{F042491C-8C54-4FE9-BDC2-518E2BEA0BBD}" type="presParOf" srcId="{23AF275A-CD19-4663-A355-E289915DAA9C}" destId="{E99E1E0F-3051-4100-A185-4174E9F05191}" srcOrd="4" destOrd="0" presId="urn:microsoft.com/office/officeart/2005/8/layout/vList4"/>
    <dgm:cxn modelId="{1AF9908A-9772-46CF-9FA1-362D5A07C33B}" type="presParOf" srcId="{E99E1E0F-3051-4100-A185-4174E9F05191}" destId="{D012B6D1-206D-4E11-820E-331548044596}" srcOrd="0" destOrd="0" presId="urn:microsoft.com/office/officeart/2005/8/layout/vList4"/>
    <dgm:cxn modelId="{DE7A4717-B19A-4457-B248-A872E6642521}" type="presParOf" srcId="{E99E1E0F-3051-4100-A185-4174E9F05191}" destId="{7105A41B-FF3C-463E-A626-D329CBFDF784}" srcOrd="1" destOrd="0" presId="urn:microsoft.com/office/officeart/2005/8/layout/vList4"/>
    <dgm:cxn modelId="{4FC79295-C7C6-4E6A-B41B-4F7E6A51E197}" type="presParOf" srcId="{E99E1E0F-3051-4100-A185-4174E9F05191}" destId="{23B9262F-FD6F-42F9-A6A5-EF1D1CFDC5C0}" srcOrd="2" destOrd="0" presId="urn:microsoft.com/office/officeart/2005/8/layout/vList4"/>
    <dgm:cxn modelId="{1856D617-A04B-4BE5-8779-CEC276DD40F4}" type="presParOf" srcId="{23AF275A-CD19-4663-A355-E289915DAA9C}" destId="{561D42CA-1267-4F18-8870-E78B9F1D1747}" srcOrd="5" destOrd="0" presId="urn:microsoft.com/office/officeart/2005/8/layout/vList4"/>
    <dgm:cxn modelId="{939BC232-F044-4B14-9D1A-461B0DB1D000}" type="presParOf" srcId="{23AF275A-CD19-4663-A355-E289915DAA9C}" destId="{BDF11ACD-D11B-4456-9497-12D2E925B76B}" srcOrd="6" destOrd="0" presId="urn:microsoft.com/office/officeart/2005/8/layout/vList4"/>
    <dgm:cxn modelId="{2B453EDF-5F3D-4B8F-A50F-7915F7AE1FA8}" type="presParOf" srcId="{BDF11ACD-D11B-4456-9497-12D2E925B76B}" destId="{14F6B367-5214-4D3B-B626-0633686E402C}" srcOrd="0" destOrd="0" presId="urn:microsoft.com/office/officeart/2005/8/layout/vList4"/>
    <dgm:cxn modelId="{21F1E0CF-D63A-4B0F-ACA5-DB84FA2173C2}" type="presParOf" srcId="{BDF11ACD-D11B-4456-9497-12D2E925B76B}" destId="{30E249A5-4425-4DD7-95A1-4DC209C22D85}" srcOrd="1" destOrd="0" presId="urn:microsoft.com/office/officeart/2005/8/layout/vList4"/>
    <dgm:cxn modelId="{19E39660-1711-4B56-BE26-AE214A139B26}" type="presParOf" srcId="{BDF11ACD-D11B-4456-9497-12D2E925B76B}" destId="{BC97920C-81F1-4C7F-B302-D8759B76032C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D1FEED-5498-48C3-BF8F-7B154C2339CF}">
      <dsp:nvSpPr>
        <dsp:cNvPr id="0" name=""/>
        <dsp:cNvSpPr/>
      </dsp:nvSpPr>
      <dsp:spPr>
        <a:xfrm>
          <a:off x="0" y="0"/>
          <a:ext cx="9144000" cy="11568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b="1" kern="1200" dirty="0">
            <a:solidFill>
              <a:schemeClr val="tx2"/>
            </a:solidFill>
          </a:endParaRPr>
        </a:p>
      </dsp:txBody>
      <dsp:txXfrm>
        <a:off x="1947560" y="0"/>
        <a:ext cx="7196439" cy="1156824"/>
      </dsp:txXfrm>
    </dsp:sp>
    <dsp:sp modelId="{40AD2483-B1E6-491C-98C4-854786AAC685}">
      <dsp:nvSpPr>
        <dsp:cNvPr id="0" name=""/>
        <dsp:cNvSpPr/>
      </dsp:nvSpPr>
      <dsp:spPr>
        <a:xfrm>
          <a:off x="40881" y="93735"/>
          <a:ext cx="1704130" cy="950086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E506881-ADF1-46C2-89A5-C22B8822A25E}">
      <dsp:nvSpPr>
        <dsp:cNvPr id="0" name=""/>
        <dsp:cNvSpPr/>
      </dsp:nvSpPr>
      <dsp:spPr>
        <a:xfrm>
          <a:off x="0" y="1174674"/>
          <a:ext cx="9144000" cy="11876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tx2"/>
              </a:solidFill>
            </a:rPr>
            <a:t>Как влияет окружающая среда на человека? </a:t>
          </a:r>
          <a:endParaRPr lang="ru-RU" sz="3200" b="1" kern="1200" dirty="0">
            <a:solidFill>
              <a:schemeClr val="tx2"/>
            </a:solidFill>
          </a:endParaRPr>
        </a:p>
      </dsp:txBody>
      <dsp:txXfrm>
        <a:off x="1947560" y="1174674"/>
        <a:ext cx="7196439" cy="1187607"/>
      </dsp:txXfrm>
    </dsp:sp>
    <dsp:sp modelId="{70F605EC-7CC7-4333-BD08-16A4221BDE48}">
      <dsp:nvSpPr>
        <dsp:cNvPr id="0" name=""/>
        <dsp:cNvSpPr/>
      </dsp:nvSpPr>
      <dsp:spPr>
        <a:xfrm>
          <a:off x="22712" y="1285323"/>
          <a:ext cx="1728984" cy="950086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012B6D1-206D-4E11-820E-331548044596}">
      <dsp:nvSpPr>
        <dsp:cNvPr id="0" name=""/>
        <dsp:cNvSpPr/>
      </dsp:nvSpPr>
      <dsp:spPr>
        <a:xfrm>
          <a:off x="0" y="2297236"/>
          <a:ext cx="9144000" cy="10728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i="0" kern="1200" dirty="0" smtClean="0">
              <a:solidFill>
                <a:schemeClr val="tx2"/>
              </a:solidFill>
            </a:rPr>
            <a:t>Как помочь земле «очиститься»?</a:t>
          </a:r>
          <a:endParaRPr lang="ru-RU" sz="3200" b="1" i="0" kern="1200" dirty="0">
            <a:solidFill>
              <a:schemeClr val="tx2"/>
            </a:solidFill>
          </a:endParaRPr>
        </a:p>
      </dsp:txBody>
      <dsp:txXfrm>
        <a:off x="1947560" y="2297236"/>
        <a:ext cx="7196439" cy="1072825"/>
      </dsp:txXfrm>
    </dsp:sp>
    <dsp:sp modelId="{7105A41B-FF3C-463E-A626-D329CBFDF784}">
      <dsp:nvSpPr>
        <dsp:cNvPr id="0" name=""/>
        <dsp:cNvSpPr/>
      </dsp:nvSpPr>
      <dsp:spPr>
        <a:xfrm>
          <a:off x="7" y="2273702"/>
          <a:ext cx="1740487" cy="950086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4F6B367-5214-4D3B-B626-0633686E402C}">
      <dsp:nvSpPr>
        <dsp:cNvPr id="0" name=""/>
        <dsp:cNvSpPr/>
      </dsp:nvSpPr>
      <dsp:spPr>
        <a:xfrm>
          <a:off x="0" y="0"/>
          <a:ext cx="9144000" cy="11876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i="0" kern="1200" dirty="0">
              <a:solidFill>
                <a:schemeClr val="tx2"/>
              </a:solidFill>
            </a:rPr>
            <a:t>Как </a:t>
          </a:r>
          <a:r>
            <a:rPr lang="ru-RU" sz="3200" b="1" i="0" kern="1200">
              <a:solidFill>
                <a:schemeClr val="tx2"/>
              </a:solidFill>
            </a:rPr>
            <a:t>люди </a:t>
          </a:r>
          <a:r>
            <a:rPr lang="ru-RU" sz="3200" b="1" i="0" kern="1200" smtClean="0">
              <a:solidFill>
                <a:schemeClr val="tx2"/>
              </a:solidFill>
            </a:rPr>
            <a:t>загрязняют </a:t>
          </a:r>
          <a:r>
            <a:rPr lang="ru-RU" sz="3200" b="1" i="0" kern="1200" dirty="0">
              <a:solidFill>
                <a:schemeClr val="tx2"/>
              </a:solidFill>
            </a:rPr>
            <a:t>окружающий мир? </a:t>
          </a:r>
        </a:p>
      </dsp:txBody>
      <dsp:txXfrm>
        <a:off x="1947560" y="0"/>
        <a:ext cx="7196439" cy="1187607"/>
      </dsp:txXfrm>
    </dsp:sp>
    <dsp:sp modelId="{30E249A5-4425-4DD7-95A1-4DC209C22D85}">
      <dsp:nvSpPr>
        <dsp:cNvPr id="0" name=""/>
        <dsp:cNvSpPr/>
      </dsp:nvSpPr>
      <dsp:spPr>
        <a:xfrm>
          <a:off x="47254" y="0"/>
          <a:ext cx="1828800" cy="950086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A2DCBE51-CCAC-480B-829E-F9F77AB871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7185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052" y="425569"/>
            <a:ext cx="7772400" cy="1362075"/>
          </a:xfrm>
          <a:prstGeom prst="rect">
            <a:avLst/>
          </a:prstGeom>
        </p:spPr>
        <p:txBody>
          <a:bodyPr anchor="b"/>
          <a:lstStyle>
            <a:lvl1pPr algn="r">
              <a:defRPr sz="40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00213"/>
            <a:ext cx="7772400" cy="15001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55850705"/>
      </p:ext>
    </p:extLst>
  </p:cSld>
  <p:clrMapOvr>
    <a:masterClrMapping/>
  </p:clrMapOvr>
  <p:transition spd="slow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480880272"/>
      </p:ext>
    </p:extLst>
  </p:cSld>
  <p:clrMapOvr>
    <a:masterClrMapping/>
  </p:clrMapOvr>
  <p:transition spd="slow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216505"/>
      </p:ext>
    </p:extLst>
  </p:cSld>
  <p:clrMapOvr>
    <a:masterClrMapping/>
  </p:clrMapOvr>
  <p:transition spd="slow">
    <p:newsfla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820457"/>
      </p:ext>
    </p:extLst>
  </p:cSld>
  <p:clrMapOvr>
    <a:masterClrMapping/>
  </p:clrMapOvr>
  <p:transition spd="slow">
    <p:newsfla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224436"/>
      </p:ext>
    </p:extLst>
  </p:cSld>
  <p:clrMapOvr>
    <a:masterClrMapping/>
  </p:clrMapOvr>
  <p:transition spd="slow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770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087968"/>
      </p:ext>
    </p:extLst>
  </p:cSld>
  <p:clrMapOvr>
    <a:masterClrMapping/>
  </p:clrMapOvr>
  <p:transition spd="slow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770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461423"/>
      </p:ext>
    </p:extLst>
  </p:cSld>
  <p:clrMapOvr>
    <a:masterClrMapping/>
  </p:clrMapOvr>
  <p:transition spd="slow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233987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733800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47161876"/>
      </p:ext>
    </p:extLst>
  </p:cSld>
  <p:clrMapOvr>
    <a:masterClrMapping/>
  </p:clrMapOvr>
  <p:transition spd="slow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705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031375"/>
      </p:ext>
    </p:extLst>
  </p:cSld>
  <p:clrMapOvr>
    <a:masterClrMapping/>
  </p:clrMapOvr>
  <p:transition spd="slow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629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3355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373312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3355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73312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721629"/>
      </p:ext>
    </p:extLst>
  </p:cSld>
  <p:clrMapOvr>
    <a:masterClrMapping/>
  </p:clrMapOvr>
  <p:transition spd="slow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705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605263"/>
      </p:ext>
    </p:extLst>
  </p:cSld>
  <p:clrMapOvr>
    <a:masterClrMapping/>
  </p:clrMapOvr>
  <p:transition spd="slow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5588436"/>
      </p:ext>
    </p:extLst>
  </p:cSld>
  <p:clrMapOvr>
    <a:masterClrMapping/>
  </p:clrMapOvr>
  <p:transition spd="slow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86105062"/>
      </p:ext>
    </p:extLst>
  </p:cSld>
  <p:clrMapOvr>
    <a:masterClrMapping/>
  </p:clrMapOvr>
  <p:transition spd="slow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477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5" r:id="rId2"/>
    <p:sldLayoutId id="2147483676" r:id="rId3"/>
    <p:sldLayoutId id="2147483677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ransition spd="slow">
    <p:newsflash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4D504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4D5040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4D5040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4D5040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4D5040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rgbClr val="4D504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rgbClr val="4D504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4D504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4D504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4D504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3.jpeg"/><Relationship Id="rId5" Type="http://schemas.openxmlformats.org/officeDocument/2006/relationships/image" Target="../media/image42.jpg"/><Relationship Id="rId4" Type="http://schemas.openxmlformats.org/officeDocument/2006/relationships/image" Target="../media/image41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6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jpeg"/><Relationship Id="rId5" Type="http://schemas.openxmlformats.org/officeDocument/2006/relationships/image" Target="../media/image12.gif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714620"/>
          </a:xfrm>
        </p:spPr>
        <p:txBody>
          <a:bodyPr/>
          <a:lstStyle/>
          <a:p>
            <a:pPr algn="ctr">
              <a:buSzPct val="100000"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 charset="0"/>
              </a:rPr>
              <a:t>Презентация </a:t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 charset="0"/>
              </a:rPr>
              <a:t>на тему: </a:t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 charset="0"/>
              </a:rPr>
              <a:t>«</a:t>
            </a:r>
            <a:r>
              <a:rPr lang="ru-RU" sz="3600" b="0" dirty="0"/>
              <a:t>глобальные проблемы экологии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 charset="0"/>
              </a:rPr>
              <a:t>»</a:t>
            </a:r>
          </a:p>
        </p:txBody>
      </p:sp>
      <p:sp>
        <p:nvSpPr>
          <p:cNvPr id="5123" name="Text Placeholder 6"/>
          <p:cNvSpPr>
            <a:spLocks noGrp="1"/>
          </p:cNvSpPr>
          <p:nvPr>
            <p:ph type="body" idx="1"/>
          </p:nvPr>
        </p:nvSpPr>
        <p:spPr>
          <a:xfrm>
            <a:off x="1475656" y="4797152"/>
            <a:ext cx="8855968" cy="3068960"/>
          </a:xfrm>
        </p:spPr>
        <p:txBody>
          <a:bodyPr/>
          <a:lstStyle/>
          <a:p>
            <a:endParaRPr lang="ru-RU" sz="2400" dirty="0"/>
          </a:p>
          <a:p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Arial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12000" r="-4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714356"/>
            <a:ext cx="8543956" cy="5857916"/>
          </a:xfrm>
        </p:spPr>
        <p:txBody>
          <a:bodyPr/>
          <a:lstStyle/>
          <a:p>
            <a:pPr marL="0" indent="45000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человека огромно хозяйственное значение леса. </a:t>
            </a:r>
          </a:p>
          <a:p>
            <a:pPr marL="0" indent="45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Древесина используется при изготовлении более чем двадцати тысяч различных продуктов, таких как:</a:t>
            </a:r>
          </a:p>
          <a:p>
            <a:pPr marL="0" indent="45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пластмасса; </a:t>
            </a:r>
          </a:p>
          <a:p>
            <a:pPr marL="0" indent="45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синтетический каучук; </a:t>
            </a:r>
          </a:p>
          <a:p>
            <a:pPr marL="0" indent="45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спирт;</a:t>
            </a:r>
          </a:p>
          <a:p>
            <a:pPr marL="0" indent="45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удобрения; </a:t>
            </a:r>
          </a:p>
          <a:p>
            <a:pPr marL="0" indent="45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бумага и другие.</a:t>
            </a:r>
            <a:endParaRPr lang="ru-RU" sz="2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b7479f28713c6fdd65e50a02cb96d35.jpg"/>
          <p:cNvPicPr>
            <a:picLocks noChangeAspect="1"/>
          </p:cNvPicPr>
          <p:nvPr/>
        </p:nvPicPr>
        <p:blipFill>
          <a:blip r:embed="rId3" cstate="print"/>
          <a:srcRect l="5000" t="-657" r="9687" b="7786"/>
          <a:stretch>
            <a:fillRect/>
          </a:stretch>
        </p:blipFill>
        <p:spPr>
          <a:xfrm>
            <a:off x="6000760" y="1785926"/>
            <a:ext cx="2954936" cy="21431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Porolon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43570" y="2143116"/>
            <a:ext cx="3143272" cy="23606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136460442745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14942" y="2500306"/>
            <a:ext cx="2890840" cy="32603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4 (1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143372" y="3286124"/>
            <a:ext cx="3676281" cy="27558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 descr="1360136025GUKOn.jpe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357554" y="4143380"/>
            <a:ext cx="3714776" cy="24641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0"/>
                            </p:stCondLst>
                            <p:childTnLst>
                              <p:par>
                                <p:cTn id="4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1000"/>
                            </p:stCondLst>
                            <p:childTnLst>
                              <p:par>
                                <p:cTn id="5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2000"/>
                            </p:stCondLst>
                            <p:childTnLst>
                              <p:par>
                                <p:cTn id="6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4000"/>
                            </p:stCondLst>
                            <p:childTnLst>
                              <p:par>
                                <p:cTn id="6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12000" r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500042"/>
            <a:ext cx="6477000" cy="1428760"/>
          </a:xfrm>
        </p:spPr>
        <p:txBody>
          <a:bodyPr/>
          <a:lstStyle/>
          <a:p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Нарушение озонового слоя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971924" cy="4525963"/>
          </a:xfrm>
        </p:spPr>
        <p:txBody>
          <a:bodyPr/>
          <a:lstStyle/>
          <a:p>
            <a:pPr marL="0" indent="45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Озоновый слой – часть стратосферы на высоте от 12 до 50 км, в котором под воздействием ультрафиолетового излучения Солнца кислород ионизируется и получается озон. Высокая концентрация озона поглощает опасные ультрафиолетовые лучи и защищает всё живущее на суше от губительного излучения.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ozon (1).jpg"/>
          <p:cNvPicPr>
            <a:picLocks noChangeAspect="1"/>
          </p:cNvPicPr>
          <p:nvPr/>
        </p:nvPicPr>
        <p:blipFill>
          <a:blip r:embed="rId3" cstate="print"/>
          <a:srcRect l="7709" r="12113"/>
          <a:stretch>
            <a:fillRect/>
          </a:stretch>
        </p:blipFill>
        <p:spPr>
          <a:xfrm>
            <a:off x="4572000" y="2071678"/>
            <a:ext cx="4381531" cy="32861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l="-4000" t="-13000" r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pPr marL="0" indent="45000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 разрушению озонового слоя приводят различные </a:t>
            </a:r>
          </a:p>
          <a:p>
            <a:pPr marL="0" indent="45000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химические вещества: </a:t>
            </a:r>
          </a:p>
          <a:p>
            <a:pPr marL="360000" indent="0" algn="just">
              <a:lnSpc>
                <a:spcPct val="150000"/>
              </a:lnSpc>
              <a:spcBef>
                <a:spcPts val="0"/>
              </a:spcBef>
              <a:buNone/>
            </a:pP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642910" y="1428735"/>
          <a:ext cx="8072494" cy="525859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82425"/>
                <a:gridCol w="4890069"/>
              </a:tblGrid>
              <a:tr h="1000133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Фреоны</a:t>
                      </a:r>
                      <a:endParaRPr lang="ru-RU" sz="2000" dirty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используются в холодильной промышленности и в аэрозолях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44325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Окислы азота</a:t>
                      </a:r>
                      <a:endParaRPr lang="ru-RU" sz="2000" dirty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образуются при ядерных взрывах и в камерах сгорания реактивных самолётов и ракет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78387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Применение большого количества минеральных удобрений </a:t>
                      </a:r>
                      <a:endParaRPr lang="ru-RU" sz="2000" dirty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также вредит озоновому слою, но отказаться от использования минеральных удобрений на данном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этапе невозможно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99223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Дымовые газы электростанций </a:t>
                      </a:r>
                      <a:endParaRPr lang="ru-RU" sz="2000" dirty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вырабатывают миллионы тонн закиси азота в год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" name="Рисунок 9" descr="tradeboardnezTle_im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285728"/>
            <a:ext cx="4000528" cy="33401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 descr="zex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214290"/>
            <a:ext cx="4381509" cy="32146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 descr="news_129708500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2428868"/>
            <a:ext cx="5715000" cy="4216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 descr="Ochishat_dim_elektrostancii_mojno_s_pomoshyu_raketnogo_so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14678" y="3357562"/>
            <a:ext cx="5715000" cy="33147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13000" r="-4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1071546"/>
            <a:ext cx="6477000" cy="214314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сорение атмосферы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714488"/>
            <a:ext cx="4643470" cy="5000660"/>
          </a:xfrm>
        </p:spPr>
        <p:txBody>
          <a:bodyPr/>
          <a:lstStyle/>
          <a:p>
            <a:pPr marL="0" indent="45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Основными загрязнителями атмосферы на сегодняшний день являются окись углерода , сернистый газ и фреоны. Именно их большинство ученых считают причиной образования так называемых озоновых дыр в атмосфере. с понижением содержания озона в верхних слоях атмосферы медики связывают рост количества раковых заболеваний кожи.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fire-068-fr-006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57818" y="1357298"/>
            <a:ext cx="3442473" cy="22860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greenhousefactor-758734-lw.jpg"/>
          <p:cNvPicPr>
            <a:picLocks noChangeAspect="1"/>
          </p:cNvPicPr>
          <p:nvPr/>
        </p:nvPicPr>
        <p:blipFill>
          <a:blip r:embed="rId4" cstate="print"/>
          <a:srcRect b="8333"/>
          <a:stretch>
            <a:fillRect/>
          </a:stretch>
        </p:blipFill>
        <p:spPr>
          <a:xfrm>
            <a:off x="5357818" y="2285992"/>
            <a:ext cx="3461450" cy="24288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pic_5334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57818" y="3214686"/>
            <a:ext cx="3500462" cy="27420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C8fc672f2fa0188baa24d0371ea_16716_p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57818" y="4000504"/>
            <a:ext cx="3500462" cy="26253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0"/>
                            </p:stCondLst>
                            <p:childTnLst>
                              <p:par>
                                <p:cTn id="3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12000" r="-4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4214818"/>
            <a:ext cx="8786874" cy="2643182"/>
          </a:xfrm>
        </p:spPr>
        <p:txBody>
          <a:bodyPr/>
          <a:lstStyle/>
          <a:p>
            <a:pPr marL="0" indent="45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результате засорения атмосферы происходит такое явление как кислотные дожди. </a:t>
            </a:r>
          </a:p>
          <a:p>
            <a:pPr marL="0" indent="45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Кислотные дожди губительно действуют на природу водоёмов, наносят ущерб лесной растительности и сельскохозяйственным культурам, наконец, все эти вещества представляют определенную опасность для жизни человека. 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3d_1683-cro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214290"/>
            <a:ext cx="3786214" cy="28382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37097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14943" y="285728"/>
            <a:ext cx="3714775" cy="27860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a5a92effbc.jpg"/>
          <p:cNvPicPr>
            <a:picLocks noChangeAspect="1"/>
          </p:cNvPicPr>
          <p:nvPr/>
        </p:nvPicPr>
        <p:blipFill>
          <a:blip r:embed="rId5" cstate="print"/>
          <a:srcRect l="1818" b="1884"/>
          <a:stretch>
            <a:fillRect/>
          </a:stretch>
        </p:blipFill>
        <p:spPr>
          <a:xfrm>
            <a:off x="2714612" y="428604"/>
            <a:ext cx="3857652" cy="35719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12000" r="-4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429684" cy="1143000"/>
          </a:xfrm>
        </p:spPr>
        <p:txBody>
          <a:bodyPr/>
          <a:lstStyle/>
          <a:p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Перспективы развития и решения глобальных экологических проблем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8786874" cy="4525963"/>
          </a:xfrm>
        </p:spPr>
        <p:txBody>
          <a:bodyPr/>
          <a:lstStyle/>
          <a:p>
            <a:pPr marL="0" indent="45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Каждая из обсуждавшихся здесь глобальных проблем имеет свои способы частичного или более полного решения. К числу таких способов можно отнести:</a:t>
            </a:r>
          </a:p>
          <a:p>
            <a:pPr marL="0" indent="45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возникновение и деятельность разного рода “зеленых” движений и организаций;</a:t>
            </a:r>
          </a:p>
          <a:p>
            <a:pPr marL="0" indent="45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в сфере решения экологических проблем существует целый ряд государственных или общественных природоохранных инициатив;</a:t>
            </a:r>
          </a:p>
          <a:p>
            <a:pPr marL="0" indent="45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числе важнейших путей решения экологических проблем большинство исследователей также выделяет внедрение экологически чистых, мало- и безотходных технологий, строительство очистных сооружений, рациональное размещение производства и использование природных ресурсов.</a:t>
            </a: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988dcfbe31f31f943422f6288c15cd7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9154055" cy="664371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13000" r="-4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6477000" cy="1428728"/>
          </a:xfrm>
        </p:spPr>
        <p:txBody>
          <a:bodyPr/>
          <a:lstStyle/>
          <a:p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Вывод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14422"/>
            <a:ext cx="8258204" cy="4911741"/>
          </a:xfrm>
        </p:spPr>
        <p:txBody>
          <a:bodyPr/>
          <a:lstStyle/>
          <a:p>
            <a:pPr marL="0" indent="45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 выше замеченного можно сделать вывод, что важнейшим направлением решения стоящих перед цивилизацией экологических проблем стоит назвать повышение экологической культуры человека, серьезное экологическое образование и воспитание, все то, что искореняет главный экологический конфликт –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конфликт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между дикарем-потребителем и разумным обитателем хрупкого мира, существующий в сознании человека.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20100423_biodiversidade.jpg"/>
          <p:cNvPicPr>
            <a:picLocks noChangeAspect="1"/>
          </p:cNvPicPr>
          <p:nvPr/>
        </p:nvPicPr>
        <p:blipFill>
          <a:blip r:embed="rId3" cstate="print"/>
          <a:srcRect r="2970"/>
          <a:stretch>
            <a:fillRect/>
          </a:stretch>
        </p:blipFill>
        <p:spPr>
          <a:xfrm>
            <a:off x="6215074" y="4214818"/>
            <a:ext cx="2357454" cy="242560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l="-2000" t="-13000" r="-4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rot="20145365">
            <a:off x="1209236" y="213296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Берегите нашу планету!</a:t>
            </a:r>
          </a:p>
          <a:p>
            <a:pPr>
              <a:buNone/>
            </a:pPr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Она у нас одна….</a:t>
            </a:r>
          </a:p>
          <a:p>
            <a:pPr>
              <a:buNone/>
            </a:pPr>
            <a:endParaRPr lang="ru-RU" sz="6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07221">
            <a:off x="6287818" y="3539161"/>
            <a:ext cx="2556493" cy="28704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3180522" cy="25788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35700"/>
            <a:ext cx="2555776" cy="19168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70488">
            <a:off x="3342842" y="4337528"/>
            <a:ext cx="2775769" cy="1943038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5"/>
          <p:cNvSpPr>
            <a:spLocks noGrp="1"/>
          </p:cNvSpPr>
          <p:nvPr>
            <p:ph type="title"/>
          </p:nvPr>
        </p:nvSpPr>
        <p:spPr>
          <a:xfrm>
            <a:off x="457200" y="0"/>
            <a:ext cx="6543692" cy="857232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Содержание:</a:t>
            </a:r>
          </a:p>
        </p:txBody>
      </p:sp>
      <p:sp>
        <p:nvSpPr>
          <p:cNvPr id="6147" name="Content Placeholder 6"/>
          <p:cNvSpPr>
            <a:spLocks noGrp="1"/>
          </p:cNvSpPr>
          <p:nvPr>
            <p:ph idx="1"/>
          </p:nvPr>
        </p:nvSpPr>
        <p:spPr>
          <a:xfrm>
            <a:off x="285720" y="1785926"/>
            <a:ext cx="8401080" cy="5072074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Вступление</a:t>
            </a:r>
          </a:p>
          <a:p>
            <a:pPr marL="514350" indent="-514350">
              <a:lnSpc>
                <a:spcPct val="150000"/>
              </a:lnSpc>
              <a:spcBef>
                <a:spcPts val="0"/>
              </a:spcBef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экологические проблемы человечества:</a:t>
            </a:r>
          </a:p>
          <a:p>
            <a:pPr marL="0" indent="51435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загрязнение мирового океана;</a:t>
            </a:r>
          </a:p>
          <a:p>
            <a:pPr marL="0" indent="51435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вырубка лесов;</a:t>
            </a:r>
          </a:p>
          <a:p>
            <a:pPr marL="0" indent="51435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нарушение озонового слоя;</a:t>
            </a:r>
          </a:p>
          <a:p>
            <a:pPr marL="0" indent="51435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засорение атмосферы.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Перспективы развития и решения глобальных экологических проблем.</a:t>
            </a:r>
          </a:p>
          <a:p>
            <a:pPr marL="514350" indent="-51435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Вывод</a:t>
            </a:r>
          </a:p>
          <a:p>
            <a:pPr marL="514350" indent="-514350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7704856" cy="1143000"/>
          </a:xfrm>
        </p:spPr>
        <p:txBody>
          <a:bodyPr/>
          <a:lstStyle/>
          <a:p>
            <a:r>
              <a:rPr lang="ru-RU" u="sng" dirty="0">
                <a:solidFill>
                  <a:srgbClr val="FF0000"/>
                </a:solidFill>
              </a:rPr>
              <a:t>Тема проекта</a:t>
            </a:r>
            <a:r>
              <a:rPr lang="ru-RU" dirty="0"/>
              <a:t>: </a:t>
            </a:r>
            <a:r>
              <a:rPr lang="ru-RU" dirty="0" smtClean="0"/>
              <a:t>«Глобальные проблемы экологии»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u="sng" dirty="0">
                <a:solidFill>
                  <a:srgbClr val="FF0000"/>
                </a:solidFill>
              </a:rPr>
              <a:t>Тип проекта</a:t>
            </a:r>
            <a:r>
              <a:rPr lang="ru-RU" b="1" u="sng" dirty="0" smtClean="0">
                <a:solidFill>
                  <a:srgbClr val="FF0000"/>
                </a:solidFill>
              </a:rPr>
              <a:t>: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chemeClr val="tx2"/>
                </a:solidFill>
              </a:rPr>
              <a:t>Исследовательский</a:t>
            </a:r>
          </a:p>
          <a:p>
            <a:pPr marL="0" indent="0">
              <a:buNone/>
            </a:pPr>
            <a:r>
              <a:rPr lang="ru-RU" altLang="ru-RU" b="1" u="sng" dirty="0">
                <a:solidFill>
                  <a:srgbClr val="FF0000"/>
                </a:solidFill>
              </a:rPr>
              <a:t>Учебные предметы, близкие к изучаемой теме: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Экология, </a:t>
            </a:r>
            <a:r>
              <a:rPr lang="ru-RU" b="1" i="1" dirty="0">
                <a:solidFill>
                  <a:schemeClr val="tx2"/>
                </a:solidFill>
              </a:rPr>
              <a:t>б</a:t>
            </a:r>
            <a:r>
              <a:rPr lang="ru-RU" altLang="ru-RU" b="1" i="1" dirty="0" smtClean="0">
                <a:solidFill>
                  <a:schemeClr val="tx2"/>
                </a:solidFill>
              </a:rPr>
              <a:t>иология</a:t>
            </a:r>
            <a:r>
              <a:rPr lang="ru-RU" altLang="ru-RU" b="1" i="1" dirty="0">
                <a:solidFill>
                  <a:schemeClr val="tx2"/>
                </a:solidFill>
              </a:rPr>
              <a:t>, химия, </a:t>
            </a:r>
            <a:r>
              <a:rPr lang="ru-RU" altLang="ru-RU" b="1" i="1" dirty="0" smtClean="0">
                <a:solidFill>
                  <a:schemeClr val="tx2"/>
                </a:solidFill>
              </a:rPr>
              <a:t>история</a:t>
            </a:r>
            <a:endParaRPr lang="ru-RU" altLang="ru-RU" b="1" i="1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ru-RU" altLang="ru-RU" b="1" u="sng" dirty="0">
                <a:solidFill>
                  <a:srgbClr val="FF0000"/>
                </a:solidFill>
              </a:rPr>
              <a:t>Оборудование:</a:t>
            </a:r>
          </a:p>
          <a:p>
            <a:pPr marL="0" indent="0">
              <a:buNone/>
            </a:pPr>
            <a:r>
              <a:rPr lang="ru-RU" b="1" i="1" dirty="0">
                <a:ln w="11430"/>
                <a:solidFill>
                  <a:schemeClr val="tx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Компьютер, проектор, сканер, принтер, </a:t>
            </a:r>
            <a:br>
              <a:rPr lang="ru-RU" b="1" i="1" dirty="0">
                <a:ln w="11430"/>
                <a:solidFill>
                  <a:schemeClr val="tx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i="1" dirty="0">
                <a:ln w="11430"/>
                <a:solidFill>
                  <a:schemeClr val="tx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ксерокс, ноутбук</a:t>
            </a:r>
          </a:p>
          <a:p>
            <a:endParaRPr lang="ru-RU" dirty="0"/>
          </a:p>
          <a:p>
            <a:pPr marL="0" indent="0">
              <a:buNone/>
            </a:pPr>
            <a:endParaRPr lang="ru-RU" b="1" u="sng" dirty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2310548"/>
      </p:ext>
    </p:extLst>
  </p:cSld>
  <p:clrMapOvr>
    <a:masterClrMapping/>
  </p:clrMapOvr>
  <p:transition spd="slow">
    <p:newsfla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57251"/>
            <a:ext cx="9203748" cy="1036493"/>
          </a:xfrm>
        </p:spPr>
        <p:txBody>
          <a:bodyPr/>
          <a:lstStyle/>
          <a:p>
            <a:r>
              <a:rPr lang="ru-RU" dirty="0" smtClean="0"/>
              <a:t>Цель проекта: 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45416708"/>
              </p:ext>
            </p:extLst>
          </p:nvPr>
        </p:nvGraphicFramePr>
        <p:xfrm>
          <a:off x="0" y="1894285"/>
          <a:ext cx="9144000" cy="49637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93744"/>
            <a:ext cx="1907704" cy="126127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1" y="3155023"/>
            <a:ext cx="1908426" cy="121008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176" y="4207743"/>
            <a:ext cx="1967880" cy="1106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822790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13000" r="-4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357166"/>
            <a:ext cx="6477000" cy="1143000"/>
          </a:xfrm>
        </p:spPr>
        <p:txBody>
          <a:bodyPr/>
          <a:lstStyle/>
          <a:p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Вступление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45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Экологическая проблема – это изменение природной среды, в результате антропогенных воздействий или стихийных бедствий, ведущее к нарушению структуры и функционирования природы.</a:t>
            </a:r>
          </a:p>
          <a:p>
            <a:endParaRPr lang="ru-RU" dirty="0"/>
          </a:p>
        </p:txBody>
      </p:sp>
      <p:pic>
        <p:nvPicPr>
          <p:cNvPr id="6" name="Рисунок 5" descr="ekoprom_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00298" y="3040254"/>
            <a:ext cx="3929070" cy="38177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16000" r="-4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5"/>
          <p:cNvSpPr>
            <a:spLocks noGrp="1"/>
          </p:cNvSpPr>
          <p:nvPr>
            <p:ph type="title"/>
          </p:nvPr>
        </p:nvSpPr>
        <p:spPr>
          <a:xfrm>
            <a:off x="1142976" y="428604"/>
            <a:ext cx="7286676" cy="1357322"/>
          </a:xfrm>
        </p:spPr>
        <p:txBody>
          <a:bodyPr/>
          <a:lstStyle/>
          <a:p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Основные экологические проблемы человечества: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928802"/>
            <a:ext cx="1785950" cy="15001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Загрязнение мирового океана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71736" y="2357430"/>
            <a:ext cx="1785950" cy="15001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Вырубка лесов</a:t>
            </a:r>
            <a:endParaRPr lang="ru-RU" sz="2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786314" y="2357430"/>
            <a:ext cx="1785950" cy="15001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Нарушение озонового слоя</a:t>
            </a:r>
            <a:endParaRPr lang="ru-RU" sz="2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858016" y="1928802"/>
            <a:ext cx="1785950" cy="15001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Засорение атмосферы</a:t>
            </a:r>
            <a:endParaRPr lang="ru-RU" sz="2000" dirty="0"/>
          </a:p>
        </p:txBody>
      </p:sp>
      <p:pic>
        <p:nvPicPr>
          <p:cNvPr id="12" name="Рисунок 11" descr="Seabed-polluti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3929066"/>
            <a:ext cx="2119121" cy="1585910"/>
          </a:xfrm>
          <a:prstGeom prst="rect">
            <a:avLst/>
          </a:prstGeom>
        </p:spPr>
      </p:pic>
      <p:pic>
        <p:nvPicPr>
          <p:cNvPr id="13" name="Рисунок 12" descr="1225458495163061_200_2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00298" y="4357694"/>
            <a:ext cx="1905000" cy="1905000"/>
          </a:xfrm>
          <a:prstGeom prst="rect">
            <a:avLst/>
          </a:prstGeom>
        </p:spPr>
      </p:pic>
      <p:pic>
        <p:nvPicPr>
          <p:cNvPr id="14" name="Рисунок 13" descr="PLANET1.GIF"/>
          <p:cNvPicPr>
            <a:picLocks noChangeAspect="1"/>
          </p:cNvPicPr>
          <p:nvPr/>
        </p:nvPicPr>
        <p:blipFill>
          <a:blip r:embed="rId5" cstate="print"/>
          <a:srcRect l="8823" r="11765"/>
          <a:stretch>
            <a:fillRect/>
          </a:stretch>
        </p:blipFill>
        <p:spPr>
          <a:xfrm>
            <a:off x="4643438" y="4357694"/>
            <a:ext cx="2071702" cy="1938028"/>
          </a:xfrm>
          <a:prstGeom prst="rect">
            <a:avLst/>
          </a:prstGeom>
        </p:spPr>
      </p:pic>
      <p:pic>
        <p:nvPicPr>
          <p:cNvPr id="15" name="Рисунок 14" descr="volcano_04.jpg"/>
          <p:cNvPicPr>
            <a:picLocks noChangeAspect="1"/>
          </p:cNvPicPr>
          <p:nvPr/>
        </p:nvPicPr>
        <p:blipFill>
          <a:blip r:embed="rId6" cstate="print"/>
          <a:srcRect t="681" r="24286" b="12677"/>
          <a:stretch>
            <a:fillRect/>
          </a:stretch>
        </p:blipFill>
        <p:spPr>
          <a:xfrm>
            <a:off x="6929454" y="3929066"/>
            <a:ext cx="2031792" cy="1785950"/>
          </a:xfrm>
          <a:prstGeom prst="rect">
            <a:avLst/>
          </a:prstGeom>
        </p:spPr>
      </p:pic>
      <p:cxnSp>
        <p:nvCxnSpPr>
          <p:cNvPr id="17" name="Прямая со стрелкой 16"/>
          <p:cNvCxnSpPr/>
          <p:nvPr/>
        </p:nvCxnSpPr>
        <p:spPr>
          <a:xfrm rot="10800000" flipV="1">
            <a:off x="1428728" y="1357298"/>
            <a:ext cx="1857388" cy="500066"/>
          </a:xfrm>
          <a:prstGeom prst="straightConnector1">
            <a:avLst/>
          </a:prstGeom>
          <a:ln>
            <a:solidFill>
              <a:srgbClr val="4A9C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5643570" y="1357298"/>
            <a:ext cx="2071702" cy="428628"/>
          </a:xfrm>
          <a:prstGeom prst="straightConnector1">
            <a:avLst/>
          </a:prstGeom>
          <a:ln>
            <a:solidFill>
              <a:srgbClr val="4A9C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5400000">
            <a:off x="3464711" y="1464455"/>
            <a:ext cx="928694" cy="714380"/>
          </a:xfrm>
          <a:prstGeom prst="straightConnector1">
            <a:avLst/>
          </a:prstGeom>
          <a:ln>
            <a:solidFill>
              <a:srgbClr val="4A9C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16200000" flipH="1">
            <a:off x="4714876" y="1500174"/>
            <a:ext cx="928694" cy="642942"/>
          </a:xfrm>
          <a:prstGeom prst="straightConnector1">
            <a:avLst/>
          </a:prstGeom>
          <a:ln>
            <a:solidFill>
              <a:srgbClr val="4A9C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5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11000" r="-4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357166"/>
            <a:ext cx="6477000" cy="1214438"/>
          </a:xfrm>
        </p:spPr>
        <p:txBody>
          <a:bodyPr/>
          <a:lstStyle/>
          <a:p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Загрязнение мирового океана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500174"/>
            <a:ext cx="4786346" cy="5357826"/>
          </a:xfrm>
        </p:spPr>
        <p:txBody>
          <a:bodyPr/>
          <a:lstStyle/>
          <a:p>
            <a:pPr marL="0" indent="4572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Сушу и  океан связывают реки, впадающие в моря и несущие различные загрязнители. Не распадающиеся при контакте с почвой химические вещества, такие как нефтепродукты, нефть, удобрения (особенно нитраты и фосфаты) попадают в реки, а затем в океан. В итоге океан превращается в место сброса этого «коктейля» из питательных веществ и ядов.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Rio_tinto_river_CarolStoker_NASA_Ames_Research_Cent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57884" y="1428736"/>
            <a:ext cx="3095625" cy="23241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dirty-water-e129293468515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86380" y="4071941"/>
            <a:ext cx="3214710" cy="24110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12000" r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3042" y="857232"/>
            <a:ext cx="6072230" cy="3929090"/>
          </a:xfrm>
        </p:spPr>
        <p:txBody>
          <a:bodyPr/>
          <a:lstStyle/>
          <a:p>
            <a:pPr marL="0" indent="45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Нефть и нефтепродукты – основные загрязнители океанов, но наносимый ими вред значительно усугубляют сточные воды, бытовой мусор и загрязнение воздуха.</a:t>
            </a:r>
          </a:p>
          <a:p>
            <a:endParaRPr lang="ru-RU" dirty="0"/>
          </a:p>
        </p:txBody>
      </p:sp>
      <p:pic>
        <p:nvPicPr>
          <p:cNvPr id="4" name="Рисунок 3" descr="0003-002-Zagrjaznjajuschie-veschestva-mogut-byt-razdeleny-na-neskolko-razlichnyk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3143248"/>
            <a:ext cx="2714644" cy="22145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Meksikas-licis-tagad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72198" y="3071810"/>
            <a:ext cx="2786083" cy="22145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89387572_sea_empress_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71802" y="4071942"/>
            <a:ext cx="2809878" cy="22254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12000" r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714356"/>
            <a:ext cx="7429552" cy="703282"/>
          </a:xfrm>
        </p:spPr>
        <p:txBody>
          <a:bodyPr/>
          <a:lstStyle/>
          <a:p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Вырубка лесов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142984"/>
            <a:ext cx="5500726" cy="4911741"/>
          </a:xfrm>
        </p:spPr>
        <p:txBody>
          <a:bodyPr/>
          <a:lstStyle/>
          <a:p>
            <a:pPr marL="0" indent="45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Вырубка лесов в наше время стала одной из самых важных проблем экологии. Ведь леса не только обогащают окружающую атмосферу столь необходимым кислородом, но и являются основной движущей силой в процессе круговорота воды. Они забирают влагу из почвы, а затем, фильтруя и очищая ее, выделяют в атмосферу и повышают влажность. </a:t>
            </a:r>
          </a:p>
          <a:p>
            <a:pPr marL="0" indent="45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Ущерб, который наносит вырубка лесов, настолько велик, что грозит планете глобальным потеплением (с их уменьшением увеличивается количество парниковых газов). 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14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29322" y="1428736"/>
            <a:ext cx="2995787" cy="18573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les_JP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29322" y="3929066"/>
            <a:ext cx="2996184" cy="22372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AF_GreenEarth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2E1EDA3-2EDD-4EEE-AAC3-034E53C89CF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AF_GreenEarth</Template>
  <TotalTime>0</TotalTime>
  <Words>502</Words>
  <Application>Microsoft Office PowerPoint</Application>
  <PresentationFormat>Экран (4:3)</PresentationFormat>
  <Paragraphs>67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AF_GreenEarth</vt:lpstr>
      <vt:lpstr>Презентация  на тему:  «глобальные проблемы экологии»</vt:lpstr>
      <vt:lpstr>Содержание:</vt:lpstr>
      <vt:lpstr>Тема проекта: «Глобальные проблемы экологии»</vt:lpstr>
      <vt:lpstr>Цель проекта: </vt:lpstr>
      <vt:lpstr>Вступление</vt:lpstr>
      <vt:lpstr>1. Основные экологические проблемы человечества: </vt:lpstr>
      <vt:lpstr>Загрязнение мирового океана</vt:lpstr>
      <vt:lpstr>Презентация PowerPoint</vt:lpstr>
      <vt:lpstr>Вырубка лесов </vt:lpstr>
      <vt:lpstr>Презентация PowerPoint</vt:lpstr>
      <vt:lpstr>Нарушение озонового слоя </vt:lpstr>
      <vt:lpstr>Презентация PowerPoint</vt:lpstr>
      <vt:lpstr>Засорение атмосферы </vt:lpstr>
      <vt:lpstr>Презентация PowerPoint</vt:lpstr>
      <vt:lpstr>2. Перспективы развития и решения глобальных экологических проблем</vt:lpstr>
      <vt:lpstr>Вывод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2013-11-09T19:50:28Z</dcterms:created>
  <dcterms:modified xsi:type="dcterms:W3CDTF">2022-03-09T07:57:00Z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TC103367939990</vt:lpwstr>
  </property>
</Properties>
</file>