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sldIdLst>
    <p:sldId id="256" r:id="rId2"/>
    <p:sldId id="259" r:id="rId3"/>
    <p:sldId id="296" r:id="rId4"/>
    <p:sldId id="297" r:id="rId5"/>
    <p:sldId id="298" r:id="rId6"/>
    <p:sldId id="294" r:id="rId7"/>
    <p:sldId id="263" r:id="rId8"/>
    <p:sldId id="266" r:id="rId9"/>
    <p:sldId id="265" r:id="rId10"/>
    <p:sldId id="302" r:id="rId11"/>
    <p:sldId id="293" r:id="rId12"/>
    <p:sldId id="304" r:id="rId13"/>
    <p:sldId id="305" r:id="rId14"/>
    <p:sldId id="306" r:id="rId15"/>
    <p:sldId id="307" r:id="rId16"/>
    <p:sldId id="308" r:id="rId17"/>
    <p:sldId id="309" r:id="rId18"/>
    <p:sldId id="312" r:id="rId19"/>
    <p:sldId id="313" r:id="rId20"/>
    <p:sldId id="314" r:id="rId21"/>
    <p:sldId id="315" r:id="rId22"/>
    <p:sldId id="316" r:id="rId23"/>
    <p:sldId id="321" r:id="rId24"/>
    <p:sldId id="317" r:id="rId25"/>
    <p:sldId id="322" r:id="rId26"/>
    <p:sldId id="318" r:id="rId27"/>
    <p:sldId id="319" r:id="rId28"/>
    <p:sldId id="26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A00"/>
    <a:srgbClr val="932D93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1734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NUL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NUL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NUL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img0.liveinternet.ru/images/attach/c/7/96/11/96011378_07.png"/>
          <p:cNvPicPr>
            <a:picLocks noChangeAspect="1" noChangeArrowheads="1"/>
          </p:cNvPicPr>
          <p:nvPr/>
        </p:nvPicPr>
        <p:blipFill>
          <a:blip r:embed="rId2" cstate="print"/>
          <a:srcRect t="9929"/>
          <a:stretch>
            <a:fillRect/>
          </a:stretch>
        </p:blipFill>
        <p:spPr bwMode="auto">
          <a:xfrm>
            <a:off x="6300192" y="148444"/>
            <a:ext cx="2843808" cy="1953158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  <a:effectLst>
            <a:outerShdw blurRad="50800" dist="508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6864" r="66798"/>
          <a:stretch>
            <a:fillRect/>
          </a:stretch>
        </p:blipFill>
        <p:spPr bwMode="auto">
          <a:xfrm>
            <a:off x="2195736" y="4908281"/>
            <a:ext cx="1224136" cy="1949719"/>
          </a:xfrm>
          <a:prstGeom prst="rect">
            <a:avLst/>
          </a:prstGeom>
          <a:noFill/>
        </p:spPr>
      </p:pic>
      <p:pic>
        <p:nvPicPr>
          <p:cNvPr id="9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814" t="47325" r="33579"/>
          <a:stretch>
            <a:fillRect/>
          </a:stretch>
        </p:blipFill>
        <p:spPr bwMode="auto">
          <a:xfrm>
            <a:off x="7740352" y="2615834"/>
            <a:ext cx="864096" cy="1389229"/>
          </a:xfrm>
          <a:prstGeom prst="rect">
            <a:avLst/>
          </a:prstGeom>
          <a:noFill/>
        </p:spPr>
      </p:pic>
      <p:pic>
        <p:nvPicPr>
          <p:cNvPr id="10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8742" b="51603"/>
          <a:stretch>
            <a:fillRect/>
          </a:stretch>
        </p:blipFill>
        <p:spPr bwMode="auto">
          <a:xfrm>
            <a:off x="323528" y="3852893"/>
            <a:ext cx="1080120" cy="1664339"/>
          </a:xfrm>
          <a:prstGeom prst="rect">
            <a:avLst/>
          </a:prstGeom>
          <a:noFill/>
        </p:spPr>
      </p:pic>
      <p:pic>
        <p:nvPicPr>
          <p:cNvPr id="11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25" r="37483" b="52957"/>
          <a:stretch>
            <a:fillRect/>
          </a:stretch>
        </p:blipFill>
        <p:spPr bwMode="auto">
          <a:xfrm>
            <a:off x="251520" y="2276872"/>
            <a:ext cx="864096" cy="1339942"/>
          </a:xfrm>
          <a:prstGeom prst="rect">
            <a:avLst/>
          </a:prstGeom>
          <a:noFill/>
        </p:spPr>
      </p:pic>
      <p:pic>
        <p:nvPicPr>
          <p:cNvPr id="12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213" r="3388" b="50672"/>
          <a:stretch>
            <a:fillRect/>
          </a:stretch>
        </p:blipFill>
        <p:spPr bwMode="auto">
          <a:xfrm>
            <a:off x="5004048" y="4900592"/>
            <a:ext cx="1080120" cy="1688755"/>
          </a:xfrm>
          <a:prstGeom prst="rect">
            <a:avLst/>
          </a:prstGeom>
          <a:noFill/>
        </p:spPr>
      </p:pic>
      <p:pic>
        <p:nvPicPr>
          <p:cNvPr id="13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274" t="50400" b="7128"/>
          <a:stretch>
            <a:fillRect/>
          </a:stretch>
        </p:blipFill>
        <p:spPr bwMode="auto">
          <a:xfrm>
            <a:off x="7308304" y="4581128"/>
            <a:ext cx="1296144" cy="17268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130425"/>
            <a:ext cx="6480720" cy="1470025"/>
          </a:xfrm>
        </p:spPr>
        <p:txBody>
          <a:bodyPr/>
          <a:lstStyle>
            <a:lvl1pPr>
              <a:defRPr>
                <a:solidFill>
                  <a:srgbClr val="8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3717032"/>
            <a:ext cx="5792688" cy="1343000"/>
          </a:xfrm>
        </p:spPr>
        <p:txBody>
          <a:bodyPr/>
          <a:lstStyle>
            <a:lvl1pPr marL="0" indent="0" algn="ctr">
              <a:buNone/>
              <a:defRPr>
                <a:solidFill>
                  <a:srgbClr val="3E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D113-E031-42FD-B855-99CFAA176336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EA75A-580F-47F4-8016-1FC6CD420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tatic.klasnaocinka.com.ua/uploads/editor/3565/239744/sitepage_50/images/9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892772"/>
            <a:ext cx="3744416" cy="965228"/>
          </a:xfrm>
          <a:prstGeom prst="rect">
            <a:avLst/>
          </a:prstGeom>
          <a:noFill/>
        </p:spPr>
      </p:pic>
      <p:pic>
        <p:nvPicPr>
          <p:cNvPr id="27" name="Picture 2" descr="http://static.klasnaocinka.com.ua/uploads/editor/3565/239744/sitepage_50/images/9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5874210"/>
            <a:ext cx="3816424" cy="983790"/>
          </a:xfrm>
          <a:prstGeom prst="rect">
            <a:avLst/>
          </a:prstGeom>
          <a:noFill/>
        </p:spPr>
      </p:pic>
      <p:pic>
        <p:nvPicPr>
          <p:cNvPr id="8" name="Picture 2" descr="http://img0.liveinternet.ru/images/attach/c/7/96/11/96011378_07.png"/>
          <p:cNvPicPr>
            <a:picLocks noChangeAspect="1" noChangeArrowheads="1"/>
          </p:cNvPicPr>
          <p:nvPr/>
        </p:nvPicPr>
        <p:blipFill>
          <a:blip r:embed="rId2" cstate="print"/>
          <a:srcRect t="9929"/>
          <a:stretch>
            <a:fillRect/>
          </a:stretch>
        </p:blipFill>
        <p:spPr bwMode="auto">
          <a:xfrm>
            <a:off x="7571340" y="188640"/>
            <a:ext cx="1572660" cy="1080120"/>
          </a:xfrm>
          <a:prstGeom prst="rect">
            <a:avLst/>
          </a:prstGeom>
          <a:noFill/>
        </p:spPr>
      </p:pic>
      <p:pic>
        <p:nvPicPr>
          <p:cNvPr id="9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6864" r="66798"/>
          <a:stretch>
            <a:fillRect/>
          </a:stretch>
        </p:blipFill>
        <p:spPr bwMode="auto">
          <a:xfrm flipH="1">
            <a:off x="8388424" y="2996952"/>
            <a:ext cx="576065" cy="936104"/>
          </a:xfrm>
          <a:prstGeom prst="rect">
            <a:avLst/>
          </a:prstGeom>
          <a:noFill/>
        </p:spPr>
      </p:pic>
      <p:pic>
        <p:nvPicPr>
          <p:cNvPr id="10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814" t="47325" r="33579"/>
          <a:stretch>
            <a:fillRect/>
          </a:stretch>
        </p:blipFill>
        <p:spPr bwMode="auto">
          <a:xfrm>
            <a:off x="8316416" y="5793395"/>
            <a:ext cx="662181" cy="1064605"/>
          </a:xfrm>
          <a:prstGeom prst="rect">
            <a:avLst/>
          </a:prstGeom>
          <a:noFill/>
        </p:spPr>
      </p:pic>
      <p:pic>
        <p:nvPicPr>
          <p:cNvPr id="11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8742" b="51603"/>
          <a:stretch>
            <a:fillRect/>
          </a:stretch>
        </p:blipFill>
        <p:spPr bwMode="auto">
          <a:xfrm>
            <a:off x="8460432" y="2132856"/>
            <a:ext cx="504056" cy="776692"/>
          </a:xfrm>
          <a:prstGeom prst="rect">
            <a:avLst/>
          </a:prstGeom>
          <a:noFill/>
        </p:spPr>
      </p:pic>
      <p:pic>
        <p:nvPicPr>
          <p:cNvPr id="12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25" r="37483" b="52957"/>
          <a:stretch>
            <a:fillRect/>
          </a:stretch>
        </p:blipFill>
        <p:spPr bwMode="auto">
          <a:xfrm flipH="1">
            <a:off x="8460431" y="1340768"/>
            <a:ext cx="432048" cy="720080"/>
          </a:xfrm>
          <a:prstGeom prst="rect">
            <a:avLst/>
          </a:prstGeom>
          <a:noFill/>
        </p:spPr>
      </p:pic>
      <p:pic>
        <p:nvPicPr>
          <p:cNvPr id="13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213" r="3388" b="50672"/>
          <a:stretch>
            <a:fillRect/>
          </a:stretch>
        </p:blipFill>
        <p:spPr bwMode="auto">
          <a:xfrm>
            <a:off x="8388424" y="4725144"/>
            <a:ext cx="595841" cy="931590"/>
          </a:xfrm>
          <a:prstGeom prst="rect">
            <a:avLst/>
          </a:prstGeom>
          <a:noFill/>
        </p:spPr>
      </p:pic>
      <p:pic>
        <p:nvPicPr>
          <p:cNvPr id="14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274" t="50400" b="7128"/>
          <a:stretch>
            <a:fillRect/>
          </a:stretch>
        </p:blipFill>
        <p:spPr bwMode="auto">
          <a:xfrm>
            <a:off x="8428992" y="3861049"/>
            <a:ext cx="594544" cy="792088"/>
          </a:xfrm>
          <a:prstGeom prst="rect">
            <a:avLst/>
          </a:prstGeom>
          <a:noFill/>
        </p:spPr>
      </p:pic>
      <p:pic>
        <p:nvPicPr>
          <p:cNvPr id="15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6864" r="66798"/>
          <a:stretch>
            <a:fillRect/>
          </a:stretch>
        </p:blipFill>
        <p:spPr bwMode="auto">
          <a:xfrm>
            <a:off x="72008" y="2924944"/>
            <a:ext cx="587735" cy="936104"/>
          </a:xfrm>
          <a:prstGeom prst="rect">
            <a:avLst/>
          </a:prstGeom>
          <a:noFill/>
        </p:spPr>
      </p:pic>
      <p:pic>
        <p:nvPicPr>
          <p:cNvPr id="16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814" t="47325" r="33579"/>
          <a:stretch>
            <a:fillRect/>
          </a:stretch>
        </p:blipFill>
        <p:spPr bwMode="auto">
          <a:xfrm flipH="1">
            <a:off x="0" y="5793395"/>
            <a:ext cx="669459" cy="1064605"/>
          </a:xfrm>
          <a:prstGeom prst="rect">
            <a:avLst/>
          </a:prstGeom>
          <a:noFill/>
        </p:spPr>
      </p:pic>
      <p:pic>
        <p:nvPicPr>
          <p:cNvPr id="17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8742" b="51603"/>
          <a:stretch>
            <a:fillRect/>
          </a:stretch>
        </p:blipFill>
        <p:spPr bwMode="auto">
          <a:xfrm>
            <a:off x="144016" y="2132856"/>
            <a:ext cx="504056" cy="776692"/>
          </a:xfrm>
          <a:prstGeom prst="rect">
            <a:avLst/>
          </a:prstGeom>
          <a:noFill/>
        </p:spPr>
      </p:pic>
      <p:pic>
        <p:nvPicPr>
          <p:cNvPr id="18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25" r="37483" b="52957"/>
          <a:stretch>
            <a:fillRect/>
          </a:stretch>
        </p:blipFill>
        <p:spPr bwMode="auto">
          <a:xfrm>
            <a:off x="144017" y="1268760"/>
            <a:ext cx="464362" cy="720080"/>
          </a:xfrm>
          <a:prstGeom prst="rect">
            <a:avLst/>
          </a:prstGeom>
          <a:noFill/>
        </p:spPr>
      </p:pic>
      <p:pic>
        <p:nvPicPr>
          <p:cNvPr id="19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213" r="3388" b="50672"/>
          <a:stretch>
            <a:fillRect/>
          </a:stretch>
        </p:blipFill>
        <p:spPr bwMode="auto">
          <a:xfrm flipH="1">
            <a:off x="179512" y="4725144"/>
            <a:ext cx="591783" cy="931590"/>
          </a:xfrm>
          <a:prstGeom prst="rect">
            <a:avLst/>
          </a:prstGeom>
          <a:noFill/>
        </p:spPr>
      </p:pic>
      <p:pic>
        <p:nvPicPr>
          <p:cNvPr id="20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274" t="50400" b="7128"/>
          <a:stretch>
            <a:fillRect/>
          </a:stretch>
        </p:blipFill>
        <p:spPr bwMode="auto">
          <a:xfrm flipH="1">
            <a:off x="0" y="3861048"/>
            <a:ext cx="552512" cy="792088"/>
          </a:xfrm>
          <a:prstGeom prst="rect">
            <a:avLst/>
          </a:prstGeom>
          <a:noFill/>
        </p:spPr>
      </p:pic>
      <p:pic>
        <p:nvPicPr>
          <p:cNvPr id="21" name="Picture 2" descr="http://img0.liveinternet.ru/images/attach/c/7/96/11/96011378_07.png"/>
          <p:cNvPicPr>
            <a:picLocks noChangeAspect="1" noChangeArrowheads="1"/>
          </p:cNvPicPr>
          <p:nvPr/>
        </p:nvPicPr>
        <p:blipFill>
          <a:blip r:embed="rId2" cstate="print"/>
          <a:srcRect t="9929"/>
          <a:stretch>
            <a:fillRect/>
          </a:stretch>
        </p:blipFill>
        <p:spPr bwMode="auto">
          <a:xfrm flipH="1">
            <a:off x="-1" y="260647"/>
            <a:ext cx="1475656" cy="106575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628800"/>
            <a:ext cx="8229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D113-E031-42FD-B855-99CFAA176336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EA75A-580F-47F4-8016-1FC6CD420E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  <a:effectLst>
            <a:outerShdw blurRad="50800" dist="508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img0.liveinternet.ru/images/attach/c/7/96/11/96011378_07.png"/>
          <p:cNvPicPr>
            <a:picLocks noChangeAspect="1" noChangeArrowheads="1"/>
          </p:cNvPicPr>
          <p:nvPr/>
        </p:nvPicPr>
        <p:blipFill>
          <a:blip r:embed="rId2" cstate="print"/>
          <a:srcRect t="9929"/>
          <a:stretch>
            <a:fillRect/>
          </a:stretch>
        </p:blipFill>
        <p:spPr bwMode="auto">
          <a:xfrm>
            <a:off x="0" y="188640"/>
            <a:ext cx="2470749" cy="1696937"/>
          </a:xfrm>
          <a:prstGeom prst="rect">
            <a:avLst/>
          </a:prstGeom>
          <a:noFill/>
        </p:spPr>
      </p:pic>
      <p:pic>
        <p:nvPicPr>
          <p:cNvPr id="9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6864" r="66798"/>
          <a:stretch>
            <a:fillRect/>
          </a:stretch>
        </p:blipFill>
        <p:spPr bwMode="auto">
          <a:xfrm>
            <a:off x="1187624" y="4908281"/>
            <a:ext cx="1224136" cy="1949719"/>
          </a:xfrm>
          <a:prstGeom prst="rect">
            <a:avLst/>
          </a:prstGeom>
          <a:noFill/>
        </p:spPr>
      </p:pic>
      <p:pic>
        <p:nvPicPr>
          <p:cNvPr id="10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814" t="47325" r="33579"/>
          <a:stretch>
            <a:fillRect/>
          </a:stretch>
        </p:blipFill>
        <p:spPr bwMode="auto">
          <a:xfrm>
            <a:off x="8100392" y="764704"/>
            <a:ext cx="864096" cy="1389229"/>
          </a:xfrm>
          <a:prstGeom prst="rect">
            <a:avLst/>
          </a:prstGeom>
          <a:noFill/>
        </p:spPr>
      </p:pic>
      <p:pic>
        <p:nvPicPr>
          <p:cNvPr id="11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8742" b="51603"/>
          <a:stretch>
            <a:fillRect/>
          </a:stretch>
        </p:blipFill>
        <p:spPr bwMode="auto">
          <a:xfrm>
            <a:off x="251520" y="3933056"/>
            <a:ext cx="1080120" cy="1664339"/>
          </a:xfrm>
          <a:prstGeom prst="rect">
            <a:avLst/>
          </a:prstGeom>
          <a:noFill/>
        </p:spPr>
      </p:pic>
      <p:pic>
        <p:nvPicPr>
          <p:cNvPr id="12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25" r="37483" b="52957"/>
          <a:stretch>
            <a:fillRect/>
          </a:stretch>
        </p:blipFill>
        <p:spPr bwMode="auto">
          <a:xfrm>
            <a:off x="179512" y="2132856"/>
            <a:ext cx="864096" cy="1339942"/>
          </a:xfrm>
          <a:prstGeom prst="rect">
            <a:avLst/>
          </a:prstGeom>
          <a:noFill/>
        </p:spPr>
      </p:pic>
      <p:pic>
        <p:nvPicPr>
          <p:cNvPr id="13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213" r="3388" b="50672"/>
          <a:stretch>
            <a:fillRect/>
          </a:stretch>
        </p:blipFill>
        <p:spPr bwMode="auto">
          <a:xfrm>
            <a:off x="7308304" y="4941168"/>
            <a:ext cx="1080120" cy="1688755"/>
          </a:xfrm>
          <a:prstGeom prst="rect">
            <a:avLst/>
          </a:prstGeom>
          <a:noFill/>
        </p:spPr>
      </p:pic>
      <p:pic>
        <p:nvPicPr>
          <p:cNvPr id="14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274" t="50400" b="7128"/>
          <a:stretch>
            <a:fillRect/>
          </a:stretch>
        </p:blipFill>
        <p:spPr bwMode="auto">
          <a:xfrm>
            <a:off x="7847856" y="3140968"/>
            <a:ext cx="1296144" cy="17268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484784"/>
            <a:ext cx="7772400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>
                <a:solidFill>
                  <a:srgbClr val="2E001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D113-E031-42FD-B855-99CFAA176336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EA75A-580F-47F4-8016-1FC6CD420E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  <a:effectLst>
            <a:outerShdw blurRad="50800" dist="508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 descr="http://antalpiti.ru/files/99604/raduga_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5254520"/>
            <a:ext cx="3888432" cy="1603480"/>
          </a:xfrm>
          <a:prstGeom prst="rect">
            <a:avLst/>
          </a:prstGeom>
          <a:noFill/>
        </p:spPr>
      </p:pic>
      <p:pic>
        <p:nvPicPr>
          <p:cNvPr id="16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814" t="47325" r="33579"/>
          <a:stretch>
            <a:fillRect/>
          </a:stretch>
        </p:blipFill>
        <p:spPr bwMode="auto">
          <a:xfrm rot="1002683">
            <a:off x="5329554" y="4892052"/>
            <a:ext cx="864096" cy="1389229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6864" r="66798"/>
          <a:stretch>
            <a:fillRect/>
          </a:stretch>
        </p:blipFill>
        <p:spPr bwMode="auto">
          <a:xfrm rot="20661004">
            <a:off x="3327754" y="4686283"/>
            <a:ext cx="998084" cy="1589679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http://static.klasnaocinka.com.ua/uploads/editor/3565/239744/sitepage_50/images/9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892772"/>
            <a:ext cx="3744416" cy="965228"/>
          </a:xfrm>
          <a:prstGeom prst="rect">
            <a:avLst/>
          </a:prstGeom>
          <a:noFill/>
        </p:spPr>
      </p:pic>
      <p:pic>
        <p:nvPicPr>
          <p:cNvPr id="31" name="Picture 2" descr="http://static.klasnaocinka.com.ua/uploads/editor/3565/239744/sitepage_50/images/9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5874210"/>
            <a:ext cx="3816424" cy="983790"/>
          </a:xfrm>
          <a:prstGeom prst="rect">
            <a:avLst/>
          </a:prstGeom>
          <a:noFill/>
        </p:spPr>
      </p:pic>
      <p:pic>
        <p:nvPicPr>
          <p:cNvPr id="16" name="Picture 2" descr="http://img0.liveinternet.ru/images/attach/c/7/96/11/96011378_07.png"/>
          <p:cNvPicPr>
            <a:picLocks noChangeAspect="1" noChangeArrowheads="1"/>
          </p:cNvPicPr>
          <p:nvPr/>
        </p:nvPicPr>
        <p:blipFill>
          <a:blip r:embed="rId2" cstate="print"/>
          <a:srcRect t="9929"/>
          <a:stretch>
            <a:fillRect/>
          </a:stretch>
        </p:blipFill>
        <p:spPr bwMode="auto">
          <a:xfrm>
            <a:off x="7781028" y="188640"/>
            <a:ext cx="1362972" cy="936104"/>
          </a:xfrm>
          <a:prstGeom prst="rect">
            <a:avLst/>
          </a:prstGeom>
          <a:noFill/>
        </p:spPr>
      </p:pic>
      <p:pic>
        <p:nvPicPr>
          <p:cNvPr id="17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6864" r="66798"/>
          <a:stretch>
            <a:fillRect/>
          </a:stretch>
        </p:blipFill>
        <p:spPr bwMode="auto">
          <a:xfrm flipH="1">
            <a:off x="8388424" y="2996952"/>
            <a:ext cx="576065" cy="936104"/>
          </a:xfrm>
          <a:prstGeom prst="rect">
            <a:avLst/>
          </a:prstGeom>
          <a:noFill/>
        </p:spPr>
      </p:pic>
      <p:pic>
        <p:nvPicPr>
          <p:cNvPr id="18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814" t="47325" r="33579"/>
          <a:stretch>
            <a:fillRect/>
          </a:stretch>
        </p:blipFill>
        <p:spPr bwMode="auto">
          <a:xfrm>
            <a:off x="8316416" y="5793395"/>
            <a:ext cx="662181" cy="1064605"/>
          </a:xfrm>
          <a:prstGeom prst="rect">
            <a:avLst/>
          </a:prstGeom>
          <a:noFill/>
        </p:spPr>
      </p:pic>
      <p:pic>
        <p:nvPicPr>
          <p:cNvPr id="19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8742" b="51603"/>
          <a:stretch>
            <a:fillRect/>
          </a:stretch>
        </p:blipFill>
        <p:spPr bwMode="auto">
          <a:xfrm>
            <a:off x="8460432" y="2132856"/>
            <a:ext cx="504056" cy="776692"/>
          </a:xfrm>
          <a:prstGeom prst="rect">
            <a:avLst/>
          </a:prstGeom>
          <a:noFill/>
        </p:spPr>
      </p:pic>
      <p:pic>
        <p:nvPicPr>
          <p:cNvPr id="20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25" r="37483" b="52957"/>
          <a:stretch>
            <a:fillRect/>
          </a:stretch>
        </p:blipFill>
        <p:spPr bwMode="auto">
          <a:xfrm flipH="1">
            <a:off x="8460431" y="1340768"/>
            <a:ext cx="432048" cy="720080"/>
          </a:xfrm>
          <a:prstGeom prst="rect">
            <a:avLst/>
          </a:prstGeom>
          <a:noFill/>
        </p:spPr>
      </p:pic>
      <p:pic>
        <p:nvPicPr>
          <p:cNvPr id="21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213" r="3388" b="50672"/>
          <a:stretch>
            <a:fillRect/>
          </a:stretch>
        </p:blipFill>
        <p:spPr bwMode="auto">
          <a:xfrm>
            <a:off x="8388424" y="4725144"/>
            <a:ext cx="595841" cy="931590"/>
          </a:xfrm>
          <a:prstGeom prst="rect">
            <a:avLst/>
          </a:prstGeom>
          <a:noFill/>
        </p:spPr>
      </p:pic>
      <p:pic>
        <p:nvPicPr>
          <p:cNvPr id="22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274" t="50400" b="7128"/>
          <a:stretch>
            <a:fillRect/>
          </a:stretch>
        </p:blipFill>
        <p:spPr bwMode="auto">
          <a:xfrm>
            <a:off x="8428992" y="3861049"/>
            <a:ext cx="594544" cy="792088"/>
          </a:xfrm>
          <a:prstGeom prst="rect">
            <a:avLst/>
          </a:prstGeom>
          <a:noFill/>
        </p:spPr>
      </p:pic>
      <p:pic>
        <p:nvPicPr>
          <p:cNvPr id="23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6864" r="66798"/>
          <a:stretch>
            <a:fillRect/>
          </a:stretch>
        </p:blipFill>
        <p:spPr bwMode="auto">
          <a:xfrm>
            <a:off x="72008" y="2924944"/>
            <a:ext cx="587735" cy="936104"/>
          </a:xfrm>
          <a:prstGeom prst="rect">
            <a:avLst/>
          </a:prstGeom>
          <a:noFill/>
        </p:spPr>
      </p:pic>
      <p:pic>
        <p:nvPicPr>
          <p:cNvPr id="24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814" t="47325" r="33579"/>
          <a:stretch>
            <a:fillRect/>
          </a:stretch>
        </p:blipFill>
        <p:spPr bwMode="auto">
          <a:xfrm flipH="1">
            <a:off x="0" y="5793395"/>
            <a:ext cx="669459" cy="1064605"/>
          </a:xfrm>
          <a:prstGeom prst="rect">
            <a:avLst/>
          </a:prstGeom>
          <a:noFill/>
        </p:spPr>
      </p:pic>
      <p:pic>
        <p:nvPicPr>
          <p:cNvPr id="25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8742" b="51603"/>
          <a:stretch>
            <a:fillRect/>
          </a:stretch>
        </p:blipFill>
        <p:spPr bwMode="auto">
          <a:xfrm>
            <a:off x="144016" y="2132856"/>
            <a:ext cx="504056" cy="776692"/>
          </a:xfrm>
          <a:prstGeom prst="rect">
            <a:avLst/>
          </a:prstGeom>
          <a:noFill/>
        </p:spPr>
      </p:pic>
      <p:pic>
        <p:nvPicPr>
          <p:cNvPr id="26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25" r="37483" b="52957"/>
          <a:stretch>
            <a:fillRect/>
          </a:stretch>
        </p:blipFill>
        <p:spPr bwMode="auto">
          <a:xfrm>
            <a:off x="144017" y="1268760"/>
            <a:ext cx="464362" cy="720080"/>
          </a:xfrm>
          <a:prstGeom prst="rect">
            <a:avLst/>
          </a:prstGeom>
          <a:noFill/>
        </p:spPr>
      </p:pic>
      <p:pic>
        <p:nvPicPr>
          <p:cNvPr id="27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213" r="3388" b="50672"/>
          <a:stretch>
            <a:fillRect/>
          </a:stretch>
        </p:blipFill>
        <p:spPr bwMode="auto">
          <a:xfrm flipH="1">
            <a:off x="179512" y="4725144"/>
            <a:ext cx="591783" cy="931590"/>
          </a:xfrm>
          <a:prstGeom prst="rect">
            <a:avLst/>
          </a:prstGeom>
          <a:noFill/>
        </p:spPr>
      </p:pic>
      <p:pic>
        <p:nvPicPr>
          <p:cNvPr id="28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274" t="50400" b="7128"/>
          <a:stretch>
            <a:fillRect/>
          </a:stretch>
        </p:blipFill>
        <p:spPr bwMode="auto">
          <a:xfrm>
            <a:off x="112576" y="3861049"/>
            <a:ext cx="594544" cy="792088"/>
          </a:xfrm>
          <a:prstGeom prst="rect">
            <a:avLst/>
          </a:prstGeom>
          <a:noFill/>
        </p:spPr>
      </p:pic>
      <p:pic>
        <p:nvPicPr>
          <p:cNvPr id="29" name="Picture 2" descr="http://img0.liveinternet.ru/images/attach/c/7/96/11/96011378_07.png"/>
          <p:cNvPicPr>
            <a:picLocks noChangeAspect="1" noChangeArrowheads="1"/>
          </p:cNvPicPr>
          <p:nvPr/>
        </p:nvPicPr>
        <p:blipFill>
          <a:blip r:embed="rId2" cstate="print"/>
          <a:srcRect t="9929"/>
          <a:stretch>
            <a:fillRect/>
          </a:stretch>
        </p:blipFill>
        <p:spPr bwMode="auto">
          <a:xfrm flipH="1">
            <a:off x="0" y="260648"/>
            <a:ext cx="1196441" cy="8640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D113-E031-42FD-B855-99CFAA176336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EA75A-580F-47F4-8016-1FC6CD420E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  <a:effectLst>
            <a:outerShdw blurRad="50800" dist="508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img0.liveinternet.ru/images/attach/c/7/96/11/96011378_07.png"/>
          <p:cNvPicPr>
            <a:picLocks noChangeAspect="1" noChangeArrowheads="1"/>
          </p:cNvPicPr>
          <p:nvPr/>
        </p:nvPicPr>
        <p:blipFill>
          <a:blip r:embed="rId2" cstate="print"/>
          <a:srcRect t="9929"/>
          <a:stretch>
            <a:fillRect/>
          </a:stretch>
        </p:blipFill>
        <p:spPr bwMode="auto">
          <a:xfrm>
            <a:off x="0" y="188640"/>
            <a:ext cx="2470749" cy="1696937"/>
          </a:xfrm>
          <a:prstGeom prst="rect">
            <a:avLst/>
          </a:prstGeom>
          <a:noFill/>
        </p:spPr>
      </p:pic>
      <p:pic>
        <p:nvPicPr>
          <p:cNvPr id="15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6864" r="66798"/>
          <a:stretch>
            <a:fillRect/>
          </a:stretch>
        </p:blipFill>
        <p:spPr bwMode="auto">
          <a:xfrm>
            <a:off x="251520" y="2204864"/>
            <a:ext cx="998084" cy="1589679"/>
          </a:xfrm>
          <a:prstGeom prst="rect">
            <a:avLst/>
          </a:prstGeom>
          <a:noFill/>
        </p:spPr>
      </p:pic>
      <p:pic>
        <p:nvPicPr>
          <p:cNvPr id="16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814" t="47325" r="33579"/>
          <a:stretch>
            <a:fillRect/>
          </a:stretch>
        </p:blipFill>
        <p:spPr bwMode="auto">
          <a:xfrm>
            <a:off x="8100392" y="764704"/>
            <a:ext cx="864096" cy="1389229"/>
          </a:xfrm>
          <a:prstGeom prst="rect">
            <a:avLst/>
          </a:prstGeom>
          <a:noFill/>
        </p:spPr>
      </p:pic>
      <p:pic>
        <p:nvPicPr>
          <p:cNvPr id="17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8742" b="51603"/>
          <a:stretch>
            <a:fillRect/>
          </a:stretch>
        </p:blipFill>
        <p:spPr bwMode="auto">
          <a:xfrm>
            <a:off x="251520" y="3933056"/>
            <a:ext cx="1080120" cy="1664339"/>
          </a:xfrm>
          <a:prstGeom prst="rect">
            <a:avLst/>
          </a:prstGeom>
          <a:noFill/>
        </p:spPr>
      </p:pic>
      <p:pic>
        <p:nvPicPr>
          <p:cNvPr id="18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25" r="37483" b="52957"/>
          <a:stretch>
            <a:fillRect/>
          </a:stretch>
        </p:blipFill>
        <p:spPr bwMode="auto">
          <a:xfrm>
            <a:off x="1115616" y="5071411"/>
            <a:ext cx="1080120" cy="1674927"/>
          </a:xfrm>
          <a:prstGeom prst="rect">
            <a:avLst/>
          </a:prstGeom>
          <a:noFill/>
        </p:spPr>
      </p:pic>
      <p:pic>
        <p:nvPicPr>
          <p:cNvPr id="19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213" r="3388" b="50672"/>
          <a:stretch>
            <a:fillRect/>
          </a:stretch>
        </p:blipFill>
        <p:spPr bwMode="auto">
          <a:xfrm>
            <a:off x="7308304" y="4941168"/>
            <a:ext cx="1080120" cy="1688755"/>
          </a:xfrm>
          <a:prstGeom prst="rect">
            <a:avLst/>
          </a:prstGeom>
          <a:noFill/>
        </p:spPr>
      </p:pic>
      <p:pic>
        <p:nvPicPr>
          <p:cNvPr id="20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274" t="50400" b="7128"/>
          <a:stretch>
            <a:fillRect/>
          </a:stretch>
        </p:blipFill>
        <p:spPr bwMode="auto">
          <a:xfrm>
            <a:off x="7847856" y="3140968"/>
            <a:ext cx="1296144" cy="17268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D113-E031-42FD-B855-99CFAA176336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EA75A-580F-47F4-8016-1FC6CD420E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  <a:effectLst>
            <a:outerShdw blurRad="50800" dist="508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2" descr="http://antalpiti.ru/files/99604/raduga_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5254520"/>
            <a:ext cx="3888432" cy="1603480"/>
          </a:xfrm>
          <a:prstGeom prst="rect">
            <a:avLst/>
          </a:prstGeom>
          <a:noFill/>
        </p:spPr>
      </p:pic>
      <p:pic>
        <p:nvPicPr>
          <p:cNvPr id="22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814" t="47325" r="33579"/>
          <a:stretch>
            <a:fillRect/>
          </a:stretch>
        </p:blipFill>
        <p:spPr bwMode="auto">
          <a:xfrm rot="1002683">
            <a:off x="5329554" y="4892052"/>
            <a:ext cx="864096" cy="1389229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6864" r="66798"/>
          <a:stretch>
            <a:fillRect/>
          </a:stretch>
        </p:blipFill>
        <p:spPr bwMode="auto">
          <a:xfrm rot="20661004">
            <a:off x="3327754" y="4686283"/>
            <a:ext cx="998084" cy="1589679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img0.liveinternet.ru/images/attach/c/7/96/11/96011378_07.png"/>
          <p:cNvPicPr>
            <a:picLocks noChangeAspect="1" noChangeArrowheads="1"/>
          </p:cNvPicPr>
          <p:nvPr/>
        </p:nvPicPr>
        <p:blipFill>
          <a:blip r:embed="rId2" cstate="print"/>
          <a:srcRect t="9929"/>
          <a:stretch>
            <a:fillRect/>
          </a:stretch>
        </p:blipFill>
        <p:spPr bwMode="auto">
          <a:xfrm>
            <a:off x="0" y="188640"/>
            <a:ext cx="2470749" cy="1696937"/>
          </a:xfrm>
          <a:prstGeom prst="rect">
            <a:avLst/>
          </a:prstGeom>
          <a:noFill/>
        </p:spPr>
      </p:pic>
      <p:pic>
        <p:nvPicPr>
          <p:cNvPr id="14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6864" r="66798"/>
          <a:stretch>
            <a:fillRect/>
          </a:stretch>
        </p:blipFill>
        <p:spPr bwMode="auto">
          <a:xfrm>
            <a:off x="1043608" y="5085184"/>
            <a:ext cx="1224136" cy="1949719"/>
          </a:xfrm>
          <a:prstGeom prst="rect">
            <a:avLst/>
          </a:prstGeom>
          <a:noFill/>
        </p:spPr>
      </p:pic>
      <p:pic>
        <p:nvPicPr>
          <p:cNvPr id="15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814" t="47325" r="33579"/>
          <a:stretch>
            <a:fillRect/>
          </a:stretch>
        </p:blipFill>
        <p:spPr bwMode="auto">
          <a:xfrm>
            <a:off x="8028384" y="1196752"/>
            <a:ext cx="864096" cy="1389229"/>
          </a:xfrm>
          <a:prstGeom prst="rect">
            <a:avLst/>
          </a:prstGeom>
          <a:noFill/>
        </p:spPr>
      </p:pic>
      <p:pic>
        <p:nvPicPr>
          <p:cNvPr id="16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8742" b="51603"/>
          <a:stretch>
            <a:fillRect/>
          </a:stretch>
        </p:blipFill>
        <p:spPr bwMode="auto">
          <a:xfrm>
            <a:off x="0" y="3789040"/>
            <a:ext cx="1080120" cy="1664339"/>
          </a:xfrm>
          <a:prstGeom prst="rect">
            <a:avLst/>
          </a:prstGeom>
          <a:noFill/>
        </p:spPr>
      </p:pic>
      <p:pic>
        <p:nvPicPr>
          <p:cNvPr id="17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25" r="37483" b="52957"/>
          <a:stretch>
            <a:fillRect/>
          </a:stretch>
        </p:blipFill>
        <p:spPr bwMode="auto">
          <a:xfrm>
            <a:off x="179512" y="2132856"/>
            <a:ext cx="864096" cy="1339942"/>
          </a:xfrm>
          <a:prstGeom prst="rect">
            <a:avLst/>
          </a:prstGeom>
          <a:noFill/>
        </p:spPr>
      </p:pic>
      <p:pic>
        <p:nvPicPr>
          <p:cNvPr id="18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213" r="3388" b="50672"/>
          <a:stretch>
            <a:fillRect/>
          </a:stretch>
        </p:blipFill>
        <p:spPr bwMode="auto">
          <a:xfrm>
            <a:off x="7308304" y="4941168"/>
            <a:ext cx="1080120" cy="1688755"/>
          </a:xfrm>
          <a:prstGeom prst="rect">
            <a:avLst/>
          </a:prstGeom>
          <a:noFill/>
        </p:spPr>
      </p:pic>
      <p:pic>
        <p:nvPicPr>
          <p:cNvPr id="19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274" t="50400" b="7128"/>
          <a:stretch>
            <a:fillRect/>
          </a:stretch>
        </p:blipFill>
        <p:spPr bwMode="auto">
          <a:xfrm>
            <a:off x="7847856" y="2924944"/>
            <a:ext cx="1296144" cy="1726803"/>
          </a:xfrm>
          <a:prstGeom prst="rect">
            <a:avLst/>
          </a:prstGeom>
          <a:noFill/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D113-E031-42FD-B855-99CFAA176336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FEA75A-580F-47F4-8016-1FC6CD420E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  <a:effectLst>
            <a:outerShdw blurRad="50800" dist="508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2" descr="http://antalpiti.ru/files/99604/raduga_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5254520"/>
            <a:ext cx="3888432" cy="1603480"/>
          </a:xfrm>
          <a:prstGeom prst="rect">
            <a:avLst/>
          </a:prstGeom>
          <a:noFill/>
        </p:spPr>
      </p:pic>
      <p:pic>
        <p:nvPicPr>
          <p:cNvPr id="21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814" t="47325" r="33579"/>
          <a:stretch>
            <a:fillRect/>
          </a:stretch>
        </p:blipFill>
        <p:spPr bwMode="auto">
          <a:xfrm rot="1002683">
            <a:off x="5329554" y="4892052"/>
            <a:ext cx="864096" cy="1389229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" descr="http://static.freepik.com/free-photo/cartoon-children-vector_34-5658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6864" r="66798"/>
          <a:stretch>
            <a:fillRect/>
          </a:stretch>
        </p:blipFill>
        <p:spPr bwMode="auto">
          <a:xfrm rot="20661004">
            <a:off x="3327754" y="4686283"/>
            <a:ext cx="998084" cy="1589679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0D113-E031-42FD-B855-99CFAA176336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EA75A-580F-47F4-8016-1FC6CD420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5400" b="1" kern="1200" cap="none" spc="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rgbClr val="800000"/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764704"/>
            <a:ext cx="7200800" cy="5184576"/>
          </a:xfrm>
        </p:spPr>
        <p:txBody>
          <a:bodyPr>
            <a:normAutofit/>
          </a:bodyPr>
          <a:lstStyle/>
          <a:p>
            <a:pPr algn="r"/>
            <a:r>
              <a:rPr lang="ru-RU" i="1" dirty="0" smtClean="0">
                <a:ln w="1905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932D93"/>
                </a:solidFill>
                <a:latin typeface="Monotype Corsiva" pitchFamily="66" charset="0"/>
              </a:rPr>
              <a:t>Методика </a:t>
            </a:r>
            <a:r>
              <a:rPr lang="en-US" i="1" dirty="0" smtClean="0">
                <a:ln w="1905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932D93"/>
                </a:solidFill>
                <a:latin typeface="Monotype Corsiva" pitchFamily="66" charset="0"/>
              </a:rPr>
              <a:t> </a:t>
            </a:r>
            <a:r>
              <a:rPr lang="ru-RU" i="1" dirty="0" smtClean="0">
                <a:ln w="1905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932D93"/>
                </a:solidFill>
                <a:latin typeface="Monotype Corsiva" pitchFamily="66" charset="0"/>
              </a:rPr>
              <a:t>проведения утренней </a:t>
            </a:r>
            <a:r>
              <a:rPr lang="en-US" i="1" dirty="0" smtClean="0">
                <a:ln w="1905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932D93"/>
                </a:solidFill>
                <a:latin typeface="Monotype Corsiva" pitchFamily="66" charset="0"/>
              </a:rPr>
              <a:t> </a:t>
            </a:r>
            <a:r>
              <a:rPr lang="ru-RU" i="1" dirty="0" smtClean="0">
                <a:ln w="19050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rgbClr val="932D93"/>
                </a:solidFill>
                <a:latin typeface="Monotype Corsiva" pitchFamily="66" charset="0"/>
              </a:rPr>
              <a:t>гимнастики  </a:t>
            </a:r>
            <a:r>
              <a:rPr lang="ru-RU" i="1" dirty="0" smtClean="0">
                <a:solidFill>
                  <a:srgbClr val="7030A0"/>
                </a:solidFill>
                <a:latin typeface="Monotype Corsiva" pitchFamily="66" charset="0"/>
              </a:rPr>
              <a:t/>
            </a:r>
            <a:br>
              <a:rPr lang="ru-RU" i="1" dirty="0" smtClean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rgbClr val="7030A0"/>
                </a:solidFill>
                <a:latin typeface="Monotype Corsiva" pitchFamily="66" charset="0"/>
              </a:rPr>
              <a:t>Материал </a:t>
            </a:r>
            <a:r>
              <a:rPr lang="ru-RU" sz="2800" dirty="0" smtClean="0">
                <a:solidFill>
                  <a:srgbClr val="7030A0"/>
                </a:solidFill>
                <a:latin typeface="Monotype Corsiva" pitchFamily="66" charset="0"/>
              </a:rPr>
              <a:t>подготовили:</a:t>
            </a:r>
            <a:r>
              <a:rPr lang="ru-RU" sz="2800" dirty="0">
                <a:solidFill>
                  <a:srgbClr val="7030A0"/>
                </a:solidFill>
                <a:latin typeface="Monotype Corsiva" pitchFamily="66" charset="0"/>
              </a:rPr>
              <a:t/>
            </a:r>
            <a:br>
              <a:rPr lang="ru-RU" sz="2800" dirty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7030A0"/>
                </a:solidFill>
                <a:latin typeface="Monotype Corsiva" pitchFamily="66" charset="0"/>
              </a:rPr>
              <a:t>Кудинова </a:t>
            </a:r>
            <a:r>
              <a:rPr lang="ru-RU" sz="2800" dirty="0">
                <a:solidFill>
                  <a:srgbClr val="7030A0"/>
                </a:solidFill>
                <a:latin typeface="Monotype Corsiva" pitchFamily="66" charset="0"/>
              </a:rPr>
              <a:t>М.Г</a:t>
            </a:r>
            <a:r>
              <a:rPr lang="ru-RU" sz="2800" dirty="0" smtClean="0">
                <a:solidFill>
                  <a:srgbClr val="7030A0"/>
                </a:solidFill>
                <a:latin typeface="Monotype Corsiva" pitchFamily="66" charset="0"/>
              </a:rPr>
              <a:t>.</a:t>
            </a:r>
            <a:br>
              <a:rPr lang="ru-RU" sz="2800" dirty="0" smtClean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sz="2800" smtClean="0">
                <a:solidFill>
                  <a:srgbClr val="7030A0"/>
                </a:solidFill>
                <a:latin typeface="Monotype Corsiva" pitchFamily="66" charset="0"/>
              </a:rPr>
              <a:t>Лиходед В.Н.</a:t>
            </a:r>
            <a:endParaRPr lang="ru-RU" sz="2800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1268760"/>
            <a:ext cx="6552727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dirty="0" smtClean="0"/>
          </a:p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Необходимо всегда помнить , что не нужно слишком усердствовать –все-таки утренняя зарядка должна быть положительном зарядом бодрости на целый день.</a:t>
            </a:r>
          </a:p>
        </p:txBody>
      </p:sp>
    </p:spTree>
    <p:extLst>
      <p:ext uri="{BB962C8B-B14F-4D97-AF65-F5344CB8AC3E}">
        <p14:creationId xmlns:p14="http://schemas.microsoft.com/office/powerpoint/2010/main" val="419044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Формы проведения утренней гимнастики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>
                <a:solidFill>
                  <a:srgbClr val="FF0000"/>
                </a:solidFill>
              </a:rPr>
              <a:t>Классическая</a:t>
            </a:r>
          </a:p>
          <a:p>
            <a:pPr lvl="0"/>
            <a:r>
              <a:rPr lang="ru-RU" dirty="0">
                <a:solidFill>
                  <a:srgbClr val="FF0000"/>
                </a:solidFill>
              </a:rPr>
              <a:t>Музыкально-ритмическая</a:t>
            </a:r>
          </a:p>
          <a:p>
            <a:pPr lvl="0"/>
            <a:r>
              <a:rPr lang="ru-RU" dirty="0">
                <a:solidFill>
                  <a:srgbClr val="FF0000"/>
                </a:solidFill>
              </a:rPr>
              <a:t>Полоса препятствий</a:t>
            </a:r>
          </a:p>
          <a:p>
            <a:pPr lvl="0"/>
            <a:r>
              <a:rPr lang="ru-RU" dirty="0">
                <a:solidFill>
                  <a:srgbClr val="FF0000"/>
                </a:solidFill>
              </a:rPr>
              <a:t>Имитационно-образная</a:t>
            </a:r>
          </a:p>
          <a:p>
            <a:pPr lvl="0"/>
            <a:r>
              <a:rPr lang="ru-RU" dirty="0">
                <a:solidFill>
                  <a:srgbClr val="FF0000"/>
                </a:solidFill>
              </a:rPr>
              <a:t>Игровая (подвижные игры, игровые упражнения</a:t>
            </a:r>
            <a:r>
              <a:rPr lang="ru-RU" dirty="0" smtClean="0">
                <a:solidFill>
                  <a:srgbClr val="FF0000"/>
                </a:solidFill>
              </a:rPr>
              <a:t>)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Игровой </a:t>
            </a:r>
            <a:r>
              <a:rPr lang="ru-RU" dirty="0" err="1" smtClean="0">
                <a:solidFill>
                  <a:srgbClr val="FF0000"/>
                </a:solidFill>
              </a:rPr>
              <a:t>стретчинг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Степ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Гимнастика на </a:t>
            </a:r>
            <a:r>
              <a:rPr lang="ru-RU" dirty="0" err="1" smtClean="0">
                <a:solidFill>
                  <a:srgbClr val="FF0000"/>
                </a:solidFill>
              </a:rPr>
              <a:t>фитболах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41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363272" cy="149817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Игровые формы 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проведения утренней гимнастики</a:t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4797152"/>
            <a:ext cx="2880320" cy="1717651"/>
          </a:xfrm>
        </p:spPr>
        <p:txBody>
          <a:bodyPr>
            <a:normAutofit/>
          </a:bodyPr>
          <a:lstStyle/>
          <a:p>
            <a:pPr lvl="0">
              <a:buNone/>
            </a:pPr>
            <a:endParaRPr lang="ru-RU" dirty="0"/>
          </a:p>
        </p:txBody>
      </p:sp>
      <p:pic>
        <p:nvPicPr>
          <p:cNvPr id="1027" name="Picture 3" descr="E:\РМО Лиходед\фото\17133926-e39b-4ac2-b58f-c01f809494df.jpg"/>
          <p:cNvPicPr>
            <a:picLocks noChangeAspect="1" noChangeArrowheads="1"/>
          </p:cNvPicPr>
          <p:nvPr/>
        </p:nvPicPr>
        <p:blipFill>
          <a:blip r:embed="rId2" cstate="print"/>
          <a:srcRect l="7331" t="30788" r="9101"/>
          <a:stretch>
            <a:fillRect/>
          </a:stretch>
        </p:blipFill>
        <p:spPr bwMode="auto">
          <a:xfrm>
            <a:off x="683568" y="2396147"/>
            <a:ext cx="3960440" cy="3280059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23865" r="10904"/>
          <a:stretch>
            <a:fillRect/>
          </a:stretch>
        </p:blipFill>
        <p:spPr bwMode="auto">
          <a:xfrm>
            <a:off x="4644008" y="2976004"/>
            <a:ext cx="3888431" cy="332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1841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87208" cy="994122"/>
          </a:xfrm>
        </p:spPr>
        <p:txBody>
          <a:bodyPr>
            <a:noAutofit/>
          </a:bodyPr>
          <a:lstStyle/>
          <a:p>
            <a:r>
              <a:rPr lang="ru-RU" sz="4000" dirty="0" smtClean="0"/>
              <a:t>Игровое упражнение</a:t>
            </a:r>
            <a:br>
              <a:rPr lang="ru-RU" sz="4000" dirty="0" smtClean="0"/>
            </a:br>
            <a:r>
              <a:rPr lang="ru-RU" sz="4000" dirty="0" smtClean="0"/>
              <a:t> «Морские приключения»</a:t>
            </a:r>
            <a:endParaRPr lang="ru-RU" sz="4000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7284" r="2059" b="33746"/>
          <a:stretch>
            <a:fillRect/>
          </a:stretch>
        </p:blipFill>
        <p:spPr bwMode="auto">
          <a:xfrm>
            <a:off x="3347864" y="4149080"/>
            <a:ext cx="4968552" cy="2484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t="16667" b="12963"/>
          <a:stretch>
            <a:fillRect/>
          </a:stretch>
        </p:blipFill>
        <p:spPr bwMode="auto">
          <a:xfrm>
            <a:off x="755576" y="1484784"/>
            <a:ext cx="4248472" cy="2989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Игровое упражнение «Репка по-новому»</a:t>
            </a:r>
            <a:endParaRPr lang="ru-RU" sz="3200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9191" r="6127" b="23416"/>
          <a:stretch>
            <a:fillRect/>
          </a:stretch>
        </p:blipFill>
        <p:spPr bwMode="auto">
          <a:xfrm>
            <a:off x="3923928" y="3501008"/>
            <a:ext cx="441325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t="10753" r="21141" b="19349"/>
          <a:stretch>
            <a:fillRect/>
          </a:stretch>
        </p:blipFill>
        <p:spPr bwMode="auto">
          <a:xfrm>
            <a:off x="611560" y="1196751"/>
            <a:ext cx="3888432" cy="3446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285852" y="2071678"/>
            <a:ext cx="3043230" cy="4397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699" t="20098" b="2858"/>
          <a:stretch>
            <a:fillRect/>
          </a:stretch>
        </p:blipFill>
        <p:spPr bwMode="auto">
          <a:xfrm>
            <a:off x="4572000" y="3356992"/>
            <a:ext cx="373385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 t="25291"/>
          <a:stretch>
            <a:fillRect/>
          </a:stretch>
        </p:blipFill>
        <p:spPr bwMode="auto">
          <a:xfrm>
            <a:off x="683568" y="980728"/>
            <a:ext cx="4240937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Игровое упражнение</a:t>
            </a:r>
            <a:br>
              <a:rPr lang="ru-RU" sz="4000" dirty="0" smtClean="0"/>
            </a:br>
            <a:r>
              <a:rPr lang="ru-RU" sz="4000" dirty="0" smtClean="0"/>
              <a:t> «Зоопарк»</a:t>
            </a:r>
            <a:endParaRPr lang="ru-RU" sz="40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2728" r="899" b="31587"/>
          <a:stretch>
            <a:fillRect/>
          </a:stretch>
        </p:blipFill>
        <p:spPr bwMode="auto">
          <a:xfrm>
            <a:off x="3347864" y="3649825"/>
            <a:ext cx="4989314" cy="2803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 t="14415" r="-2014" b="32069"/>
          <a:stretch>
            <a:fillRect/>
          </a:stretch>
        </p:blipFill>
        <p:spPr bwMode="auto">
          <a:xfrm>
            <a:off x="755576" y="1340768"/>
            <a:ext cx="480428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329114" cy="86834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232" t="19092" r="-692" b="22041"/>
          <a:stretch>
            <a:fillRect/>
          </a:stretch>
        </p:blipFill>
        <p:spPr bwMode="auto">
          <a:xfrm>
            <a:off x="3061778" y="3284984"/>
            <a:ext cx="525463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 l="5203" t="27750" r="1140" b="18484"/>
          <a:stretch>
            <a:fillRect/>
          </a:stretch>
        </p:blipFill>
        <p:spPr bwMode="auto">
          <a:xfrm>
            <a:off x="755576" y="188640"/>
            <a:ext cx="5769931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Взаимодействие ДОУ </a:t>
            </a:r>
            <a:br>
              <a:rPr lang="ru-RU" dirty="0" smtClean="0"/>
            </a:br>
            <a:r>
              <a:rPr lang="ru-RU" dirty="0" smtClean="0"/>
              <a:t>и СЕМЬИ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728" r="13025" b="17268"/>
          <a:stretch>
            <a:fillRect/>
          </a:stretch>
        </p:blipFill>
        <p:spPr bwMode="auto">
          <a:xfrm>
            <a:off x="4788024" y="1556792"/>
            <a:ext cx="3168352" cy="4707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РМО Лиходед\фото\25254f61-8209-40f3-a6aa-5fb6e748712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5" t="20058" r="19531" b="19779"/>
          <a:stretch/>
        </p:blipFill>
        <p:spPr bwMode="auto">
          <a:xfrm>
            <a:off x="899592" y="1556792"/>
            <a:ext cx="3096344" cy="4300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47730" r="8063" b="20450"/>
          <a:stretch>
            <a:fillRect/>
          </a:stretch>
        </p:blipFill>
        <p:spPr bwMode="auto">
          <a:xfrm>
            <a:off x="683568" y="188640"/>
            <a:ext cx="393217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 t="45864" r="9971" b="21267"/>
          <a:stretch>
            <a:fillRect/>
          </a:stretch>
        </p:blipFill>
        <p:spPr bwMode="auto">
          <a:xfrm>
            <a:off x="827584" y="3284984"/>
            <a:ext cx="381642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 l="13069" t="32767" r="14116" b="23544"/>
          <a:stretch>
            <a:fillRect/>
          </a:stretch>
        </p:blipFill>
        <p:spPr bwMode="auto">
          <a:xfrm>
            <a:off x="4932040" y="1412776"/>
            <a:ext cx="3384376" cy="4512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214290"/>
            <a:ext cx="69127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 indent="-355600" algn="ctr">
              <a:buClrTx/>
              <a:buSzPct val="45000"/>
              <a:buFontTx/>
              <a:buNone/>
              <a:tabLst>
                <a:tab pos="358775" algn="l"/>
                <a:tab pos="806450" algn="l"/>
                <a:tab pos="1255713" algn="l"/>
                <a:tab pos="1704975" algn="l"/>
                <a:tab pos="2154238" algn="l"/>
                <a:tab pos="2603500" algn="l"/>
                <a:tab pos="3052763" algn="l"/>
                <a:tab pos="3502025" algn="l"/>
                <a:tab pos="3951288" algn="l"/>
                <a:tab pos="4400550" algn="l"/>
                <a:tab pos="4849813" algn="l"/>
                <a:tab pos="5299075" algn="l"/>
                <a:tab pos="5748338" algn="l"/>
                <a:tab pos="6197600" algn="l"/>
                <a:tab pos="6646863" algn="l"/>
                <a:tab pos="7096125" algn="l"/>
                <a:tab pos="7545388" algn="l"/>
                <a:tab pos="7994650" algn="l"/>
                <a:tab pos="8443913" algn="l"/>
                <a:tab pos="8893175" algn="l"/>
                <a:tab pos="9342438" algn="l"/>
              </a:tabLst>
            </a:pPr>
            <a:r>
              <a:rPr lang="ru-RU" sz="2800" b="1" i="1" dirty="0" smtClean="0">
                <a:solidFill>
                  <a:srgbClr val="FF0000"/>
                </a:solidFill>
                <a:latin typeface="Arial" charset="0"/>
              </a:rPr>
              <a:t>Растить детей здоровыми, сильными жизнерадостными – задача каждого дошкольного учреждения</a:t>
            </a:r>
            <a:endParaRPr lang="ru-RU" sz="2800" b="1" i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2690336"/>
            <a:ext cx="64807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 dirty="0" smtClean="0">
              <a:solidFill>
                <a:srgbClr val="333333"/>
              </a:solidFill>
              <a:latin typeface="Arial" charset="0"/>
            </a:endParaRPr>
          </a:p>
          <a:p>
            <a:pPr>
              <a:spcBef>
                <a:spcPts val="6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 dirty="0">
              <a:solidFill>
                <a:srgbClr val="333333"/>
              </a:solidFill>
              <a:latin typeface="Arial" charset="0"/>
            </a:endParaRPr>
          </a:p>
          <a:p>
            <a:pPr>
              <a:spcBef>
                <a:spcPts val="6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 dirty="0" smtClean="0">
              <a:solidFill>
                <a:srgbClr val="333333"/>
              </a:solidFill>
              <a:latin typeface="Arial" charset="0"/>
            </a:endParaRPr>
          </a:p>
          <a:p>
            <a:pPr>
              <a:spcBef>
                <a:spcPts val="6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b="1" dirty="0" smtClean="0">
              <a:solidFill>
                <a:srgbClr val="333333"/>
              </a:solidFill>
              <a:latin typeface="Arial" charset="0"/>
            </a:endParaRPr>
          </a:p>
          <a:p>
            <a:pPr>
              <a:spcBef>
                <a:spcPts val="6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b="1" dirty="0">
              <a:solidFill>
                <a:srgbClr val="333333"/>
              </a:solidFill>
              <a:latin typeface="Arial" charset="0"/>
            </a:endParaRPr>
          </a:p>
        </p:txBody>
      </p:sp>
      <p:pic>
        <p:nvPicPr>
          <p:cNvPr id="1026" name="Picture 2" descr="E:\РМО Лиходед\фото\17133926-e39b-4ac2-b58f-c01f809494df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143116"/>
            <a:ext cx="6000792" cy="4714884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327" t="2041" r="26530"/>
          <a:stretch>
            <a:fillRect/>
          </a:stretch>
        </p:blipFill>
        <p:spPr bwMode="auto">
          <a:xfrm>
            <a:off x="4860032" y="2564904"/>
            <a:ext cx="4032448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 l="10411" t="21768" r="20031" b="6301"/>
          <a:stretch>
            <a:fillRect/>
          </a:stretch>
        </p:blipFill>
        <p:spPr bwMode="auto">
          <a:xfrm>
            <a:off x="683568" y="188640"/>
            <a:ext cx="529208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 l="4138" t="10346" r="18268"/>
          <a:stretch>
            <a:fillRect/>
          </a:stretch>
        </p:blipFill>
        <p:spPr bwMode="auto">
          <a:xfrm>
            <a:off x="683568" y="4005064"/>
            <a:ext cx="4652743" cy="2687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642918"/>
            <a:ext cx="2500330" cy="142876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764" t="22583"/>
          <a:stretch>
            <a:fillRect/>
          </a:stretch>
        </p:blipFill>
        <p:spPr bwMode="auto">
          <a:xfrm>
            <a:off x="3419872" y="3717032"/>
            <a:ext cx="4906458" cy="2960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 l="3880" t="13796" r="5580"/>
          <a:stretch>
            <a:fillRect/>
          </a:stretch>
        </p:blipFill>
        <p:spPr bwMode="auto">
          <a:xfrm>
            <a:off x="755576" y="188640"/>
            <a:ext cx="5040560" cy="3599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1651" t="17502" r="21527"/>
          <a:stretch>
            <a:fillRect/>
          </a:stretch>
        </p:blipFill>
        <p:spPr bwMode="auto">
          <a:xfrm>
            <a:off x="683568" y="188640"/>
            <a:ext cx="4032448" cy="37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 l="7733" t="18044"/>
          <a:stretch>
            <a:fillRect/>
          </a:stretch>
        </p:blipFill>
        <p:spPr bwMode="auto">
          <a:xfrm>
            <a:off x="4139952" y="3789040"/>
            <a:ext cx="4295800" cy="286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РМО Лиходед\фото\30e988eb-f2a3-4228-9521-e9ff6b829d7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4" t="16490"/>
          <a:stretch/>
        </p:blipFill>
        <p:spPr bwMode="auto">
          <a:xfrm>
            <a:off x="683568" y="260648"/>
            <a:ext cx="4104456" cy="295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РМО Лиходед\фото\c10d099a-cbfd-44f9-b45c-3b26956bb6a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3" t="24390" b="7178"/>
          <a:stretch/>
        </p:blipFill>
        <p:spPr bwMode="auto">
          <a:xfrm>
            <a:off x="2987824" y="3080884"/>
            <a:ext cx="5325262" cy="2860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059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2928934"/>
            <a:ext cx="2686040" cy="63184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159" t="26317"/>
          <a:stretch>
            <a:fillRect/>
          </a:stretch>
        </p:blipFill>
        <p:spPr bwMode="auto">
          <a:xfrm>
            <a:off x="4732152" y="1988840"/>
            <a:ext cx="3635288" cy="3805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/>
          <a:srcRect l="1674" t="3813" r="9613" b="14587"/>
          <a:stretch>
            <a:fillRect/>
          </a:stretch>
        </p:blipFill>
        <p:spPr bwMode="auto">
          <a:xfrm>
            <a:off x="899592" y="1340768"/>
            <a:ext cx="381642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РМО Лиходед\фото\6ec01dbe-c6e7-4270-9744-6c8616fc400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5" t="-456" r="8376" b="9796"/>
          <a:stretch/>
        </p:blipFill>
        <p:spPr bwMode="auto">
          <a:xfrm>
            <a:off x="4918228" y="2996952"/>
            <a:ext cx="3459333" cy="274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РМО Лиходед\фото\7ae43f04-f5c9-4f29-8db8-0a83ba5fd60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8" t="14692" r="12913" b="8156"/>
          <a:stretch/>
        </p:blipFill>
        <p:spPr bwMode="auto">
          <a:xfrm>
            <a:off x="4572000" y="332656"/>
            <a:ext cx="3719743" cy="2645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РМО Лиходед\фото\dce4a5c0-d252-438b-afc5-e872b195bdc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22" r="9129" b="10029"/>
          <a:stretch/>
        </p:blipFill>
        <p:spPr bwMode="auto">
          <a:xfrm>
            <a:off x="714832" y="-18502"/>
            <a:ext cx="3075631" cy="3613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РМО Лиходед\фото\1fc8b645-1144-486c-9e2a-a02ec784a41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6"/>
          <a:stretch/>
        </p:blipFill>
        <p:spPr bwMode="auto">
          <a:xfrm>
            <a:off x="714832" y="2852936"/>
            <a:ext cx="1775407" cy="381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22"/>
          <a:stretch/>
        </p:blipFill>
        <p:spPr bwMode="auto">
          <a:xfrm>
            <a:off x="2828223" y="2060848"/>
            <a:ext cx="1924479" cy="3647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08427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4" t="15730" r="9381" b="17353"/>
          <a:stretch/>
        </p:blipFill>
        <p:spPr bwMode="auto">
          <a:xfrm>
            <a:off x="755576" y="2636912"/>
            <a:ext cx="2858611" cy="3213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55" r="5532" b="15363"/>
          <a:stretch/>
        </p:blipFill>
        <p:spPr bwMode="auto">
          <a:xfrm>
            <a:off x="3419872" y="34768"/>
            <a:ext cx="3861789" cy="3024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D:\РМО Лиходед\фото\ef11ac22-0809-4099-8844-03da7652b869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" t="13987" r="4890" b="15791"/>
          <a:stretch/>
        </p:blipFill>
        <p:spPr bwMode="auto">
          <a:xfrm>
            <a:off x="4581612" y="3058858"/>
            <a:ext cx="3610506" cy="3682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49" t="9627" r="11028" b="8074"/>
          <a:stretch/>
        </p:blipFill>
        <p:spPr bwMode="auto">
          <a:xfrm>
            <a:off x="683568" y="51082"/>
            <a:ext cx="4176464" cy="5851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0" t="18963" r="13617" b="23368"/>
          <a:stretch/>
        </p:blipFill>
        <p:spPr bwMode="auto">
          <a:xfrm>
            <a:off x="4932040" y="2132856"/>
            <a:ext cx="3461928" cy="37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24098" y="950395"/>
            <a:ext cx="5663429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071546"/>
            <a:ext cx="659851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Arial" panose="020B0604020202020204" pitchFamily="34" charset="0"/>
              </a:rPr>
              <a:t>Утренняя гимнастика проводится до завтрака. </a:t>
            </a:r>
            <a:endParaRPr lang="ru-RU" sz="4000" b="1" dirty="0" smtClean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Не </a:t>
            </a:r>
            <a:r>
              <a:rPr lang="ru-RU" sz="4000" b="1" dirty="0">
                <a:solidFill>
                  <a:srgbClr val="FF0000"/>
                </a:solidFill>
                <a:latin typeface="Arial" panose="020B0604020202020204" pitchFamily="34" charset="0"/>
              </a:rPr>
              <a:t>следует сразу после завершения занятия переходить к приему пищи, садится за стол</a:t>
            </a:r>
            <a:r>
              <a:rPr lang="ru-RU" sz="4000" dirty="0">
                <a:solidFill>
                  <a:srgbClr val="52596F"/>
                </a:solidFill>
                <a:latin typeface="Arial" panose="020B0604020202020204" pitchFamily="34" charset="0"/>
              </a:rPr>
              <a:t>.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13124511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0"/>
            <a:ext cx="678661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  <a:latin typeface="Arial" panose="020B0604020202020204" pitchFamily="34" charset="0"/>
              </a:rPr>
              <a:t>При проведении утренней гимнастики в помещении необходимо соблюдать гигиенические </a:t>
            </a:r>
            <a:r>
              <a:rPr lang="ru-RU" sz="3200" dirty="0" smtClean="0">
                <a:solidFill>
                  <a:srgbClr val="FF0000"/>
                </a:solidFill>
                <a:latin typeface="Arial" panose="020B0604020202020204" pitchFamily="34" charset="0"/>
              </a:rPr>
              <a:t>правила:</a:t>
            </a:r>
          </a:p>
          <a:p>
            <a:pPr marL="342900" indent="-342900">
              <a:buFontTx/>
              <a:buChar char="-"/>
            </a:pPr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Проветриваемое помещение;</a:t>
            </a:r>
          </a:p>
          <a:p>
            <a:pPr marL="342900" indent="-342900">
              <a:buFontTx/>
              <a:buChar char="-"/>
            </a:pPr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Облегченная одежда, </a:t>
            </a: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</a:rPr>
              <a:t>не </a:t>
            </a:r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стесняющая </a:t>
            </a: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</a:rPr>
              <a:t>движения и дыхание. </a:t>
            </a:r>
            <a:endParaRPr lang="ru-RU" sz="3200" b="1" dirty="0" smtClean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Обувь </a:t>
            </a: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</a:rPr>
              <a:t>для занятий должна быть </a:t>
            </a:r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легкой, удобной </a:t>
            </a: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</a:rPr>
              <a:t>– чешки, спортивные тапки. 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770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85728"/>
            <a:ext cx="7572428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Существует ряд противопоказаний для занятий гимнастикой. Если у ребенка наблюдается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fontAlgn="base"/>
            <a:endParaRPr lang="ru-RU" sz="1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расстройство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деятельности сердечно-сосудистой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системы;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расстройство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работы двигательного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аппарата;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значительная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общая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слабость.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ru-RU" sz="2000" dirty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455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Какой должна быть утренняя гимнастика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57422" y="1844824"/>
            <a:ext cx="567096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1.Регулярной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Умеренной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Доступной. </a:t>
            </a:r>
            <a:endParaRPr lang="ru-RU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Постепенной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 Разнообразной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74252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785794"/>
            <a:ext cx="842968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Последовательность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выполнения упражнений</a:t>
            </a:r>
            <a:r>
              <a:rPr lang="en-US" sz="3600" dirty="0" smtClean="0">
                <a:solidFill>
                  <a:srgbClr val="009A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 smtClean="0">
              <a:solidFill>
                <a:srgbClr val="009A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dirty="0" smtClean="0">
                <a:solidFill>
                  <a:srgbClr val="009A00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  <a:endParaRPr lang="ru-RU" sz="3600" dirty="0" smtClean="0">
              <a:solidFill>
                <a:srgbClr val="009A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Упражнения для рук и плечевого пояса</a:t>
            </a:r>
          </a:p>
          <a:p>
            <a:pPr algn="ctr"/>
            <a:r>
              <a:rPr lang="ru-RU" sz="3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0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Упражнения для мышц туловища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упражнениях для ног</a:t>
            </a: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u="sng" dirty="0" smtClean="0">
              <a:solidFill>
                <a:srgbClr val="009A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3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3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10" y="500042"/>
            <a:ext cx="771530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            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Музыкальное сопровождение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утренней </a:t>
            </a:r>
            <a:endParaRPr lang="en-US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гимнастике помогает детям одновременно </a:t>
            </a:r>
            <a:endParaRPr lang="en-US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начинать и своевременно заканчивать упражнение. Дети учатся слушать музыку и согласовывать движения с ее характером, выполнять упражнения четко, выразительно, плавно.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4071942"/>
            <a:ext cx="4092584" cy="2198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214290"/>
            <a:ext cx="68580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процессе утренней гимнастики 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 следит, чтобы каждое упражнение 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/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заканчивалось хорошим выпрямлением туловища, </a:t>
            </a:r>
            <a:endParaRPr lang="en-US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способствует укреплению мышц, поддерживающих прямое положение тела, а также закреплению навыка правильной осанки.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4214818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 выполнении упражнений воспитатель закрепляет у детей навыки правильного дыхания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Шаблон Детство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Детство 2</Template>
  <TotalTime>3564</TotalTime>
  <Words>282</Words>
  <Application>Microsoft Office PowerPoint</Application>
  <PresentationFormat>Экран (4:3)</PresentationFormat>
  <Paragraphs>52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Шаблон Детство 2</vt:lpstr>
      <vt:lpstr>Методика  проведения утренней  гимнастики   Материал подготовили: Кудинова М.Г. Лиходед В.Н.</vt:lpstr>
      <vt:lpstr>Презентация PowerPoint</vt:lpstr>
      <vt:lpstr>Презентация PowerPoint</vt:lpstr>
      <vt:lpstr>Презентация PowerPoint</vt:lpstr>
      <vt:lpstr>Презентация PowerPoint</vt:lpstr>
      <vt:lpstr>Какой должна быть утренняя гимнастика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Формы проведения утренней гимнастики</vt:lpstr>
      <vt:lpstr>Игровые формы  проведения утренней гимнастики </vt:lpstr>
      <vt:lpstr>Игровое упражнение  «Морские приключения»</vt:lpstr>
      <vt:lpstr>Игровое упражнение «Репка по-новому»</vt:lpstr>
      <vt:lpstr>Презентация PowerPoint</vt:lpstr>
      <vt:lpstr>Игровое упражнение  «Зоопарк»</vt:lpstr>
      <vt:lpstr>Презентация PowerPoint</vt:lpstr>
      <vt:lpstr>Взаимодействие ДОУ  и СЕМЬИ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«Детство 2»</dc:title>
  <dc:creator>User</dc:creator>
  <cp:lastModifiedBy>Admin</cp:lastModifiedBy>
  <cp:revision>60</cp:revision>
  <dcterms:created xsi:type="dcterms:W3CDTF">2014-05-16T16:20:10Z</dcterms:created>
  <dcterms:modified xsi:type="dcterms:W3CDTF">2023-02-08T10:38:20Z</dcterms:modified>
</cp:coreProperties>
</file>