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70" r:id="rId3"/>
    <p:sldId id="259" r:id="rId4"/>
    <p:sldId id="268" r:id="rId5"/>
    <p:sldId id="258" r:id="rId6"/>
    <p:sldId id="269" r:id="rId7"/>
    <p:sldId id="267" r:id="rId8"/>
    <p:sldId id="260" r:id="rId9"/>
    <p:sldId id="283" r:id="rId10"/>
    <p:sldId id="284" r:id="rId11"/>
    <p:sldId id="261" r:id="rId12"/>
    <p:sldId id="271" r:id="rId13"/>
    <p:sldId id="262" r:id="rId14"/>
    <p:sldId id="273" r:id="rId15"/>
    <p:sldId id="272" r:id="rId16"/>
    <p:sldId id="274" r:id="rId17"/>
    <p:sldId id="285" r:id="rId18"/>
    <p:sldId id="275" r:id="rId19"/>
    <p:sldId id="276" r:id="rId20"/>
    <p:sldId id="286" r:id="rId21"/>
    <p:sldId id="287" r:id="rId22"/>
    <p:sldId id="288" r:id="rId23"/>
    <p:sldId id="289" r:id="rId24"/>
    <p:sldId id="290" r:id="rId25"/>
    <p:sldId id="291" r:id="rId26"/>
    <p:sldId id="282" r:id="rId27"/>
    <p:sldId id="277" r:id="rId28"/>
    <p:sldId id="278" r:id="rId29"/>
    <p:sldId id="279" r:id="rId30"/>
    <p:sldId id="280" r:id="rId31"/>
    <p:sldId id="292" r:id="rId32"/>
    <p:sldId id="293" r:id="rId33"/>
    <p:sldId id="294" r:id="rId34"/>
    <p:sldId id="296" r:id="rId35"/>
    <p:sldId id="297" r:id="rId36"/>
    <p:sldId id="281" r:id="rId37"/>
    <p:sldId id="295" r:id="rId38"/>
    <p:sldId id="263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99CC00"/>
    <a:srgbClr val="FFFF99"/>
    <a:srgbClr val="FFFF00"/>
    <a:srgbClr val="FF0000"/>
    <a:srgbClr val="FFCC00"/>
    <a:srgbClr val="CC0000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834" autoAdjust="0"/>
    <p:restoredTop sz="94660"/>
  </p:normalViewPr>
  <p:slideViewPr>
    <p:cSldViewPr>
      <p:cViewPr>
        <p:scale>
          <a:sx n="118" d="100"/>
          <a:sy n="118" d="100"/>
        </p:scale>
        <p:origin x="-1434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6CFB41-1D2A-4A02-8902-44DD7BB10C41}" type="datetimeFigureOut">
              <a:rPr lang="ru-RU" smtClean="0"/>
              <a:pPr/>
              <a:t>09.03.22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EEA31D-990C-4918-860D-00EC6D4266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129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>
            <a:gsLst>
              <a:gs pos="0">
                <a:schemeClr val="folHlink"/>
              </a:gs>
              <a:gs pos="100000">
                <a:srgbClr val="FFFF00">
                  <a:alpha val="50000"/>
                </a:srgbClr>
              </a:gs>
            </a:gsLst>
            <a:lin ang="18900000"/>
          </a:gradFill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>
            <a:gsLst>
              <a:gs pos="0">
                <a:srgbClr val="CC0000"/>
              </a:gs>
              <a:gs pos="100000">
                <a:srgbClr val="FF0000">
                  <a:alpha val="70000"/>
                </a:srgbClr>
              </a:gs>
            </a:gsLst>
          </a:gradFill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459038" cy="476250"/>
          </a:xfrm>
          <a:gradFill>
            <a:gsLst>
              <a:gs pos="0">
                <a:srgbClr val="FFFF00">
                  <a:alpha val="60001"/>
                </a:srgbClr>
              </a:gs>
              <a:gs pos="100000">
                <a:srgbClr val="FFCC00"/>
              </a:gs>
            </a:gsLst>
            <a:lin ang="0"/>
          </a:gradFill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4184650" cy="476250"/>
          </a:xfrm>
          <a:gradFill>
            <a:gsLst>
              <a:gs pos="0">
                <a:srgbClr val="FFFF00">
                  <a:alpha val="60001"/>
                </a:srgbClr>
              </a:gs>
              <a:gs pos="100000">
                <a:srgbClr val="FFCC00"/>
              </a:gs>
            </a:gsLst>
            <a:lin ang="0"/>
          </a:gradFill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524750" y="6245225"/>
            <a:ext cx="1162050" cy="476250"/>
          </a:xfrm>
          <a:gradFill>
            <a:gsLst>
              <a:gs pos="0">
                <a:srgbClr val="FFFF00">
                  <a:alpha val="60001"/>
                </a:srgbClr>
              </a:gs>
              <a:gs pos="100000">
                <a:srgbClr val="FFCC00"/>
              </a:gs>
            </a:gsLst>
            <a:lin ang="0"/>
          </a:gradFill>
        </p:spPr>
        <p:txBody>
          <a:bodyPr/>
          <a:lstStyle>
            <a:lvl1pPr>
              <a:defRPr/>
            </a:lvl1pPr>
          </a:lstStyle>
          <a:p>
            <a:fld id="{3577195F-A5C9-4A4F-8FED-E944FF3A92A1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3093" name="Picture 21" descr="2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188913"/>
            <a:ext cx="2073275" cy="207327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73F84D-6996-4823-8CBC-48F4F9CDAF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57988" y="274638"/>
            <a:ext cx="1928812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71550" y="274638"/>
            <a:ext cx="563403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858A0-31BA-4BB9-BE77-0E6A39D854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D4CCA5FC-427F-451F-88B0-83E8465388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DBB7-4A14-4679-98B2-A918DAF2ED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E6C21-DB3E-4A97-9A27-42E8E4B306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71550" y="1600200"/>
            <a:ext cx="37814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05375" y="1600200"/>
            <a:ext cx="37814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92A80-53B6-4EAE-A208-3B61B05918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188180-F033-41E1-BDE6-9AD1DD40D8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263A7-EF97-40FF-8D92-014E18E60B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C3108C-F607-4937-8B02-E3A584EACF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85453F-D01B-468F-AF92-9BEFF30B32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B3D5B-44E5-4AC6-A29F-A2525F4A13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274638"/>
            <a:ext cx="7715250" cy="114300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99CC00">
                  <a:alpha val="60001"/>
                </a:srgbClr>
              </a:gs>
              <a:gs pos="100000">
                <a:srgbClr val="FFFF00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600200"/>
            <a:ext cx="7715250" cy="4525963"/>
          </a:xfrm>
          <a:prstGeom prst="rect">
            <a:avLst/>
          </a:prstGeom>
          <a:gradFill rotWithShape="1">
            <a:gsLst>
              <a:gs pos="0">
                <a:srgbClr val="CC0000">
                  <a:alpha val="39999"/>
                </a:srgbClr>
              </a:gs>
              <a:gs pos="50000">
                <a:srgbClr val="FF0000"/>
              </a:gs>
              <a:gs pos="100000">
                <a:srgbClr val="CC0000">
                  <a:alpha val="39999"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8538" y="6237288"/>
            <a:ext cx="2133600" cy="476250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5188" y="6245225"/>
            <a:ext cx="4046537" cy="476250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96188" y="6245225"/>
            <a:ext cx="1090612" cy="476250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/>
            </a:lvl1pPr>
          </a:lstStyle>
          <a:p>
            <a:fld id="{5BD3B2CA-90F7-4A06-9181-93891073B464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0" y="2409825"/>
            <a:ext cx="1008063" cy="4448175"/>
            <a:chOff x="0" y="799"/>
            <a:chExt cx="852" cy="3392"/>
          </a:xfrm>
        </p:grpSpPr>
        <p:grpSp>
          <p:nvGrpSpPr>
            <p:cNvPr id="1032" name="Group 8"/>
            <p:cNvGrpSpPr>
              <a:grpSpLocks/>
            </p:cNvGrpSpPr>
            <p:nvPr userDrawn="1"/>
          </p:nvGrpSpPr>
          <p:grpSpPr bwMode="auto">
            <a:xfrm>
              <a:off x="0" y="1616"/>
              <a:ext cx="852" cy="2575"/>
              <a:chOff x="0" y="1616"/>
              <a:chExt cx="852" cy="2575"/>
            </a:xfrm>
          </p:grpSpPr>
          <p:pic>
            <p:nvPicPr>
              <p:cNvPr id="1033" name="Picture 9" descr="267"/>
              <p:cNvPicPr>
                <a:picLocks noChangeAspect="1" noChangeArrowheads="1"/>
              </p:cNvPicPr>
              <p:nvPr userDrawn="1"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0" y="3339"/>
                <a:ext cx="852" cy="852"/>
              </a:xfrm>
              <a:prstGeom prst="rect">
                <a:avLst/>
              </a:prstGeom>
              <a:noFill/>
            </p:spPr>
          </p:pic>
          <p:pic>
            <p:nvPicPr>
              <p:cNvPr id="1034" name="Picture 10" descr="230"/>
              <p:cNvPicPr>
                <a:picLocks noChangeAspect="1" noChangeArrowheads="1"/>
              </p:cNvPicPr>
              <p:nvPr userDrawn="1"/>
            </p:nvPicPr>
            <p:blipFill>
              <a:blip r:embed="rId15"/>
              <a:srcRect/>
              <a:stretch>
                <a:fillRect/>
              </a:stretch>
            </p:blipFill>
            <p:spPr bwMode="auto">
              <a:xfrm>
                <a:off x="0" y="2205"/>
                <a:ext cx="852" cy="852"/>
              </a:xfrm>
              <a:prstGeom prst="rect">
                <a:avLst/>
              </a:prstGeom>
              <a:noFill/>
            </p:spPr>
          </p:pic>
          <p:pic>
            <p:nvPicPr>
              <p:cNvPr id="1035" name="Picture 11" descr="232"/>
              <p:cNvPicPr>
                <a:picLocks noChangeAspect="1" noChangeArrowheads="1"/>
              </p:cNvPicPr>
              <p:nvPr userDrawn="1"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0" y="2704"/>
                <a:ext cx="852" cy="852"/>
              </a:xfrm>
              <a:prstGeom prst="rect">
                <a:avLst/>
              </a:prstGeom>
              <a:noFill/>
            </p:spPr>
          </p:pic>
          <p:pic>
            <p:nvPicPr>
              <p:cNvPr id="1036" name="Picture 12" descr="233"/>
              <p:cNvPicPr>
                <a:picLocks noChangeAspect="1" noChangeArrowheads="1"/>
              </p:cNvPicPr>
              <p:nvPr userDrawn="1"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0" y="1616"/>
                <a:ext cx="852" cy="852"/>
              </a:xfrm>
              <a:prstGeom prst="rect">
                <a:avLst/>
              </a:prstGeom>
              <a:noFill/>
            </p:spPr>
          </p:pic>
        </p:grpSp>
        <p:pic>
          <p:nvPicPr>
            <p:cNvPr id="1037" name="Picture 13" descr="266"/>
            <p:cNvPicPr>
              <a:picLocks noChangeAspect="1" noChangeArrowheads="1"/>
            </p:cNvPicPr>
            <p:nvPr userDrawn="1"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0" y="799"/>
              <a:ext cx="852" cy="852"/>
            </a:xfrm>
            <a:prstGeom prst="rect">
              <a:avLst/>
            </a:prstGeom>
            <a:noFill/>
          </p:spPr>
        </p:pic>
      </p:grpSp>
      <p:grpSp>
        <p:nvGrpSpPr>
          <p:cNvPr id="1038" name="Group 14"/>
          <p:cNvGrpSpPr>
            <a:grpSpLocks/>
          </p:cNvGrpSpPr>
          <p:nvPr/>
        </p:nvGrpSpPr>
        <p:grpSpPr bwMode="auto">
          <a:xfrm>
            <a:off x="36513" y="0"/>
            <a:ext cx="1008062" cy="4448175"/>
            <a:chOff x="0" y="799"/>
            <a:chExt cx="852" cy="3392"/>
          </a:xfrm>
        </p:grpSpPr>
        <p:grpSp>
          <p:nvGrpSpPr>
            <p:cNvPr id="1039" name="Group 15"/>
            <p:cNvGrpSpPr>
              <a:grpSpLocks/>
            </p:cNvGrpSpPr>
            <p:nvPr userDrawn="1"/>
          </p:nvGrpSpPr>
          <p:grpSpPr bwMode="auto">
            <a:xfrm>
              <a:off x="0" y="1616"/>
              <a:ext cx="852" cy="2575"/>
              <a:chOff x="0" y="1616"/>
              <a:chExt cx="852" cy="2575"/>
            </a:xfrm>
          </p:grpSpPr>
          <p:pic>
            <p:nvPicPr>
              <p:cNvPr id="1040" name="Picture 16" descr="267"/>
              <p:cNvPicPr>
                <a:picLocks noChangeAspect="1" noChangeArrowheads="1"/>
              </p:cNvPicPr>
              <p:nvPr userDrawn="1"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0" y="3339"/>
                <a:ext cx="852" cy="852"/>
              </a:xfrm>
              <a:prstGeom prst="rect">
                <a:avLst/>
              </a:prstGeom>
              <a:noFill/>
            </p:spPr>
          </p:pic>
          <p:pic>
            <p:nvPicPr>
              <p:cNvPr id="1041" name="Picture 17" descr="230"/>
              <p:cNvPicPr>
                <a:picLocks noChangeAspect="1" noChangeArrowheads="1"/>
              </p:cNvPicPr>
              <p:nvPr userDrawn="1"/>
            </p:nvPicPr>
            <p:blipFill>
              <a:blip r:embed="rId15"/>
              <a:srcRect/>
              <a:stretch>
                <a:fillRect/>
              </a:stretch>
            </p:blipFill>
            <p:spPr bwMode="auto">
              <a:xfrm>
                <a:off x="0" y="2205"/>
                <a:ext cx="852" cy="852"/>
              </a:xfrm>
              <a:prstGeom prst="rect">
                <a:avLst/>
              </a:prstGeom>
              <a:noFill/>
            </p:spPr>
          </p:pic>
          <p:pic>
            <p:nvPicPr>
              <p:cNvPr id="1042" name="Picture 18" descr="232"/>
              <p:cNvPicPr>
                <a:picLocks noChangeAspect="1" noChangeArrowheads="1"/>
              </p:cNvPicPr>
              <p:nvPr userDrawn="1"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0" y="2704"/>
                <a:ext cx="852" cy="852"/>
              </a:xfrm>
              <a:prstGeom prst="rect">
                <a:avLst/>
              </a:prstGeom>
              <a:noFill/>
            </p:spPr>
          </p:pic>
          <p:pic>
            <p:nvPicPr>
              <p:cNvPr id="1043" name="Picture 19" descr="233"/>
              <p:cNvPicPr>
                <a:picLocks noChangeAspect="1" noChangeArrowheads="1"/>
              </p:cNvPicPr>
              <p:nvPr userDrawn="1"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0" y="1616"/>
                <a:ext cx="852" cy="852"/>
              </a:xfrm>
              <a:prstGeom prst="rect">
                <a:avLst/>
              </a:prstGeom>
              <a:noFill/>
            </p:spPr>
          </p:pic>
        </p:grpSp>
        <p:pic>
          <p:nvPicPr>
            <p:cNvPr id="1044" name="Picture 20" descr="266"/>
            <p:cNvPicPr>
              <a:picLocks noChangeAspect="1" noChangeArrowheads="1"/>
            </p:cNvPicPr>
            <p:nvPr userDrawn="1"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0" y="799"/>
              <a:ext cx="852" cy="852"/>
            </a:xfrm>
            <a:prstGeom prst="rect">
              <a:avLst/>
            </a:prstGeom>
            <a:noFill/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12.xml"/><Relationship Id="rId7" Type="http://schemas.openxmlformats.org/officeDocument/2006/relationships/slide" Target="slide15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6.xml"/><Relationship Id="rId5" Type="http://schemas.openxmlformats.org/officeDocument/2006/relationships/slide" Target="slide14.xml"/><Relationship Id="rId4" Type="http://schemas.openxmlformats.org/officeDocument/2006/relationships/slide" Target="slide13.xml"/><Relationship Id="rId9" Type="http://schemas.openxmlformats.org/officeDocument/2006/relationships/hyperlink" Target="http://biogeografiya.ucoz.ru/index/0-7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dic.academic.ru/dic.nsf/bse/153158/&#1069;&#1082;&#1086;&#1083;&#1086;&#1075;&#1080;&#1095;&#1077;&#1089;&#1082;&#1072;&#1103;" TargetMode="External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" Target="slide8.xml"/><Relationship Id="rId7" Type="http://schemas.openxmlformats.org/officeDocument/2006/relationships/slide" Target="slide3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36.xml"/><Relationship Id="rId5" Type="http://schemas.openxmlformats.org/officeDocument/2006/relationships/slide" Target="slide27.xml"/><Relationship Id="rId4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6.xml"/><Relationship Id="rId5" Type="http://schemas.openxmlformats.org/officeDocument/2006/relationships/slide" Target="slide22.xml"/><Relationship Id="rId4" Type="http://schemas.openxmlformats.org/officeDocument/2006/relationships/hyperlink" Target="http://dic.academic.ru/dic.nsf/bse/153158/&#1069;&#1082;&#1086;&#1083;&#1086;&#1075;&#1080;&#1095;&#1077;&#1089;&#1082;&#1072;&#1103;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" Target="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plam.ru/ekolog/obshaja_yekologija/p9.php" TargetMode="External"/><Relationship Id="rId4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34.xml"/><Relationship Id="rId3" Type="http://schemas.openxmlformats.org/officeDocument/2006/relationships/slide" Target="slide29.xml"/><Relationship Id="rId7" Type="http://schemas.openxmlformats.org/officeDocument/2006/relationships/slide" Target="slide33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6.xml"/><Relationship Id="rId6" Type="http://schemas.openxmlformats.org/officeDocument/2006/relationships/slide" Target="slide32.xml"/><Relationship Id="rId11" Type="http://schemas.openxmlformats.org/officeDocument/2006/relationships/slide" Target="slide2.xml"/><Relationship Id="rId5" Type="http://schemas.openxmlformats.org/officeDocument/2006/relationships/slide" Target="slide31.xml"/><Relationship Id="rId10" Type="http://schemas.openxmlformats.org/officeDocument/2006/relationships/image" Target="../media/image41.jpeg"/><Relationship Id="rId4" Type="http://schemas.openxmlformats.org/officeDocument/2006/relationships/slide" Target="slide30.xml"/><Relationship Id="rId9" Type="http://schemas.openxmlformats.org/officeDocument/2006/relationships/slide" Target="slide35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27.xml"/><Relationship Id="rId3" Type="http://schemas.openxmlformats.org/officeDocument/2006/relationships/image" Target="../media/image43.jpeg"/><Relationship Id="rId7" Type="http://schemas.openxmlformats.org/officeDocument/2006/relationships/hyperlink" Target="http://www.medbiol.ru/medbiol/evol/000138df.htm" TargetMode="Externa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hmong.press/wiki/Polymorphism_(biology)" TargetMode="External"/><Relationship Id="rId5" Type="http://schemas.openxmlformats.org/officeDocument/2006/relationships/hyperlink" Target="https://ru.thpanorama.com/articles/biologa/dimorfismo-sexual-en-qu-consiste-en-vertebrados-y-en-invertebrados.html" TargetMode="External"/><Relationship Id="rId4" Type="http://schemas.openxmlformats.org/officeDocument/2006/relationships/image" Target="../media/image4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hyperlink" Target="http://medbiol.ru/medbiol/evol/00014565.htm" TargetMode="External"/><Relationship Id="rId1" Type="http://schemas.openxmlformats.org/officeDocument/2006/relationships/slideLayout" Target="../slideLayouts/slideLayout6.xml"/><Relationship Id="rId5" Type="http://schemas.openxmlformats.org/officeDocument/2006/relationships/slide" Target="slide27.xml"/><Relationship Id="rId4" Type="http://schemas.openxmlformats.org/officeDocument/2006/relationships/image" Target="../media/image4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fox.ru/news/84/16264-na-severe-kanady-rodilsa-novyj-vid?" TargetMode="External"/><Relationship Id="rId2" Type="http://schemas.openxmlformats.org/officeDocument/2006/relationships/hyperlink" Target="http://medbiol.ru/medbiol/evol/00013f59.htm" TargetMode="External"/><Relationship Id="rId1" Type="http://schemas.openxmlformats.org/officeDocument/2006/relationships/slideLayout" Target="../slideLayouts/slideLayout6.xml"/><Relationship Id="rId6" Type="http://schemas.openxmlformats.org/officeDocument/2006/relationships/slide" Target="slide2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slide" Target="slide27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hyperlink" Target="http://medbiol.ru/medbiol/evol/00014839.htm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medbiol.ru/medbiol/evol/00014c52.htm" TargetMode="External"/><Relationship Id="rId2" Type="http://schemas.openxmlformats.org/officeDocument/2006/relationships/slide" Target="slide2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hyperlink" Target="http://www.medbiol.ru/" TargetMode="External"/><Relationship Id="rId7" Type="http://schemas.openxmlformats.org/officeDocument/2006/relationships/hyperlink" Target="http://afonin-59-bio.narod.ru/4_evolution/4_evolution_self/es_05_krsp.htm" TargetMode="External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video.yandex.ru/" TargetMode="External"/><Relationship Id="rId5" Type="http://schemas.openxmlformats.org/officeDocument/2006/relationships/hyperlink" Target="http://biouroki.ru/crossword/biologiya-9-klass-sonin/vid1.html" TargetMode="External"/><Relationship Id="rId4" Type="http://schemas.openxmlformats.org/officeDocument/2006/relationships/hyperlink" Target="http://www.proznanie.ru/slovnik/?sl=biology" TargetMode="External"/></Relationships>
</file>

<file path=ppt/slides/_rels/slide38.xml.rels><?xml version="1.0" encoding="UTF-8" standalone="yes"?>
<Relationships xmlns="http://schemas.openxmlformats.org/package/2006/relationships"><Relationship Id="rId13" Type="http://schemas.openxmlformats.org/officeDocument/2006/relationships/hyperlink" Target="http://www.rpnrb.ru/sopt/archiv/3/File0440.jpg" TargetMode="External"/><Relationship Id="rId18" Type="http://schemas.openxmlformats.org/officeDocument/2006/relationships/hyperlink" Target="http://bvi.rusf.ru/sista/illus/20125.jpg" TargetMode="External"/><Relationship Id="rId26" Type="http://schemas.openxmlformats.org/officeDocument/2006/relationships/hyperlink" Target="http://www.zin.ru/Animalia/Coleoptera/images/h_500/judol_sibl.jpg" TargetMode="External"/><Relationship Id="rId39" Type="http://schemas.openxmlformats.org/officeDocument/2006/relationships/hyperlink" Target="http://www.ebftour.ru/images/load/Image/5lazarevka.jpg" TargetMode="External"/><Relationship Id="rId3" Type="http://schemas.openxmlformats.org/officeDocument/2006/relationships/hyperlink" Target="http://defensedefumer.files.wordpress.com/2011/01/496px-carl_von_linnc3a9.jpg?w=450&amp;h=543" TargetMode="External"/><Relationship Id="rId21" Type="http://schemas.openxmlformats.org/officeDocument/2006/relationships/hyperlink" Target="http://isaak-levitan.ru/photoalbum/summer/strekoza.jpg" TargetMode="External"/><Relationship Id="rId34" Type="http://schemas.openxmlformats.org/officeDocument/2006/relationships/hyperlink" Target="http://www.chitalnya.ru/upload/471/64500674931332.jpg" TargetMode="External"/><Relationship Id="rId42" Type="http://schemas.openxmlformats.org/officeDocument/2006/relationships/hyperlink" Target="http://humbio.ru/humbio/spid/images/015.jpg" TargetMode="External"/><Relationship Id="rId47" Type="http://schemas.openxmlformats.org/officeDocument/2006/relationships/hyperlink" Target="http://activerain.com/image_store/uploads/7/2/5/0/5/ar129840454550527.jpg" TargetMode="External"/><Relationship Id="rId50" Type="http://schemas.openxmlformats.org/officeDocument/2006/relationships/slide" Target="slide2.xml"/><Relationship Id="rId7" Type="http://schemas.openxmlformats.org/officeDocument/2006/relationships/hyperlink" Target="http://galstonok.rusedu.net/gallery/3100/na_jukose_45_(3).JPG" TargetMode="External"/><Relationship Id="rId12" Type="http://schemas.openxmlformats.org/officeDocument/2006/relationships/hyperlink" Target="http://www.permecology.ru/redbook/red_img/23.jpg" TargetMode="External"/><Relationship Id="rId17" Type="http://schemas.openxmlformats.org/officeDocument/2006/relationships/hyperlink" Target="http://s02.radikal.ru/i175/1004/94/ca575c95fba9.jpg" TargetMode="External"/><Relationship Id="rId25" Type="http://schemas.openxmlformats.org/officeDocument/2006/relationships/hyperlink" Target="http://900igr.net/datas/zhivotnye/Afrika-2.files/0001-001-Dikie-zhivotnye-tropikov.jpg" TargetMode="External"/><Relationship Id="rId33" Type="http://schemas.openxmlformats.org/officeDocument/2006/relationships/hyperlink" Target="http://www.ecosystema.ru/08nature/birds/196.jpg" TargetMode="External"/><Relationship Id="rId38" Type="http://schemas.openxmlformats.org/officeDocument/2006/relationships/hyperlink" Target="http://900igr.net/datai/nasekomye-i-ptitsy/Ptitsy-lesa-2.files/0002-001-Bolshaja-sinitsa-bolshaja-sinitsa-samaja-krupnaja-sinitsa-nashej-strany.jpg" TargetMode="External"/><Relationship Id="rId46" Type="http://schemas.openxmlformats.org/officeDocument/2006/relationships/hyperlink" Target="http://www.biologycorner.com/resources/phylogeny_horse.jpg" TargetMode="External"/><Relationship Id="rId2" Type="http://schemas.openxmlformats.org/officeDocument/2006/relationships/hyperlink" Target="http://img0.liveinternet.ru/images/attach/c/0/51/801/51801589_John_Ray_from_NPG.jpg" TargetMode="External"/><Relationship Id="rId16" Type="http://schemas.openxmlformats.org/officeDocument/2006/relationships/hyperlink" Target="http://www.toptenz.net/wp-content/uploads/2009/07/platypus.jpg" TargetMode="External"/><Relationship Id="rId20" Type="http://schemas.openxmlformats.org/officeDocument/2006/relationships/hyperlink" Target="http://www.volzsky.ru/forum/files/thumbs/t__2_137.jpg" TargetMode="External"/><Relationship Id="rId29" Type="http://schemas.openxmlformats.org/officeDocument/2006/relationships/hyperlink" Target="http://eyge.sakha.ru/eyge/data/upimages/brukva.jpg" TargetMode="External"/><Relationship Id="rId41" Type="http://schemas.openxmlformats.org/officeDocument/2006/relationships/hyperlink" Target="http://www.infox.ru/photos/56/17456/480x320_eiqc6LRrs1Qtb5SbSPOAm1LYRX4fiksq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sug.kiev.ua/img/event/3871944139.jpg" TargetMode="External"/><Relationship Id="rId11" Type="http://schemas.openxmlformats.org/officeDocument/2006/relationships/hyperlink" Target="http://mrwellersbloggerhood.files.wordpress.com/2011/05/bear.jpg" TargetMode="External"/><Relationship Id="rId24" Type="http://schemas.openxmlformats.org/officeDocument/2006/relationships/hyperlink" Target="http://gudgymn-mosty.grodno.unibel.by/sm.aspx?uid=406" TargetMode="External"/><Relationship Id="rId32" Type="http://schemas.openxmlformats.org/officeDocument/2006/relationships/hyperlink" Target="http://www.redbook.ru/74/images/drofa_!_.gif" TargetMode="External"/><Relationship Id="rId37" Type="http://schemas.openxmlformats.org/officeDocument/2006/relationships/hyperlink" Target="http://images.yandex.ru/yandsearch?text=%D0%B5%D0%BB%D1%8C%20%D0%B3%D0%BB%D0%B5" TargetMode="External"/><Relationship Id="rId40" Type="http://schemas.openxmlformats.org/officeDocument/2006/relationships/hyperlink" Target="http://i2.guns.ru/forums/icons/forum_pictures/001685/1685446.jpg" TargetMode="External"/><Relationship Id="rId45" Type="http://schemas.openxmlformats.org/officeDocument/2006/relationships/hyperlink" Target="http://talks.guns.ru/forums/icons/forum_pictures/005210/5210806.jpg" TargetMode="External"/><Relationship Id="rId5" Type="http://schemas.openxmlformats.org/officeDocument/2006/relationships/hyperlink" Target="http://i.dailymail.co.uk/i/pix/2009/05/03/article-1176868-0021E27900000258-423_468x502.jpg" TargetMode="External"/><Relationship Id="rId15" Type="http://schemas.openxmlformats.org/officeDocument/2006/relationships/hyperlink" Target="http://www.giardinaggio.it/immagini/sedum_hybridum.jpg" TargetMode="External"/><Relationship Id="rId23" Type="http://schemas.openxmlformats.org/officeDocument/2006/relationships/hyperlink" Target="http://greenport.ru/old/images/atlas/Cuscuta_europaea.jpg" TargetMode="External"/><Relationship Id="rId28" Type="http://schemas.openxmlformats.org/officeDocument/2006/relationships/hyperlink" Target="http://img-fotki.yandex.ru/get/3611/anna290374.8/0_2ee9a_f39a8ef_XL" TargetMode="External"/><Relationship Id="rId36" Type="http://schemas.openxmlformats.org/officeDocument/2006/relationships/hyperlink" Target="http://tsvetnikinfo.easycgi.com/images/jap_Sasa-palmata-winter.jpg" TargetMode="External"/><Relationship Id="rId49" Type="http://schemas.openxmlformats.org/officeDocument/2006/relationships/hyperlink" Target="http://forum.materinstvo.ru/uploads/1236385780/post-70101-1236449698_thumb.png" TargetMode="External"/><Relationship Id="rId10" Type="http://schemas.openxmlformats.org/officeDocument/2006/relationships/hyperlink" Target="http://gorelelihikmet.files.wordpress.com/2010/11/0879tilki01.jpg" TargetMode="External"/><Relationship Id="rId19" Type="http://schemas.openxmlformats.org/officeDocument/2006/relationships/hyperlink" Target="http://www.biopix.info/photos/coregonus-oxyrinchus-00005.jpg" TargetMode="External"/><Relationship Id="rId31" Type="http://schemas.openxmlformats.org/officeDocument/2006/relationships/hyperlink" Target="http://sorinplaton.files.wordpress.com/2011/01/tubifex-worms.jpg" TargetMode="External"/><Relationship Id="rId44" Type="http://schemas.openxmlformats.org/officeDocument/2006/relationships/hyperlink" Target="http://bibl.tikva.ru/base/B1774/img/B1774p115-1.jpg" TargetMode="External"/><Relationship Id="rId4" Type="http://schemas.openxmlformats.org/officeDocument/2006/relationships/hyperlink" Target="http://www.artchive.com/web_gallery/reproductions/188501-189000/188869/size1.jpg" TargetMode="External"/><Relationship Id="rId9" Type="http://schemas.openxmlformats.org/officeDocument/2006/relationships/hyperlink" Target="http://images01.olx-st.com/ui/5/39/96/1269074979_80453396_1----.jpg" TargetMode="External"/><Relationship Id="rId14" Type="http://schemas.openxmlformats.org/officeDocument/2006/relationships/hyperlink" Target="http://svit-roslyn.com/images/7e8967f0a.jpg" TargetMode="External"/><Relationship Id="rId22" Type="http://schemas.openxmlformats.org/officeDocument/2006/relationships/hyperlink" Target="http://aptekavdome.ru/wp-content/uploads/2010/05/olchaseraya.jpg" TargetMode="External"/><Relationship Id="rId27" Type="http://schemas.openxmlformats.org/officeDocument/2006/relationships/hyperlink" Target="http://img.megaobzor.com/charley/Babochki/Ornithoptera%20priamus/3.JPG" TargetMode="External"/><Relationship Id="rId30" Type="http://schemas.openxmlformats.org/officeDocument/2006/relationships/hyperlink" Target="http://aquadomik.ru/wp-content/uploads/2008/03/prudovik.jpg" TargetMode="External"/><Relationship Id="rId35" Type="http://schemas.openxmlformats.org/officeDocument/2006/relationships/hyperlink" Target="http://birds.krasu.ru/img/img_01159.gif" TargetMode="External"/><Relationship Id="rId43" Type="http://schemas.openxmlformats.org/officeDocument/2006/relationships/hyperlink" Target="http://www.hayalevi.com/Wallpapers/1280x800/HayalEvi_Com-Wallpapers-1280x800-1854.jpg" TargetMode="External"/><Relationship Id="rId48" Type="http://schemas.openxmlformats.org/officeDocument/2006/relationships/hyperlink" Target="http://images.clipartof.com/small/59218-Thinking-School-Boy-Doing-His-Homework.jpg" TargetMode="External"/><Relationship Id="rId8" Type="http://schemas.openxmlformats.org/officeDocument/2006/relationships/hyperlink" Target="http://www.skitalets.ru/books/dikorast_rast/Podorozhnik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ru.frwiki.wiki/wiki/John_Ray" TargetMode="External"/><Relationship Id="rId1" Type="http://schemas.openxmlformats.org/officeDocument/2006/relationships/slideLayout" Target="../slideLayouts/slideLayout6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krugosvet.ru/enc/biologiya/linney-karl" TargetMode="External"/><Relationship Id="rId1" Type="http://schemas.openxmlformats.org/officeDocument/2006/relationships/slideLayout" Target="../slideLayouts/slideLayout6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biographe.ru/uchenie/zhan-batist-lamark/" TargetMode="External"/><Relationship Id="rId1" Type="http://schemas.openxmlformats.org/officeDocument/2006/relationships/slideLayout" Target="../slideLayouts/slideLayout6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biographe.ru/uchenie/charlz-darvin/" TargetMode="Externa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belopolye.narod.ru/known_people/february/darwin.htm" TargetMode="Externa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foxford.ru/wiki/biologiya/vid-kriterii-vida" TargetMode="Externa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" Target="slide2.xml"/><Relationship Id="rId7" Type="http://schemas.openxmlformats.org/officeDocument/2006/relationships/slide" Target="slide2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20.xml"/><Relationship Id="rId5" Type="http://schemas.openxmlformats.org/officeDocument/2006/relationships/slide" Target="slide17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1538" y="2071678"/>
            <a:ext cx="7772400" cy="1470025"/>
          </a:xfrm>
        </p:spPr>
        <p:txBody>
          <a:bodyPr/>
          <a:lstStyle/>
          <a:p>
            <a:r>
              <a:rPr lang="ru-RU" dirty="0" smtClean="0"/>
              <a:t>Вид и его критерии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57356" y="3857628"/>
            <a:ext cx="6400800" cy="1185874"/>
          </a:xfrm>
        </p:spPr>
        <p:txBody>
          <a:bodyPr/>
          <a:lstStyle/>
          <a:p>
            <a:r>
              <a:rPr lang="ru-RU" sz="1800" dirty="0" err="1" smtClean="0">
                <a:solidFill>
                  <a:schemeClr val="bg1"/>
                </a:solidFill>
              </a:rPr>
              <a:t>Сивожелезова</a:t>
            </a:r>
            <a:r>
              <a:rPr lang="ru-RU" sz="1800" dirty="0" smtClean="0">
                <a:solidFill>
                  <a:schemeClr val="bg1"/>
                </a:solidFill>
              </a:rPr>
              <a:t> Т.Г., учитель МОБУ «СОШ №7 г.Соль-Илецка» Оренбургской области</a:t>
            </a:r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Стрелка вниз 34"/>
          <p:cNvSpPr/>
          <p:nvPr/>
        </p:nvSpPr>
        <p:spPr>
          <a:xfrm rot="2853049">
            <a:off x="2446323" y="4003999"/>
            <a:ext cx="298016" cy="1534039"/>
          </a:xfrm>
          <a:prstGeom prst="down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 rot="18273642">
            <a:off x="3602840" y="4077779"/>
            <a:ext cx="299754" cy="1534039"/>
          </a:xfrm>
          <a:prstGeom prst="down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 rot="3000809">
            <a:off x="3757491" y="2893886"/>
            <a:ext cx="251116" cy="1534039"/>
          </a:xfrm>
          <a:prstGeom prst="down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 rot="18273642">
            <a:off x="5594651" y="3480451"/>
            <a:ext cx="226532" cy="853682"/>
          </a:xfrm>
          <a:prstGeom prst="down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 rot="3410116">
            <a:off x="2725404" y="1587124"/>
            <a:ext cx="171311" cy="1825276"/>
          </a:xfrm>
          <a:prstGeom prst="down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4429124" y="2428868"/>
            <a:ext cx="362634" cy="596139"/>
          </a:xfrm>
          <a:prstGeom prst="down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 rot="18273642">
            <a:off x="6276673" y="1850052"/>
            <a:ext cx="158187" cy="1534039"/>
          </a:xfrm>
          <a:prstGeom prst="down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715250" cy="1571636"/>
          </a:xfrm>
        </p:spPr>
        <p:txBody>
          <a:bodyPr/>
          <a:lstStyle/>
          <a:p>
            <a:r>
              <a:rPr lang="ru-RU" sz="3600" dirty="0" smtClean="0"/>
              <a:t>Классификация видов по площади видового ареала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500430" y="2000240"/>
            <a:ext cx="2286016" cy="612648"/>
          </a:xfrm>
          <a:prstGeom prst="flowChartAlternate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786182" y="2071678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ВИДЫ </a:t>
            </a:r>
            <a:endParaRPr lang="ru-RU" sz="3200" b="1" dirty="0"/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6143636" y="3071810"/>
            <a:ext cx="2714644" cy="7143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3428992" y="3071810"/>
            <a:ext cx="2500330" cy="7143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928662" y="3071810"/>
            <a:ext cx="2286016" cy="7143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071538" y="3214686"/>
            <a:ext cx="2000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hlinkClick r:id="rId2" action="ppaction://hlinksldjump"/>
              </a:rPr>
              <a:t>Космополиты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215074" y="3214686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hlinkClick r:id="rId3" action="ppaction://hlinksldjump"/>
              </a:rPr>
              <a:t>Широкоареальные</a:t>
            </a:r>
            <a:endParaRPr lang="ru-RU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643306" y="3214686"/>
            <a:ext cx="2357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hlinkClick r:id="rId4" action="ppaction://hlinksldjump"/>
              </a:rPr>
              <a:t>Узкоареальные</a:t>
            </a:r>
            <a:endParaRPr lang="ru-RU" sz="2000" b="1" dirty="0"/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1714480" y="4214818"/>
            <a:ext cx="2500330" cy="714380"/>
          </a:xfrm>
          <a:prstGeom prst="flowChartAlternateProcess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5214942" y="4214818"/>
            <a:ext cx="2500330" cy="714380"/>
          </a:xfrm>
          <a:prstGeom prst="flowChartAlternateProcess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5357818" y="4357694"/>
            <a:ext cx="2000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hlinkClick r:id="rId5" action="ppaction://hlinksldjump"/>
              </a:rPr>
              <a:t>Реликты</a:t>
            </a:r>
            <a:endParaRPr lang="ru-RU" sz="2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000232" y="4357694"/>
            <a:ext cx="2000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Эндемики</a:t>
            </a:r>
            <a:endParaRPr lang="ru-RU" sz="2000" b="1" dirty="0"/>
          </a:p>
        </p:txBody>
      </p:sp>
      <p:sp>
        <p:nvSpPr>
          <p:cNvPr id="23" name="Блок-схема: альтернативный процесс 22"/>
          <p:cNvSpPr/>
          <p:nvPr/>
        </p:nvSpPr>
        <p:spPr>
          <a:xfrm>
            <a:off x="4143372" y="5357826"/>
            <a:ext cx="2500330" cy="714380"/>
          </a:xfrm>
          <a:prstGeom prst="flowChartAlternateProcess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альтернативный процесс 23"/>
          <p:cNvSpPr/>
          <p:nvPr/>
        </p:nvSpPr>
        <p:spPr>
          <a:xfrm>
            <a:off x="1000100" y="5357826"/>
            <a:ext cx="2500330" cy="714380"/>
          </a:xfrm>
          <a:prstGeom prst="flowChartAlternateProcess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4429124" y="5572140"/>
            <a:ext cx="2000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hlinkClick r:id="rId6" action="ppaction://hlinksldjump"/>
              </a:rPr>
              <a:t>Неоэндемики</a:t>
            </a:r>
            <a:endParaRPr lang="ru-RU" sz="2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142976" y="5500702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hlinkClick r:id="rId7" action="ppaction://hlinksldjump"/>
              </a:rPr>
              <a:t>Палеоэндемики</a:t>
            </a:r>
            <a:endParaRPr lang="ru-RU" sz="2000" b="1" dirty="0"/>
          </a:p>
        </p:txBody>
      </p:sp>
      <p:sp>
        <p:nvSpPr>
          <p:cNvPr id="27" name="Нижний колонтитул 3"/>
          <p:cNvSpPr txBox="1">
            <a:spLocks/>
          </p:cNvSpPr>
          <p:nvPr/>
        </p:nvSpPr>
        <p:spPr bwMode="auto">
          <a:xfrm>
            <a:off x="1142976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8" name="Выгнутая вниз стрелка 27">
            <a:hlinkClick r:id="rId8" action="ppaction://hlinksldjump"/>
          </p:cNvPr>
          <p:cNvSpPr/>
          <p:nvPr/>
        </p:nvSpPr>
        <p:spPr>
          <a:xfrm>
            <a:off x="8143900" y="5857892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571736" y="1428736"/>
            <a:ext cx="4044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9"/>
              </a:rPr>
              <a:t>http://biogeografiya.ucoz.ru/index/0-7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654032"/>
          </a:xfrm>
        </p:spPr>
        <p:txBody>
          <a:bodyPr/>
          <a:lstStyle/>
          <a:p>
            <a:r>
              <a:rPr lang="ru-RU" sz="4000" dirty="0" smtClean="0"/>
              <a:t>Виды-космополиты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071538" y="1000108"/>
            <a:ext cx="7715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Встречаются практически во всех биогеографических областях Земли. </a:t>
            </a:r>
          </a:p>
          <a:p>
            <a:endParaRPr lang="ru-RU" sz="2800" dirty="0"/>
          </a:p>
        </p:txBody>
      </p:sp>
      <p:pic>
        <p:nvPicPr>
          <p:cNvPr id="6146" name="Picture 2" descr="C:\Documents and Settings\Admin\Рабочий стол\критерии вида\Podorozhnik.web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41" t="1730" r="2941" b="4828"/>
          <a:stretch>
            <a:fillRect/>
          </a:stretch>
        </p:blipFill>
        <p:spPr bwMode="auto">
          <a:xfrm>
            <a:off x="1142976" y="1928802"/>
            <a:ext cx="2286016" cy="3857652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Рабочий стол\критерии вида\1269074979_80453396_1----.web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2214554"/>
            <a:ext cx="4412958" cy="364333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286380" y="578645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Крыса серая 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71538" y="5786454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Подорожник большой</a:t>
            </a:r>
            <a:endParaRPr lang="ru-RU" b="1" dirty="0"/>
          </a:p>
        </p:txBody>
      </p:sp>
      <p:sp>
        <p:nvSpPr>
          <p:cNvPr id="12" name="Нижний колонтитул 3"/>
          <p:cNvSpPr txBox="1">
            <a:spLocks/>
          </p:cNvSpPr>
          <p:nvPr/>
        </p:nvSpPr>
        <p:spPr bwMode="auto">
          <a:xfrm>
            <a:off x="1142976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86050" y="2214554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Встречаются на территории Оренбургской области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215338" y="1428736"/>
            <a:ext cx="428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!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18" name="Выгнутая вниз стрелка 17">
            <a:hlinkClick r:id="rId4" action="ppaction://hlinksldjump"/>
          </p:cNvPr>
          <p:cNvSpPr/>
          <p:nvPr/>
        </p:nvSpPr>
        <p:spPr>
          <a:xfrm>
            <a:off x="8072462" y="5643578"/>
            <a:ext cx="571504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868346"/>
          </a:xfrm>
        </p:spPr>
        <p:txBody>
          <a:bodyPr/>
          <a:lstStyle/>
          <a:p>
            <a:r>
              <a:rPr lang="ru-RU" sz="4000" dirty="0" smtClean="0"/>
              <a:t>Широкоареальные виды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1071546"/>
            <a:ext cx="76438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Виды, населяющие территории целых биогеографических царств, областей, провинций. </a:t>
            </a:r>
            <a:endParaRPr lang="ru-RU" sz="2800" dirty="0"/>
          </a:p>
        </p:txBody>
      </p:sp>
      <p:pic>
        <p:nvPicPr>
          <p:cNvPr id="7170" name="Picture 2" descr="C:\Documents and Settings\Admin\Рабочий стол\критерии вида\0879tilki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500306"/>
            <a:ext cx="3241408" cy="2500330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Рабочий стол\критерии вида\bear.web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571744"/>
            <a:ext cx="3352807" cy="251625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429256" y="550070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Медведь бурый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285852" y="5500702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Лиса обыкновенная</a:t>
            </a:r>
            <a:endParaRPr lang="ru-RU" b="1" dirty="0"/>
          </a:p>
        </p:txBody>
      </p:sp>
      <p:sp>
        <p:nvSpPr>
          <p:cNvPr id="10" name="Нижний колонтитул 3"/>
          <p:cNvSpPr txBox="1">
            <a:spLocks/>
          </p:cNvSpPr>
          <p:nvPr/>
        </p:nvSpPr>
        <p:spPr bwMode="auto">
          <a:xfrm>
            <a:off x="1142976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29058" y="4429132"/>
            <a:ext cx="428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!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43174" y="5072074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Встречается на территории Оренбургской области</a:t>
            </a:r>
            <a:endParaRPr lang="ru-RU" b="1" dirty="0"/>
          </a:p>
        </p:txBody>
      </p:sp>
      <p:sp>
        <p:nvSpPr>
          <p:cNvPr id="14" name="Выгнутая вниз стрелка 13">
            <a:hlinkClick r:id="rId4" action="ppaction://hlinksldjump"/>
          </p:cNvPr>
          <p:cNvSpPr/>
          <p:nvPr/>
        </p:nvSpPr>
        <p:spPr>
          <a:xfrm>
            <a:off x="8143900" y="5857892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654032"/>
          </a:xfrm>
        </p:spPr>
        <p:txBody>
          <a:bodyPr/>
          <a:lstStyle/>
          <a:p>
            <a:r>
              <a:rPr lang="ru-RU" sz="4000" dirty="0" smtClean="0"/>
              <a:t>Узкоареальные виды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1000108"/>
            <a:ext cx="792961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Узкоареальные виды-эндемики, ограниченные в своем распространении небольшой географической областью. </a:t>
            </a:r>
          </a:p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14480" y="5500702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Гвоздика   </a:t>
            </a:r>
          </a:p>
          <a:p>
            <a:pPr algn="ctr"/>
            <a:r>
              <a:rPr lang="ru-RU" b="1" dirty="0" smtClean="0"/>
              <a:t> игольчатая</a:t>
            </a:r>
            <a:endParaRPr lang="ru-RU" b="1" dirty="0"/>
          </a:p>
        </p:txBody>
      </p:sp>
      <p:pic>
        <p:nvPicPr>
          <p:cNvPr id="8197" name="Picture 5" descr="C:\Documents and Settings\Admin\Рабочий стол\критерии вида\23.web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428868"/>
            <a:ext cx="3824300" cy="2943761"/>
          </a:xfrm>
          <a:prstGeom prst="rect">
            <a:avLst/>
          </a:prstGeom>
          <a:noFill/>
        </p:spPr>
      </p:pic>
      <p:pic>
        <p:nvPicPr>
          <p:cNvPr id="8198" name="Picture 6" descr="C:\Documents and Settings\Admin\Рабочий стол\критерии вида\File0440.webp"/>
          <p:cNvPicPr>
            <a:picLocks noChangeAspect="1" noChangeArrowheads="1"/>
          </p:cNvPicPr>
          <p:nvPr/>
        </p:nvPicPr>
        <p:blipFill>
          <a:blip r:embed="rId3"/>
          <a:srcRect l="10631" r="13182"/>
          <a:stretch>
            <a:fillRect/>
          </a:stretch>
        </p:blipFill>
        <p:spPr bwMode="auto">
          <a:xfrm>
            <a:off x="5143504" y="2428868"/>
            <a:ext cx="3561594" cy="3000396"/>
          </a:xfrm>
          <a:prstGeom prst="rect">
            <a:avLst/>
          </a:prstGeom>
          <a:noFill/>
        </p:spPr>
      </p:pic>
      <p:sp>
        <p:nvSpPr>
          <p:cNvPr id="8" name="Нижний колонтитул 3"/>
          <p:cNvSpPr txBox="1">
            <a:spLocks/>
          </p:cNvSpPr>
          <p:nvPr/>
        </p:nvSpPr>
        <p:spPr bwMode="auto">
          <a:xfrm>
            <a:off x="1142976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Выгнутая вниз стрелка 9">
            <a:hlinkClick r:id="rId4" action="ppaction://hlinksldjump"/>
          </p:cNvPr>
          <p:cNvSpPr/>
          <p:nvPr/>
        </p:nvSpPr>
        <p:spPr>
          <a:xfrm>
            <a:off x="8143900" y="5857892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28926" y="5572140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Встречаются на территории Оренбургской области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29388" y="5500702"/>
            <a:ext cx="1428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Астрагал</a:t>
            </a:r>
          </a:p>
          <a:p>
            <a:pPr algn="ctr"/>
            <a:r>
              <a:rPr lang="ru-RU" b="1" dirty="0" smtClean="0"/>
              <a:t> </a:t>
            </a:r>
            <a:r>
              <a:rPr lang="ru-RU" b="1" dirty="0" err="1" smtClean="0"/>
              <a:t>Гельма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358214" y="785794"/>
            <a:ext cx="428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!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654032"/>
          </a:xfrm>
        </p:spPr>
        <p:txBody>
          <a:bodyPr/>
          <a:lstStyle/>
          <a:p>
            <a:r>
              <a:rPr lang="ru-RU" sz="4000" dirty="0" smtClean="0"/>
              <a:t>Реликты</a:t>
            </a:r>
            <a:endParaRPr lang="ru-RU" sz="4000" dirty="0"/>
          </a:p>
        </p:txBody>
      </p:sp>
      <p:pic>
        <p:nvPicPr>
          <p:cNvPr id="9218" name="Picture 2" descr="C:\Documents and Settings\Admin\Рабочий стол\критерии вида\7e8967f0a.web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714620"/>
            <a:ext cx="3478834" cy="2586036"/>
          </a:xfrm>
          <a:prstGeom prst="rect">
            <a:avLst/>
          </a:prstGeom>
          <a:noFill/>
        </p:spPr>
      </p:pic>
      <p:pic>
        <p:nvPicPr>
          <p:cNvPr id="9219" name="Picture 3" descr="C:\Documents and Settings\Admin\Рабочий стол\критерии вида\sedum_hybridum.web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643182"/>
            <a:ext cx="3024195" cy="266700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57224" y="928670"/>
            <a:ext cx="78581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Реликты – это виды с ограниченным современным распространением, но населявшие в прошлом обширные территории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000100" y="5429264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Водяной орех</a:t>
            </a:r>
          </a:p>
          <a:p>
            <a:pPr algn="ctr"/>
            <a:r>
              <a:rPr lang="ru-RU" b="1" dirty="0" smtClean="0"/>
              <a:t>(чилим)</a:t>
            </a:r>
            <a:endParaRPr lang="ru-RU" b="1" dirty="0"/>
          </a:p>
        </p:txBody>
      </p:sp>
      <p:sp>
        <p:nvSpPr>
          <p:cNvPr id="11" name="Нижний колонтитул 3"/>
          <p:cNvSpPr txBox="1">
            <a:spLocks/>
          </p:cNvSpPr>
          <p:nvPr/>
        </p:nvSpPr>
        <p:spPr bwMode="auto">
          <a:xfrm>
            <a:off x="1000100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15338" y="785794"/>
            <a:ext cx="428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!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14" name="Выгнутая вниз стрелка 13">
            <a:hlinkClick r:id="rId4" action="ppaction://hlinksldjump"/>
          </p:cNvPr>
          <p:cNvSpPr/>
          <p:nvPr/>
        </p:nvSpPr>
        <p:spPr>
          <a:xfrm>
            <a:off x="8143900" y="5857892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86050" y="5500702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Встречаются на территории Оренбургской области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072198" y="5500702"/>
            <a:ext cx="2357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Очиток </a:t>
            </a:r>
          </a:p>
          <a:p>
            <a:pPr algn="ctr"/>
            <a:r>
              <a:rPr lang="ru-RU" b="1" dirty="0" smtClean="0"/>
              <a:t>гибридный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725470"/>
          </a:xfrm>
        </p:spPr>
        <p:txBody>
          <a:bodyPr/>
          <a:lstStyle/>
          <a:p>
            <a:r>
              <a:rPr lang="ru-RU" sz="4000" dirty="0" smtClean="0"/>
              <a:t>Палеоэндемики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071538" y="1285860"/>
            <a:ext cx="47149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Палеоэндемики, или реликты – это виды с ограниченным современным распространением, но населявшие в прошлом обширные территории (</a:t>
            </a:r>
            <a:r>
              <a:rPr lang="ru-RU" sz="2400" dirty="0" err="1" smtClean="0"/>
              <a:t>гинкго</a:t>
            </a:r>
            <a:r>
              <a:rPr lang="ru-RU" sz="2400" dirty="0" smtClean="0"/>
              <a:t>  в Западном Китае, секвойя в Калифорнии, латимерия в р-не Коморских островов, утконос в Австралии и Тасмании). </a:t>
            </a:r>
            <a:endParaRPr lang="ru-RU" sz="2400" dirty="0"/>
          </a:p>
        </p:txBody>
      </p:sp>
      <p:pic>
        <p:nvPicPr>
          <p:cNvPr id="10242" name="Picture 2" descr="C:\Documents and Settings\Admin\Рабочий стол\критерии вида\platypus.web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214422"/>
            <a:ext cx="2528260" cy="192882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572264" y="328612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Утконос</a:t>
            </a:r>
            <a:endParaRPr lang="ru-RU" b="1" dirty="0"/>
          </a:p>
        </p:txBody>
      </p:sp>
      <p:pic>
        <p:nvPicPr>
          <p:cNvPr id="10243" name="Picture 3" descr="C:\Documents and Settings\Admin\Рабочий стол\критерии вида\ca575c95fba9.web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3643314"/>
            <a:ext cx="2705104" cy="202882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215074" y="578645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Гинкго</a:t>
            </a:r>
            <a:r>
              <a:rPr lang="ru-RU" b="1" dirty="0" smtClean="0"/>
              <a:t> </a:t>
            </a:r>
            <a:r>
              <a:rPr lang="ru-RU" b="1" dirty="0" err="1" smtClean="0"/>
              <a:t>билоба</a:t>
            </a:r>
            <a:endParaRPr lang="ru-RU" b="1" dirty="0"/>
          </a:p>
        </p:txBody>
      </p:sp>
      <p:sp>
        <p:nvSpPr>
          <p:cNvPr id="11" name="Нижний колонтитул 3"/>
          <p:cNvSpPr txBox="1">
            <a:spLocks/>
          </p:cNvSpPr>
          <p:nvPr/>
        </p:nvSpPr>
        <p:spPr bwMode="auto">
          <a:xfrm>
            <a:off x="1142976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Выгнутая вниз стрелка 11">
            <a:hlinkClick r:id="rId4" action="ppaction://hlinksldjump"/>
          </p:cNvPr>
          <p:cNvSpPr/>
          <p:nvPr/>
        </p:nvSpPr>
        <p:spPr>
          <a:xfrm>
            <a:off x="8143900" y="5857892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868346"/>
          </a:xfrm>
        </p:spPr>
        <p:txBody>
          <a:bodyPr/>
          <a:lstStyle/>
          <a:p>
            <a:r>
              <a:rPr lang="ru-RU" sz="4000" dirty="0" smtClean="0"/>
              <a:t>Неоэндемики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429124" y="1500174"/>
            <a:ext cx="4143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Неоэндемики – это молодые прогрессивные формы, возникающие на недавно изолированных территориях – островах, горных районах, водоемах. Например, в  оз. Байкал около 75% видов-эндемиков: байкальская нерпа, байкальский омуль, 2 вида голомянок, ~ 50 видов бычков, ~ 250 видов бокоплавов, ~ 80 видов </a:t>
            </a:r>
            <a:r>
              <a:rPr lang="ru-RU" sz="2000" dirty="0" err="1" smtClean="0"/>
              <a:t>планарий</a:t>
            </a:r>
            <a:r>
              <a:rPr lang="ru-RU" sz="2000" dirty="0" smtClean="0"/>
              <a:t>, множество </a:t>
            </a:r>
            <a:r>
              <a:rPr lang="ru-RU" sz="2000" dirty="0" err="1" smtClean="0"/>
              <a:t>эндемичных</a:t>
            </a:r>
            <a:r>
              <a:rPr lang="ru-RU" sz="2000" dirty="0" smtClean="0"/>
              <a:t> полихет, моллюсков и др. </a:t>
            </a:r>
            <a:endParaRPr lang="ru-RU" sz="2000" dirty="0"/>
          </a:p>
        </p:txBody>
      </p:sp>
      <p:pic>
        <p:nvPicPr>
          <p:cNvPr id="11266" name="Picture 2" descr="C:\Documents and Settings\Admin\Рабочий стол\критерии вида\20125.webp"/>
          <p:cNvPicPr>
            <a:picLocks noChangeAspect="1" noChangeArrowheads="1"/>
          </p:cNvPicPr>
          <p:nvPr/>
        </p:nvPicPr>
        <p:blipFill>
          <a:blip r:embed="rId2"/>
          <a:srcRect b="12500"/>
          <a:stretch>
            <a:fillRect/>
          </a:stretch>
        </p:blipFill>
        <p:spPr bwMode="auto">
          <a:xfrm>
            <a:off x="1142976" y="1285860"/>
            <a:ext cx="2809881" cy="2169403"/>
          </a:xfrm>
          <a:prstGeom prst="rect">
            <a:avLst/>
          </a:prstGeom>
          <a:noFill/>
        </p:spPr>
      </p:pic>
      <p:pic>
        <p:nvPicPr>
          <p:cNvPr id="11267" name="Picture 3" descr="C:\Documents and Settings\Admin\Рабочий стол\критерии вида\coregonus-oxyrinchus-000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929066"/>
            <a:ext cx="2928958" cy="198353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285852" y="350043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Байкальская нерпа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142976" y="600076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Байкальский омуль</a:t>
            </a:r>
            <a:endParaRPr lang="ru-RU" b="1" dirty="0"/>
          </a:p>
        </p:txBody>
      </p:sp>
      <p:sp>
        <p:nvSpPr>
          <p:cNvPr id="10" name="Нижний колонтитул 3"/>
          <p:cNvSpPr txBox="1">
            <a:spLocks/>
          </p:cNvSpPr>
          <p:nvPr/>
        </p:nvSpPr>
        <p:spPr bwMode="auto">
          <a:xfrm>
            <a:off x="1142976" y="6357958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Выгнутая вниз стрелка 10">
            <a:hlinkClick r:id="rId4" action="ppaction://hlinksldjump"/>
          </p:cNvPr>
          <p:cNvSpPr/>
          <p:nvPr/>
        </p:nvSpPr>
        <p:spPr>
          <a:xfrm>
            <a:off x="8143900" y="5857892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Стрелка вниз 30"/>
          <p:cNvSpPr/>
          <p:nvPr/>
        </p:nvSpPr>
        <p:spPr>
          <a:xfrm rot="3410116">
            <a:off x="2896389" y="2524458"/>
            <a:ext cx="362634" cy="1825276"/>
          </a:xfrm>
          <a:prstGeom prst="down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 rot="18273642">
            <a:off x="5796825" y="2550863"/>
            <a:ext cx="362634" cy="1777189"/>
          </a:xfrm>
          <a:prstGeom prst="down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715250" cy="1571636"/>
          </a:xfrm>
        </p:spPr>
        <p:txBody>
          <a:bodyPr/>
          <a:lstStyle/>
          <a:p>
            <a:r>
              <a:rPr lang="ru-RU" sz="3600" dirty="0" smtClean="0"/>
              <a:t>Классификация видов по экологической валентности</a:t>
            </a: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500430" y="2643182"/>
            <a:ext cx="2286016" cy="612648"/>
          </a:xfrm>
          <a:prstGeom prst="flowChartAlternate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857620" y="2643182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ВИДЫ </a:t>
            </a:r>
            <a:endParaRPr lang="ru-RU" sz="3200" b="1" dirty="0"/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5072066" y="3929066"/>
            <a:ext cx="2714644" cy="7143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1500166" y="4000504"/>
            <a:ext cx="2286016" cy="7143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643042" y="4143380"/>
            <a:ext cx="2000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hlinkClick r:id="rId2" action="ppaction://hlinksldjump"/>
              </a:rPr>
              <a:t>Эврибионты</a:t>
            </a:r>
            <a:endParaRPr lang="ru-RU" sz="2000" b="1" dirty="0"/>
          </a:p>
        </p:txBody>
      </p:sp>
      <p:sp>
        <p:nvSpPr>
          <p:cNvPr id="27" name="Нижний колонтитул 3"/>
          <p:cNvSpPr txBox="1">
            <a:spLocks/>
          </p:cNvSpPr>
          <p:nvPr/>
        </p:nvSpPr>
        <p:spPr bwMode="auto">
          <a:xfrm>
            <a:off x="1142976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8" name="Выгнутая вниз стрелка 27">
            <a:hlinkClick r:id="rId3" action="ppaction://hlinksldjump"/>
          </p:cNvPr>
          <p:cNvSpPr/>
          <p:nvPr/>
        </p:nvSpPr>
        <p:spPr>
          <a:xfrm>
            <a:off x="8143900" y="5857892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29256" y="4143380"/>
            <a:ext cx="2000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hlinkClick r:id="rId4" action="ppaction://hlinksldjump"/>
              </a:rPr>
              <a:t>Стенобионты</a:t>
            </a:r>
            <a:endParaRPr lang="ru-RU" sz="2000" b="1" dirty="0"/>
          </a:p>
        </p:txBody>
      </p:sp>
      <p:sp>
        <p:nvSpPr>
          <p:cNvPr id="21" name="Стрелка вправо 20"/>
          <p:cNvSpPr/>
          <p:nvPr/>
        </p:nvSpPr>
        <p:spPr>
          <a:xfrm>
            <a:off x="2571736" y="2143116"/>
            <a:ext cx="835532" cy="214314"/>
          </a:xfrm>
          <a:prstGeom prst="right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928662" y="207167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5"/>
              </a:rPr>
              <a:t>Подробнее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725470"/>
          </a:xfrm>
        </p:spPr>
        <p:txBody>
          <a:bodyPr/>
          <a:lstStyle/>
          <a:p>
            <a:r>
              <a:rPr lang="ru-RU" sz="4000" dirty="0" smtClean="0"/>
              <a:t>Эврибионтные виды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1142984"/>
            <a:ext cx="73581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Виды с широким экологическим спектром, населяющие различные местообитания . </a:t>
            </a:r>
            <a:endParaRPr lang="ru-RU" sz="2800" dirty="0"/>
          </a:p>
        </p:txBody>
      </p:sp>
      <p:pic>
        <p:nvPicPr>
          <p:cNvPr id="12290" name="Picture 2" descr="C:\Documents and Settings\Admin\Рабочий стол\критерии вида\strekoza.web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285992"/>
            <a:ext cx="3467105" cy="3028147"/>
          </a:xfrm>
          <a:prstGeom prst="rect">
            <a:avLst/>
          </a:prstGeom>
          <a:noFill/>
        </p:spPr>
      </p:pic>
      <p:pic>
        <p:nvPicPr>
          <p:cNvPr id="12291" name="Picture 3" descr="C:\Documents and Settings\Admin\Рабочий стол\критерии вида\t__2_137.web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285992"/>
            <a:ext cx="2571748" cy="314324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28728" y="5357826"/>
            <a:ext cx="1428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           Стрекоза</a:t>
            </a:r>
          </a:p>
          <a:p>
            <a:pPr algn="ctr"/>
            <a:r>
              <a:rPr lang="ru-RU" b="1" dirty="0" smtClean="0"/>
              <a:t> </a:t>
            </a:r>
            <a:r>
              <a:rPr lang="ru-RU" b="1" dirty="0" err="1" smtClean="0"/>
              <a:t>голубая</a:t>
            </a:r>
            <a:endParaRPr lang="ru-RU" b="1" dirty="0"/>
          </a:p>
        </p:txBody>
      </p:sp>
      <p:sp>
        <p:nvSpPr>
          <p:cNvPr id="9" name="Нижний колонтитул 3"/>
          <p:cNvSpPr txBox="1">
            <a:spLocks/>
          </p:cNvSpPr>
          <p:nvPr/>
        </p:nvSpPr>
        <p:spPr bwMode="auto">
          <a:xfrm>
            <a:off x="1142976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Выгнутая вниз стрелка 9">
            <a:hlinkClick r:id="rId4" action="ppaction://hlinksldjump"/>
          </p:cNvPr>
          <p:cNvSpPr/>
          <p:nvPr/>
        </p:nvSpPr>
        <p:spPr>
          <a:xfrm>
            <a:off x="8143900" y="5857892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71736" y="5500702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Встречаются на территории Оренбургской области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8215338" y="1000108"/>
            <a:ext cx="428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!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29322" y="5429264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Сосна обыкновенная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725470"/>
          </a:xfrm>
        </p:spPr>
        <p:txBody>
          <a:bodyPr/>
          <a:lstStyle/>
          <a:p>
            <a:r>
              <a:rPr lang="ru-RU" sz="4000" dirty="0" smtClean="0"/>
              <a:t>Стенобионтные виды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1071546"/>
            <a:ext cx="750099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Виды с узким экологическим спектром, населяющие строго определенные местообитания; это узкоспециализированные виды, симбионты и паразиты. </a:t>
            </a:r>
          </a:p>
          <a:p>
            <a:pPr algn="ctr"/>
            <a:endParaRPr lang="ru-RU" dirty="0"/>
          </a:p>
        </p:txBody>
      </p:sp>
      <p:pic>
        <p:nvPicPr>
          <p:cNvPr id="13314" name="Picture 2" descr="C:\Documents and Settings\Admin\Рабочий стол\критерии вида\olchaseraya.web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143116"/>
            <a:ext cx="2511324" cy="3286148"/>
          </a:xfrm>
          <a:prstGeom prst="rect">
            <a:avLst/>
          </a:prstGeom>
          <a:noFill/>
        </p:spPr>
      </p:pic>
      <p:pic>
        <p:nvPicPr>
          <p:cNvPr id="13315" name="Picture 3" descr="C:\Documents and Settings\Admin\Рабочий стол\критерии вида\Cuscuta_europaea.web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2143116"/>
            <a:ext cx="2286016" cy="339171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28662" y="5715016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Ольха черная                                          </a:t>
            </a:r>
            <a:r>
              <a:rPr lang="ru-RU" b="1" dirty="0" smtClean="0"/>
              <a:t>Повилика </a:t>
            </a:r>
            <a:r>
              <a:rPr lang="ru-RU" b="1" dirty="0" smtClean="0"/>
              <a:t>обыкновенная</a:t>
            </a:r>
            <a:endParaRPr lang="ru-RU" b="1" dirty="0"/>
          </a:p>
        </p:txBody>
      </p:sp>
      <p:sp>
        <p:nvSpPr>
          <p:cNvPr id="9" name="Нижний колонтитул 3"/>
          <p:cNvSpPr txBox="1">
            <a:spLocks/>
          </p:cNvSpPr>
          <p:nvPr/>
        </p:nvSpPr>
        <p:spPr bwMode="auto">
          <a:xfrm>
            <a:off x="1142976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Выгнутая вниз стрелка 9">
            <a:hlinkClick r:id="rId4" action="ppaction://hlinksldjump"/>
          </p:cNvPr>
          <p:cNvSpPr/>
          <p:nvPr/>
        </p:nvSpPr>
        <p:spPr>
          <a:xfrm>
            <a:off x="8143900" y="5857892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5984" y="2285992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Встречаются на территории Оренбургской области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8143900" y="1857364"/>
            <a:ext cx="428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!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654032"/>
          </a:xfrm>
        </p:spPr>
        <p:txBody>
          <a:bodyPr/>
          <a:lstStyle/>
          <a:p>
            <a:r>
              <a:rPr lang="ru-RU" sz="4000" dirty="0" smtClean="0"/>
              <a:t>Содержание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142976" y="1357298"/>
            <a:ext cx="65722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hlinkClick r:id="rId2" action="ppaction://hlinksldjump"/>
              </a:rPr>
              <a:t>История вопроса</a:t>
            </a:r>
            <a:endParaRPr lang="ru-RU" sz="2800" dirty="0" smtClean="0"/>
          </a:p>
          <a:p>
            <a:pPr>
              <a:lnSpc>
                <a:spcPct val="150000"/>
              </a:lnSpc>
            </a:pPr>
            <a:r>
              <a:rPr lang="ru-RU" sz="2800" dirty="0" smtClean="0">
                <a:hlinkClick r:id="rId3" action="ppaction://hlinksldjump"/>
              </a:rPr>
              <a:t>Современные концепции вида</a:t>
            </a:r>
            <a:endParaRPr lang="ru-RU" sz="2800" dirty="0" smtClean="0"/>
          </a:p>
          <a:p>
            <a:pPr>
              <a:lnSpc>
                <a:spcPct val="150000"/>
              </a:lnSpc>
            </a:pPr>
            <a:r>
              <a:rPr lang="ru-RU" sz="2800" dirty="0" smtClean="0">
                <a:hlinkClick r:id="rId4" action="ppaction://hlinksldjump"/>
              </a:rPr>
              <a:t>Классификация видов</a:t>
            </a:r>
            <a:endParaRPr lang="ru-RU" sz="2800" dirty="0" smtClean="0"/>
          </a:p>
          <a:p>
            <a:pPr>
              <a:lnSpc>
                <a:spcPct val="150000"/>
              </a:lnSpc>
            </a:pPr>
            <a:r>
              <a:rPr lang="ru-RU" sz="2800" dirty="0" smtClean="0">
                <a:hlinkClick r:id="rId5" action="ppaction://hlinksldjump"/>
              </a:rPr>
              <a:t>Критерии вида</a:t>
            </a:r>
            <a:endParaRPr lang="ru-RU" sz="2800" dirty="0" smtClean="0"/>
          </a:p>
          <a:p>
            <a:pPr>
              <a:lnSpc>
                <a:spcPct val="150000"/>
              </a:lnSpc>
            </a:pPr>
            <a:r>
              <a:rPr lang="ru-RU" sz="2800" dirty="0" smtClean="0">
                <a:hlinkClick r:id="rId6" action="ppaction://hlinksldjump"/>
              </a:rPr>
              <a:t>Выводы</a:t>
            </a:r>
            <a:endParaRPr lang="ru-RU" sz="2800" dirty="0" smtClean="0"/>
          </a:p>
          <a:p>
            <a:pPr>
              <a:lnSpc>
                <a:spcPct val="150000"/>
              </a:lnSpc>
            </a:pPr>
            <a:r>
              <a:rPr lang="ru-RU" sz="2800" dirty="0" smtClean="0">
                <a:hlinkClick r:id="rId7" action="ppaction://hlinksldjump"/>
              </a:rPr>
              <a:t>Список использованных источников </a:t>
            </a:r>
            <a:endParaRPr lang="ru-RU" sz="2800" dirty="0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71538" y="6357958"/>
            <a:ext cx="7429552" cy="363516"/>
          </a:xfrm>
        </p:spPr>
        <p:txBody>
          <a:bodyPr/>
          <a:lstStyle/>
          <a:p>
            <a:r>
              <a:rPr lang="ru-RU" sz="1200" dirty="0" err="1" smtClean="0"/>
              <a:t>Сивожелезова</a:t>
            </a:r>
            <a:r>
              <a:rPr lang="ru-RU" sz="1200" dirty="0" smtClean="0"/>
              <a:t> Т.Г., учитель МОБУ «СОШ №7 г.Соль-Илецка» Оренбургской области</a:t>
            </a:r>
          </a:p>
          <a:p>
            <a:endParaRPr lang="ru-RU" dirty="0"/>
          </a:p>
        </p:txBody>
      </p:sp>
      <p:pic>
        <p:nvPicPr>
          <p:cNvPr id="39937" name="Picture 1" descr="C:\Documents and Settings\Admin\Рабочий стол\критерии вида\5fdc045dff5ct.webp"/>
          <p:cNvPicPr>
            <a:picLocks noChangeAspect="1" noChangeArrowheads="1"/>
          </p:cNvPicPr>
          <p:nvPr/>
        </p:nvPicPr>
        <p:blipFill>
          <a:blip r:embed="rId8"/>
          <a:srcRect b="6997"/>
          <a:stretch>
            <a:fillRect/>
          </a:stretch>
        </p:blipFill>
        <p:spPr bwMode="auto">
          <a:xfrm>
            <a:off x="6643702" y="2500306"/>
            <a:ext cx="1949021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Стрелка вниз 30"/>
          <p:cNvSpPr/>
          <p:nvPr/>
        </p:nvSpPr>
        <p:spPr>
          <a:xfrm rot="3410116">
            <a:off x="2896389" y="2524458"/>
            <a:ext cx="362634" cy="1825276"/>
          </a:xfrm>
          <a:prstGeom prst="down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 rot="18273642">
            <a:off x="5796825" y="2550863"/>
            <a:ext cx="362634" cy="1777189"/>
          </a:xfrm>
          <a:prstGeom prst="down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715250" cy="1571636"/>
          </a:xfrm>
        </p:spPr>
        <p:txBody>
          <a:bodyPr/>
          <a:lstStyle/>
          <a:p>
            <a:r>
              <a:rPr lang="ru-RU" sz="3600" dirty="0" smtClean="0"/>
              <a:t>Классификация видов по подвижности особей</a:t>
            </a: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500430" y="2643182"/>
            <a:ext cx="2286016" cy="612648"/>
          </a:xfrm>
          <a:prstGeom prst="flowChartAlternate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857620" y="2643182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ВИДЫ </a:t>
            </a:r>
            <a:endParaRPr lang="ru-RU" sz="3200" b="1" dirty="0"/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5072066" y="4000504"/>
            <a:ext cx="3214710" cy="7143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1142976" y="4000504"/>
            <a:ext cx="2643206" cy="7143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285852" y="4143380"/>
            <a:ext cx="2357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hlinkClick r:id="rId2" action="ppaction://hlinksldjump"/>
              </a:rPr>
              <a:t>Малоподвижные</a:t>
            </a:r>
            <a:endParaRPr lang="ru-RU" sz="2000" b="1" dirty="0"/>
          </a:p>
        </p:txBody>
      </p:sp>
      <p:sp>
        <p:nvSpPr>
          <p:cNvPr id="27" name="Нижний колонтитул 3"/>
          <p:cNvSpPr txBox="1">
            <a:spLocks/>
          </p:cNvSpPr>
          <p:nvPr/>
        </p:nvSpPr>
        <p:spPr bwMode="auto">
          <a:xfrm>
            <a:off x="1142976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8" name="Выгнутая вниз стрелка 27">
            <a:hlinkClick r:id="rId3" action="ppaction://hlinksldjump"/>
          </p:cNvPr>
          <p:cNvSpPr/>
          <p:nvPr/>
        </p:nvSpPr>
        <p:spPr>
          <a:xfrm>
            <a:off x="8143900" y="5857892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428992" y="2000240"/>
            <a:ext cx="52864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hlinkClick r:id="rId4"/>
              </a:rPr>
              <a:t>http://dic.academic.ru/dic.nsf/bse/153158/</a:t>
            </a:r>
            <a:r>
              <a:rPr lang="ru-RU" dirty="0" smtClean="0">
                <a:hlinkClick r:id="rId4"/>
              </a:rPr>
              <a:t>Экологическая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5715008" y="4143380"/>
            <a:ext cx="2000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hlinkClick r:id="rId5" action="ppaction://hlinksldjump"/>
              </a:rPr>
              <a:t>Подвижные</a:t>
            </a:r>
            <a:endParaRPr lang="ru-RU" sz="2000" b="1" dirty="0"/>
          </a:p>
        </p:txBody>
      </p:sp>
      <p:sp>
        <p:nvSpPr>
          <p:cNvPr id="21" name="Стрелка вправо 20"/>
          <p:cNvSpPr/>
          <p:nvPr/>
        </p:nvSpPr>
        <p:spPr>
          <a:xfrm>
            <a:off x="2500298" y="2214554"/>
            <a:ext cx="835532" cy="214314"/>
          </a:xfrm>
          <a:prstGeom prst="right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000100" y="214311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Подробнее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654032"/>
          </a:xfrm>
        </p:spPr>
        <p:txBody>
          <a:bodyPr/>
          <a:lstStyle/>
          <a:p>
            <a:r>
              <a:rPr lang="ru-RU" sz="4000" dirty="0" smtClean="0"/>
              <a:t>Малоподвижные формы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857224" y="928670"/>
            <a:ext cx="78581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Виды с ограниченной способностью к расселению, популяции подобных видов называются «вязкими».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000100" y="5429264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Прудовик малый</a:t>
            </a:r>
            <a:endParaRPr lang="ru-RU" b="1" dirty="0"/>
          </a:p>
        </p:txBody>
      </p:sp>
      <p:sp>
        <p:nvSpPr>
          <p:cNvPr id="11" name="Нижний колонтитул 3"/>
          <p:cNvSpPr txBox="1">
            <a:spLocks/>
          </p:cNvSpPr>
          <p:nvPr/>
        </p:nvSpPr>
        <p:spPr bwMode="auto">
          <a:xfrm>
            <a:off x="1000100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15338" y="785794"/>
            <a:ext cx="428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!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14" name="Выгнутая вниз стрелка 13">
            <a:hlinkClick r:id="rId2" action="ppaction://hlinksldjump"/>
          </p:cNvPr>
          <p:cNvSpPr/>
          <p:nvPr/>
        </p:nvSpPr>
        <p:spPr>
          <a:xfrm>
            <a:off x="8143900" y="5857892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86050" y="5500702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Встречаются на территории Оренбургской области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072198" y="5500702"/>
            <a:ext cx="2357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Трубочник обыкновенный</a:t>
            </a:r>
            <a:endParaRPr lang="ru-RU" b="1" dirty="0"/>
          </a:p>
        </p:txBody>
      </p:sp>
      <p:pic>
        <p:nvPicPr>
          <p:cNvPr id="1026" name="Picture 2" descr="C:\Documents and Settings\Admin\Рабочий стол\критерии вида\prudovik.web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2428868"/>
            <a:ext cx="2238375" cy="262890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критерии вида\tubifex-worms.webp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2571744"/>
            <a:ext cx="3272327" cy="2401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654032"/>
          </a:xfrm>
        </p:spPr>
        <p:txBody>
          <a:bodyPr/>
          <a:lstStyle/>
          <a:p>
            <a:r>
              <a:rPr lang="ru-RU" sz="4000" dirty="0" smtClean="0"/>
              <a:t>Подвижные формы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857224" y="928670"/>
            <a:ext cx="78581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Виды, способные к расселению. Популяции подобных видов называются «текучими».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00100" y="542926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Дрофа</a:t>
            </a:r>
            <a:endParaRPr lang="ru-RU" b="1" dirty="0"/>
          </a:p>
        </p:txBody>
      </p:sp>
      <p:sp>
        <p:nvSpPr>
          <p:cNvPr id="11" name="Нижний колонтитул 3"/>
          <p:cNvSpPr txBox="1">
            <a:spLocks/>
          </p:cNvSpPr>
          <p:nvPr/>
        </p:nvSpPr>
        <p:spPr bwMode="auto">
          <a:xfrm>
            <a:off x="1000100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Овальная выноска 12"/>
          <p:cNvSpPr/>
          <p:nvPr/>
        </p:nvSpPr>
        <p:spPr>
          <a:xfrm>
            <a:off x="8286776" y="2071678"/>
            <a:ext cx="571504" cy="428628"/>
          </a:xfrm>
          <a:prstGeom prst="wedgeEllipseCallou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358214" y="1785926"/>
            <a:ext cx="428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!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14" name="Выгнутая вниз стрелка 13">
            <a:hlinkClick r:id="rId2" action="ppaction://hlinksldjump"/>
          </p:cNvPr>
          <p:cNvSpPr/>
          <p:nvPr/>
        </p:nvSpPr>
        <p:spPr>
          <a:xfrm>
            <a:off x="8143900" y="5857892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86050" y="5500702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Встречаются на территории Оренбургской области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072198" y="5500702"/>
            <a:ext cx="2357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Башмачок большой</a:t>
            </a:r>
            <a:endParaRPr lang="ru-RU" b="1" dirty="0"/>
          </a:p>
        </p:txBody>
      </p:sp>
      <p:pic>
        <p:nvPicPr>
          <p:cNvPr id="2050" name="Picture 2" descr="C:\Documents and Settings\Admin\Рабочий стол\критерии вида\drofa_!_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2285992"/>
            <a:ext cx="2666992" cy="3043705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критерии вида\flora-04-__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2071678"/>
            <a:ext cx="2162985" cy="30062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Стрелка вниз 30"/>
          <p:cNvSpPr/>
          <p:nvPr/>
        </p:nvSpPr>
        <p:spPr>
          <a:xfrm rot="3410116">
            <a:off x="2896389" y="2524458"/>
            <a:ext cx="362634" cy="1825276"/>
          </a:xfrm>
          <a:prstGeom prst="down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 rot="18273642">
            <a:off x="5796825" y="2550863"/>
            <a:ext cx="362634" cy="1777189"/>
          </a:xfrm>
          <a:prstGeom prst="down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715250" cy="1071570"/>
          </a:xfrm>
        </p:spPr>
        <p:txBody>
          <a:bodyPr/>
          <a:lstStyle/>
          <a:p>
            <a:r>
              <a:rPr lang="ru-RU" sz="4000" dirty="0" smtClean="0"/>
              <a:t>Классификация видов по структуре популяций</a:t>
            </a: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500430" y="2643182"/>
            <a:ext cx="2286016" cy="612648"/>
          </a:xfrm>
          <a:prstGeom prst="flowChartAlternate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857620" y="2643182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ВИДЫ </a:t>
            </a:r>
            <a:endParaRPr lang="ru-RU" sz="3200" b="1" dirty="0"/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5072066" y="4000504"/>
            <a:ext cx="2714644" cy="7143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1071538" y="4000504"/>
            <a:ext cx="2714644" cy="7143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214414" y="4143380"/>
            <a:ext cx="24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hlinkClick r:id="rId2" action="ppaction://hlinksldjump"/>
              </a:rPr>
              <a:t>Монотипические</a:t>
            </a:r>
            <a:endParaRPr lang="ru-RU" sz="2000" b="1" dirty="0"/>
          </a:p>
        </p:txBody>
      </p:sp>
      <p:sp>
        <p:nvSpPr>
          <p:cNvPr id="27" name="Нижний колонтитул 3"/>
          <p:cNvSpPr txBox="1">
            <a:spLocks/>
          </p:cNvSpPr>
          <p:nvPr/>
        </p:nvSpPr>
        <p:spPr bwMode="auto">
          <a:xfrm>
            <a:off x="1142976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8" name="Выгнутая вниз стрелка 27">
            <a:hlinkClick r:id="rId3" action="ppaction://hlinksldjump"/>
          </p:cNvPr>
          <p:cNvSpPr/>
          <p:nvPr/>
        </p:nvSpPr>
        <p:spPr>
          <a:xfrm>
            <a:off x="8143900" y="5857892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29256" y="4143380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hlinkClick r:id="rId4" action="ppaction://hlinksldjump"/>
              </a:rPr>
              <a:t>Политипические</a:t>
            </a:r>
            <a:endParaRPr lang="ru-RU" sz="2000" b="1" dirty="0"/>
          </a:p>
        </p:txBody>
      </p:sp>
      <p:sp>
        <p:nvSpPr>
          <p:cNvPr id="22" name="Стрелка вправо 21"/>
          <p:cNvSpPr/>
          <p:nvPr/>
        </p:nvSpPr>
        <p:spPr>
          <a:xfrm>
            <a:off x="2428860" y="1571612"/>
            <a:ext cx="835532" cy="214314"/>
          </a:xfrm>
          <a:prstGeom prst="right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1000100" y="1500174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5"/>
              </a:rPr>
              <a:t>Подробнее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715250" cy="928694"/>
          </a:xfrm>
        </p:spPr>
        <p:txBody>
          <a:bodyPr/>
          <a:lstStyle/>
          <a:p>
            <a:r>
              <a:rPr lang="ru-RU" sz="4000" dirty="0" smtClean="0"/>
              <a:t>Политипические виды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000100" y="5429264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Воробей домовый</a:t>
            </a:r>
            <a:endParaRPr lang="ru-RU" b="1" dirty="0"/>
          </a:p>
        </p:txBody>
      </p:sp>
      <p:sp>
        <p:nvSpPr>
          <p:cNvPr id="11" name="Нижний колонтитул 3"/>
          <p:cNvSpPr txBox="1">
            <a:spLocks/>
          </p:cNvSpPr>
          <p:nvPr/>
        </p:nvSpPr>
        <p:spPr bwMode="auto">
          <a:xfrm>
            <a:off x="1000100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58214" y="1785926"/>
            <a:ext cx="428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!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14" name="Выгнутая вниз стрелка 13">
            <a:hlinkClick r:id="rId2" action="ppaction://hlinksldjump"/>
          </p:cNvPr>
          <p:cNvSpPr/>
          <p:nvPr/>
        </p:nvSpPr>
        <p:spPr>
          <a:xfrm>
            <a:off x="8143900" y="5857892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86050" y="5500702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Встречаются на территории Оренбургской области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072198" y="5500702"/>
            <a:ext cx="2357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Ковыль </a:t>
            </a:r>
          </a:p>
          <a:p>
            <a:pPr algn="ctr"/>
            <a:r>
              <a:rPr lang="ru-RU" b="1" dirty="0" smtClean="0"/>
              <a:t>перистый</a:t>
            </a:r>
            <a:endParaRPr lang="ru-RU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857224" y="1071546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Политипическими</a:t>
            </a:r>
            <a:r>
              <a:rPr lang="ru-RU" sz="2400" dirty="0" smtClean="0"/>
              <a:t> называют виды, популяции которых проявляют географическую изменчивость и могут быть объединены в два или более подвидов</a:t>
            </a:r>
            <a:endParaRPr lang="ru-RU" sz="2400" dirty="0"/>
          </a:p>
        </p:txBody>
      </p:sp>
      <p:pic>
        <p:nvPicPr>
          <p:cNvPr id="3074" name="Picture 2" descr="C:\Documents and Settings\Admin\Рабочий стол\критерии вида\196.jpg"/>
          <p:cNvPicPr>
            <a:picLocks noChangeAspect="1" noChangeArrowheads="1"/>
          </p:cNvPicPr>
          <p:nvPr/>
        </p:nvPicPr>
        <p:blipFill>
          <a:blip r:embed="rId3"/>
          <a:srcRect b="25481"/>
          <a:stretch>
            <a:fillRect/>
          </a:stretch>
        </p:blipFill>
        <p:spPr bwMode="auto">
          <a:xfrm>
            <a:off x="1071539" y="2428868"/>
            <a:ext cx="3071834" cy="2547938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критерии вида\6450067493133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571744"/>
            <a:ext cx="3357586" cy="2518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715250" cy="714380"/>
          </a:xfrm>
        </p:spPr>
        <p:txBody>
          <a:bodyPr/>
          <a:lstStyle/>
          <a:p>
            <a:r>
              <a:rPr lang="ru-RU" sz="4000" dirty="0" smtClean="0"/>
              <a:t>Монотипические виды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000100" y="542926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Ель </a:t>
            </a:r>
            <a:r>
              <a:rPr lang="ru-RU" b="1" dirty="0" err="1" smtClean="0"/>
              <a:t>Глена</a:t>
            </a:r>
            <a:endParaRPr lang="ru-RU" b="1" dirty="0"/>
          </a:p>
        </p:txBody>
      </p:sp>
      <p:sp>
        <p:nvSpPr>
          <p:cNvPr id="11" name="Нижний колонтитул 3"/>
          <p:cNvSpPr txBox="1">
            <a:spLocks/>
          </p:cNvSpPr>
          <p:nvPr/>
        </p:nvSpPr>
        <p:spPr bwMode="auto">
          <a:xfrm>
            <a:off x="1000100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Выгнутая вниз стрелка 13">
            <a:hlinkClick r:id="rId2" action="ppaction://hlinksldjump"/>
          </p:cNvPr>
          <p:cNvSpPr/>
          <p:nvPr/>
        </p:nvSpPr>
        <p:spPr>
          <a:xfrm>
            <a:off x="8143900" y="5857892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43174" y="5429264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Встречаются на территории Курильских островов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072198" y="5500702"/>
            <a:ext cx="2357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Саза </a:t>
            </a:r>
            <a:r>
              <a:rPr lang="ru-RU" b="1" dirty="0" err="1" smtClean="0"/>
              <a:t>курильская</a:t>
            </a:r>
            <a:endParaRPr lang="ru-RU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857224" y="1071546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Вид, состоящий только из одного подвида или одной популяции. Чаще всего это эндемики, островные виды или реликтовые виды с очень узкими ареалами.</a:t>
            </a:r>
            <a:endParaRPr lang="ru-RU" sz="2400" dirty="0"/>
          </a:p>
        </p:txBody>
      </p:sp>
      <p:pic>
        <p:nvPicPr>
          <p:cNvPr id="5123" name="Picture 3" descr="C:\Documents and Settings\Admin\Рабочий стол\критерии вида\pihta_h_7_m.jpg"/>
          <p:cNvPicPr>
            <a:picLocks noChangeAspect="1" noChangeArrowheads="1"/>
          </p:cNvPicPr>
          <p:nvPr/>
        </p:nvPicPr>
        <p:blipFill>
          <a:blip r:embed="rId3"/>
          <a:srcRect l="10791" r="15827"/>
          <a:stretch>
            <a:fillRect/>
          </a:stretch>
        </p:blipFill>
        <p:spPr bwMode="auto">
          <a:xfrm>
            <a:off x="1285852" y="2571744"/>
            <a:ext cx="2571768" cy="2628477"/>
          </a:xfrm>
          <a:prstGeom prst="rect">
            <a:avLst/>
          </a:prstGeom>
          <a:noFill/>
        </p:spPr>
      </p:pic>
      <p:pic>
        <p:nvPicPr>
          <p:cNvPr id="5124" name="Picture 4" descr="C:\Documents and Settings\Admin\Рабочий стол\критерии вида\jap_Sasa-palmata-winter.web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2714620"/>
            <a:ext cx="3379761" cy="2357454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8358214" y="1785926"/>
            <a:ext cx="428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!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2976" y="1857364"/>
            <a:ext cx="73581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Критерии вида - совокупность определенных признаков, свойственных только одному какому-либо виду. </a:t>
            </a:r>
            <a:endParaRPr lang="ru-RU" sz="2800" dirty="0"/>
          </a:p>
        </p:txBody>
      </p:sp>
      <p:sp>
        <p:nvSpPr>
          <p:cNvPr id="6" name="Нижний колонтитул 3"/>
          <p:cNvSpPr txBox="1">
            <a:spLocks/>
          </p:cNvSpPr>
          <p:nvPr/>
        </p:nvSpPr>
        <p:spPr bwMode="auto">
          <a:xfrm>
            <a:off x="1000100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142976" y="428604"/>
            <a:ext cx="7715250" cy="72547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99CC00">
                  <a:alpha val="60001"/>
                </a:srgbClr>
              </a:gs>
              <a:gs pos="100000">
                <a:srgbClr val="FFFF00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Критерии вида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337" name="Picture 1" descr="C:\Documents and Settings\Admin\Рабочий стол\критерии вида\post-70101-1236449698_thum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571876"/>
            <a:ext cx="2214578" cy="2243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725470"/>
          </a:xfrm>
        </p:spPr>
        <p:txBody>
          <a:bodyPr/>
          <a:lstStyle/>
          <a:p>
            <a:r>
              <a:rPr lang="ru-RU" sz="4000" dirty="0" smtClean="0"/>
              <a:t>Критерии вида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214414" y="1571612"/>
            <a:ext cx="392909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 </a:t>
            </a:r>
            <a:r>
              <a:rPr lang="ru-RU" sz="2800" dirty="0" smtClean="0">
                <a:hlinkClick r:id="rId2" action="ppaction://hlinksldjump"/>
              </a:rPr>
              <a:t>Морфологический</a:t>
            </a:r>
            <a:endParaRPr lang="ru-RU" sz="2800" dirty="0" smtClean="0"/>
          </a:p>
          <a:p>
            <a:r>
              <a:rPr lang="ru-RU" sz="2800" dirty="0" smtClean="0"/>
              <a:t>2. </a:t>
            </a:r>
            <a:r>
              <a:rPr lang="ru-RU" sz="2800" dirty="0" smtClean="0">
                <a:hlinkClick r:id="rId3" action="ppaction://hlinksldjump"/>
              </a:rPr>
              <a:t>Физиологический</a:t>
            </a:r>
            <a:endParaRPr lang="ru-RU" sz="2800" dirty="0" smtClean="0"/>
          </a:p>
          <a:p>
            <a:r>
              <a:rPr lang="ru-RU" sz="2800" dirty="0" smtClean="0"/>
              <a:t>3. </a:t>
            </a:r>
            <a:r>
              <a:rPr lang="ru-RU" sz="2800" dirty="0" smtClean="0">
                <a:hlinkClick r:id="rId4" action="ppaction://hlinksldjump"/>
              </a:rPr>
              <a:t>Экологический</a:t>
            </a:r>
            <a:endParaRPr lang="ru-RU" sz="2800" dirty="0" smtClean="0"/>
          </a:p>
          <a:p>
            <a:r>
              <a:rPr lang="ru-RU" sz="2800" dirty="0" smtClean="0"/>
              <a:t>4. </a:t>
            </a:r>
            <a:r>
              <a:rPr lang="ru-RU" sz="2800" dirty="0" smtClean="0">
                <a:hlinkClick r:id="rId5" action="ppaction://hlinksldjump"/>
              </a:rPr>
              <a:t>Географический</a:t>
            </a:r>
            <a:endParaRPr lang="ru-RU" sz="2800" dirty="0" smtClean="0"/>
          </a:p>
          <a:p>
            <a:r>
              <a:rPr lang="ru-RU" sz="2800" dirty="0" smtClean="0"/>
              <a:t>5. </a:t>
            </a:r>
            <a:r>
              <a:rPr lang="ru-RU" sz="2800" dirty="0" smtClean="0">
                <a:hlinkClick r:id="rId6" action="ppaction://hlinksldjump"/>
              </a:rPr>
              <a:t>Биохимический</a:t>
            </a:r>
            <a:endParaRPr lang="ru-RU" sz="2800" dirty="0" smtClean="0"/>
          </a:p>
          <a:p>
            <a:r>
              <a:rPr lang="ru-RU" sz="2800" dirty="0" smtClean="0"/>
              <a:t>6. </a:t>
            </a:r>
            <a:r>
              <a:rPr lang="ru-RU" sz="2800" dirty="0" smtClean="0">
                <a:hlinkClick r:id="rId7" action="ppaction://hlinksldjump"/>
              </a:rPr>
              <a:t>Этологический</a:t>
            </a:r>
            <a:endParaRPr lang="ru-RU" sz="2800" dirty="0" smtClean="0"/>
          </a:p>
          <a:p>
            <a:r>
              <a:rPr lang="ru-RU" sz="2800" dirty="0" smtClean="0"/>
              <a:t>7. </a:t>
            </a:r>
            <a:r>
              <a:rPr lang="ru-RU" sz="2800" dirty="0" smtClean="0">
                <a:hlinkClick r:id="rId8" action="ppaction://hlinksldjump"/>
              </a:rPr>
              <a:t>Цитогенетический</a:t>
            </a:r>
            <a:endParaRPr lang="ru-RU" sz="2800" dirty="0" smtClean="0"/>
          </a:p>
          <a:p>
            <a:r>
              <a:rPr lang="ru-RU" sz="2800" dirty="0" smtClean="0"/>
              <a:t>8. </a:t>
            </a:r>
            <a:r>
              <a:rPr lang="ru-RU" sz="2800" dirty="0" smtClean="0">
                <a:hlinkClick r:id="rId9" action="ppaction://hlinksldjump"/>
              </a:rPr>
              <a:t>Исторический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14338" name="Picture 2" descr="C:\Documents and Settings\Admin\Рабочий стол\критерии вида\sm.jpe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1928802"/>
            <a:ext cx="2809895" cy="2786082"/>
          </a:xfrm>
          <a:prstGeom prst="rect">
            <a:avLst/>
          </a:prstGeom>
          <a:noFill/>
        </p:spPr>
      </p:pic>
      <p:sp>
        <p:nvSpPr>
          <p:cNvPr id="7" name="Нижний колонтитул 3"/>
          <p:cNvSpPr txBox="1">
            <a:spLocks/>
          </p:cNvSpPr>
          <p:nvPr/>
        </p:nvSpPr>
        <p:spPr bwMode="auto">
          <a:xfrm>
            <a:off x="1000100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Выгнутая вниз стрелка 9">
            <a:hlinkClick r:id="rId11" action="ppaction://hlinksldjump"/>
          </p:cNvPr>
          <p:cNvSpPr/>
          <p:nvPr/>
        </p:nvSpPr>
        <p:spPr>
          <a:xfrm>
            <a:off x="8143900" y="5857892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715250" cy="1000132"/>
          </a:xfrm>
        </p:spPr>
        <p:txBody>
          <a:bodyPr/>
          <a:lstStyle/>
          <a:p>
            <a:r>
              <a:rPr lang="ru-RU" sz="4000" dirty="0" smtClean="0"/>
              <a:t>Морфологический критерий 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1643050"/>
            <a:ext cx="78581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Сходство внешнего и внутреннего строения организмов. НО….</a:t>
            </a:r>
            <a:endParaRPr lang="ru-RU" sz="2800" dirty="0"/>
          </a:p>
        </p:txBody>
      </p:sp>
      <p:pic>
        <p:nvPicPr>
          <p:cNvPr id="15363" name="Picture 3" descr="C:\Documents and Settings\Admin\Рабочий стол\критерии вида\0001-001-Dikie-zhivotnye-tropikov.webp"/>
          <p:cNvPicPr>
            <a:picLocks noChangeAspect="1" noChangeArrowheads="1"/>
          </p:cNvPicPr>
          <p:nvPr/>
        </p:nvPicPr>
        <p:blipFill>
          <a:blip r:embed="rId2"/>
          <a:srcRect l="3509" t="7018" r="5263" b="13450"/>
          <a:stretch>
            <a:fillRect/>
          </a:stretch>
        </p:blipFill>
        <p:spPr bwMode="auto">
          <a:xfrm>
            <a:off x="928662" y="2786058"/>
            <a:ext cx="3168485" cy="2071702"/>
          </a:xfrm>
          <a:prstGeom prst="rect">
            <a:avLst/>
          </a:prstGeom>
          <a:noFill/>
        </p:spPr>
      </p:pic>
      <p:pic>
        <p:nvPicPr>
          <p:cNvPr id="15364" name="Picture 4" descr="C:\Documents and Settings\Admin\Рабочий стол\критерии вида\judol_sibl.web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2571744"/>
            <a:ext cx="2405064" cy="2531646"/>
          </a:xfrm>
          <a:prstGeom prst="rect">
            <a:avLst/>
          </a:prstGeom>
          <a:noFill/>
        </p:spPr>
      </p:pic>
      <p:pic>
        <p:nvPicPr>
          <p:cNvPr id="15365" name="Picture 5" descr="C:\Documents and Settings\Admin\Рабочий стол\критерии вида\3.web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2571744"/>
            <a:ext cx="1881184" cy="252078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928662" y="528638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hlinkClick r:id="rId5"/>
              </a:rPr>
              <a:t>Половой </a:t>
            </a:r>
            <a:r>
              <a:rPr lang="ru-RU" b="1" dirty="0" smtClean="0">
                <a:hlinkClick r:id="rId5"/>
              </a:rPr>
              <a:t>диморфизм</a:t>
            </a:r>
            <a:endParaRPr lang="ru-RU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000496" y="5357826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Виды- двойники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500794" y="5286388"/>
            <a:ext cx="264320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hlinkClick r:id="rId6"/>
              </a:rPr>
              <a:t>Полиморфизм</a:t>
            </a:r>
            <a:endParaRPr lang="ru-RU" b="1" dirty="0" smtClean="0"/>
          </a:p>
          <a:p>
            <a:pPr algn="ctr"/>
            <a:r>
              <a:rPr lang="ru-RU" sz="1100" b="1" dirty="0" smtClean="0"/>
              <a:t> </a:t>
            </a:r>
            <a:endParaRPr lang="ru-RU" sz="1100" b="1" dirty="0"/>
          </a:p>
        </p:txBody>
      </p:sp>
      <p:sp>
        <p:nvSpPr>
          <p:cNvPr id="13" name="Нижний колонтитул 3"/>
          <p:cNvSpPr txBox="1">
            <a:spLocks/>
          </p:cNvSpPr>
          <p:nvPr/>
        </p:nvSpPr>
        <p:spPr bwMode="auto">
          <a:xfrm>
            <a:off x="1000100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57356" y="1285860"/>
            <a:ext cx="58578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hlinkClick r:id="rId7"/>
              </a:rPr>
              <a:t>http://www.medbiol.ru/medbiol/evol/000138df.htm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Выгнутая вниз стрелка 14">
            <a:hlinkClick r:id="rId8" action="ppaction://hlinksldjump"/>
          </p:cNvPr>
          <p:cNvSpPr/>
          <p:nvPr/>
        </p:nvSpPr>
        <p:spPr>
          <a:xfrm>
            <a:off x="8358214" y="6286520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715250" cy="1011222"/>
          </a:xfrm>
        </p:spPr>
        <p:txBody>
          <a:bodyPr/>
          <a:lstStyle/>
          <a:p>
            <a:r>
              <a:rPr lang="ru-RU" sz="4000" dirty="0" smtClean="0"/>
              <a:t>Физиологический критерий</a:t>
            </a:r>
            <a:endParaRPr lang="ru-RU" sz="4000" dirty="0"/>
          </a:p>
        </p:txBody>
      </p:sp>
      <p:pic>
        <p:nvPicPr>
          <p:cNvPr id="16386" name="Picture 2" descr="C:\Documents and Settings\Admin\Рабочий стол\критерии вида\0_2ee9a_f39a8ef_XL.jpeg"/>
          <p:cNvPicPr>
            <a:picLocks noChangeAspect="1" noChangeArrowheads="1"/>
          </p:cNvPicPr>
          <p:nvPr/>
        </p:nvPicPr>
        <p:blipFill>
          <a:blip r:embed="rId2"/>
          <a:srcRect l="13125" t="11062" r="15624" b="15929"/>
          <a:stretch>
            <a:fillRect/>
          </a:stretch>
        </p:blipFill>
        <p:spPr bwMode="auto">
          <a:xfrm>
            <a:off x="1071538" y="2357430"/>
            <a:ext cx="2928958" cy="2357454"/>
          </a:xfrm>
          <a:prstGeom prst="rect">
            <a:avLst/>
          </a:prstGeom>
          <a:noFill/>
        </p:spPr>
      </p:pic>
      <p:pic>
        <p:nvPicPr>
          <p:cNvPr id="16387" name="Picture 3" descr="C:\Documents and Settings\Admin\Рабочий стол\критерии вида\brukva.web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357430"/>
            <a:ext cx="3190881" cy="239316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42976" y="1285860"/>
            <a:ext cx="71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Сходство всех процессов жизнедеятельности и возможность получения плодовитого потомства при скрещивании.    Но…..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142976" y="4857760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/>
              <a:t>Лигр</a:t>
            </a:r>
            <a:r>
              <a:rPr lang="ru-RU" b="1" dirty="0" smtClean="0"/>
              <a:t>- гибрид льва и тигра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57818" y="4929198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Брюква- гибрид репы и капусты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5643578"/>
            <a:ext cx="7786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Сроки беременности у человека и шимпанзе равны 40 недель.</a:t>
            </a:r>
            <a:endParaRPr lang="ru-RU" sz="2000" dirty="0"/>
          </a:p>
        </p:txBody>
      </p:sp>
      <p:sp>
        <p:nvSpPr>
          <p:cNvPr id="11" name="Нижний колонтитул 3"/>
          <p:cNvSpPr txBox="1">
            <a:spLocks/>
          </p:cNvSpPr>
          <p:nvPr/>
        </p:nvSpPr>
        <p:spPr bwMode="auto">
          <a:xfrm>
            <a:off x="1000100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Выгнутая вниз стрелка 11">
            <a:hlinkClick r:id="rId4" action="ppaction://hlinksldjump"/>
          </p:cNvPr>
          <p:cNvSpPr/>
          <p:nvPr/>
        </p:nvSpPr>
        <p:spPr>
          <a:xfrm>
            <a:off x="8215338" y="6143644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582594"/>
          </a:xfrm>
        </p:spPr>
        <p:txBody>
          <a:bodyPr/>
          <a:lstStyle/>
          <a:p>
            <a:r>
              <a:rPr lang="ru-RU" sz="4000" dirty="0" smtClean="0"/>
              <a:t>История вопроса</a:t>
            </a:r>
            <a:endParaRPr lang="ru-RU" sz="40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7224" y="6357959"/>
            <a:ext cx="7429552" cy="363516"/>
          </a:xfrm>
        </p:spPr>
        <p:txBody>
          <a:bodyPr/>
          <a:lstStyle/>
          <a:p>
            <a:r>
              <a:rPr lang="ru-RU" sz="1200" dirty="0" err="1" smtClean="0"/>
              <a:t>Сивожелезова</a:t>
            </a:r>
            <a:r>
              <a:rPr lang="ru-RU" sz="1200" dirty="0" smtClean="0"/>
              <a:t> Т.Г., учитель МОБУ «СОШ №7 г.Соль-Илецка» Оренбургской области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1214422"/>
            <a:ext cx="764386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Вспомни, что думали о категории «вид» эти ученые. В случае затруднения прочитай информацию «кликнув» по стрелке.</a:t>
            </a:r>
          </a:p>
          <a:p>
            <a:endParaRPr lang="ru-RU" sz="2800" dirty="0" smtClean="0"/>
          </a:p>
          <a:p>
            <a:r>
              <a:rPr lang="ru-RU" sz="2800" dirty="0" smtClean="0">
                <a:hlinkClick r:id="rId2" action="ppaction://hlinksldjump"/>
              </a:rPr>
              <a:t>Д.Рей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>
                <a:hlinkClick r:id="rId3" action="ppaction://hlinksldjump"/>
              </a:rPr>
              <a:t>К.Линней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>
                <a:hlinkClick r:id="rId4" action="ppaction://hlinksldjump"/>
              </a:rPr>
              <a:t>Ж.Б.Ламарк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>
                <a:hlinkClick r:id="rId5" action="ppaction://hlinksldjump"/>
              </a:rPr>
              <a:t>Ч.Дарвин</a:t>
            </a:r>
            <a:endParaRPr lang="ru-RU" sz="2800" dirty="0"/>
          </a:p>
        </p:txBody>
      </p:sp>
      <p:pic>
        <p:nvPicPr>
          <p:cNvPr id="4098" name="Picture 2" descr="C:\Documents and Settings\Admin\Рабочий стол\критерии вида\3871944139.web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7818" y="2714620"/>
            <a:ext cx="3091637" cy="3071819"/>
          </a:xfrm>
          <a:prstGeom prst="rect">
            <a:avLst/>
          </a:prstGeom>
          <a:noFill/>
        </p:spPr>
      </p:pic>
      <p:sp>
        <p:nvSpPr>
          <p:cNvPr id="11" name="Выгнутая вниз стрелка 10">
            <a:hlinkClick r:id="rId7" action="ppaction://hlinksldjump"/>
          </p:cNvPr>
          <p:cNvSpPr/>
          <p:nvPr/>
        </p:nvSpPr>
        <p:spPr>
          <a:xfrm>
            <a:off x="8286776" y="6072206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796908"/>
          </a:xfrm>
        </p:spPr>
        <p:txBody>
          <a:bodyPr/>
          <a:lstStyle/>
          <a:p>
            <a:r>
              <a:rPr lang="ru-RU" sz="4000" dirty="0" smtClean="0">
                <a:hlinkClick r:id="rId2"/>
              </a:rPr>
              <a:t>Экологический критерий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071538" y="1857364"/>
            <a:ext cx="742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Сходство по способам питания, местам обитания, наборам факторов внешней среды, необходимых для существования.</a:t>
            </a:r>
            <a:endParaRPr lang="ru-RU" sz="2000" dirty="0"/>
          </a:p>
        </p:txBody>
      </p:sp>
      <p:sp>
        <p:nvSpPr>
          <p:cNvPr id="7" name="Нижний колонтитул 3"/>
          <p:cNvSpPr txBox="1">
            <a:spLocks/>
          </p:cNvSpPr>
          <p:nvPr/>
        </p:nvSpPr>
        <p:spPr bwMode="auto">
          <a:xfrm>
            <a:off x="1000100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4099" name="Picture 3" descr="C:\Documents and Settings\Admin\Рабочий стол\критерии вида\0002-001-Bolshaja-sinitsa-bolshaja-sinitsa-samaja-krupnaja-sinitsa-nashej-strany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714620"/>
            <a:ext cx="3133727" cy="237387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357290" y="5357826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Синица </a:t>
            </a:r>
          </a:p>
          <a:p>
            <a:pPr algn="ctr"/>
            <a:r>
              <a:rPr lang="ru-RU" b="1" dirty="0" smtClean="0"/>
              <a:t>большая</a:t>
            </a:r>
            <a:endParaRPr lang="ru-RU" b="1" dirty="0"/>
          </a:p>
        </p:txBody>
      </p:sp>
      <p:pic>
        <p:nvPicPr>
          <p:cNvPr id="4100" name="Picture 4" descr="C:\Documents and Settings\Admin\Рабочий стол\критерии вида\5lazarevka.web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2928934"/>
            <a:ext cx="3214710" cy="236669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715008" y="5500702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Синица </a:t>
            </a:r>
          </a:p>
          <a:p>
            <a:pPr algn="ctr"/>
            <a:r>
              <a:rPr lang="ru-RU" b="1" dirty="0" err="1" smtClean="0"/>
              <a:t>Лазаревка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071934" y="3571876"/>
            <a:ext cx="4286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!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0298" y="5429264"/>
            <a:ext cx="3929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Встречается на территории Оренбургской области</a:t>
            </a:r>
            <a:endParaRPr lang="ru-RU" b="1" dirty="0"/>
          </a:p>
        </p:txBody>
      </p:sp>
      <p:sp>
        <p:nvSpPr>
          <p:cNvPr id="16" name="Выгнутая вниз стрелка 15">
            <a:hlinkClick r:id="rId5" action="ppaction://hlinksldjump"/>
          </p:cNvPr>
          <p:cNvSpPr/>
          <p:nvPr/>
        </p:nvSpPr>
        <p:spPr>
          <a:xfrm>
            <a:off x="8215338" y="6143644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654032"/>
          </a:xfrm>
        </p:spPr>
        <p:txBody>
          <a:bodyPr/>
          <a:lstStyle/>
          <a:p>
            <a:r>
              <a:rPr lang="ru-RU" sz="4000" dirty="0" smtClean="0">
                <a:hlinkClick r:id="rId2"/>
              </a:rPr>
              <a:t>Географический критерий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000108"/>
            <a:ext cx="7643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Каждый вид занимает определенное пространство, или ареал.  Однако существуют виды с совпадающими ареалами.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5000636"/>
            <a:ext cx="68580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hlinkClick r:id="rId3"/>
              </a:rPr>
              <a:t>П</a:t>
            </a:r>
            <a:r>
              <a:rPr lang="ru-RU" sz="1400" dirty="0" smtClean="0">
                <a:hlinkClick r:id="rId3"/>
              </a:rPr>
              <a:t>одробнее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pic>
        <p:nvPicPr>
          <p:cNvPr id="1026" name="Picture 2" descr="C:\Documents and Settings\Admin\Рабочий стол\критерии вида\1685446.webp"/>
          <p:cNvPicPr>
            <a:picLocks noChangeAspect="1" noChangeArrowheads="1"/>
          </p:cNvPicPr>
          <p:nvPr/>
        </p:nvPicPr>
        <p:blipFill>
          <a:blip r:embed="rId4"/>
          <a:srcRect t="21803" b="18237"/>
          <a:stretch>
            <a:fillRect/>
          </a:stretch>
        </p:blipFill>
        <p:spPr bwMode="auto">
          <a:xfrm>
            <a:off x="5072066" y="2285992"/>
            <a:ext cx="3446542" cy="2071702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критерии вида\480x320_eiqc6LRrs1Qtb5SbSPOAm1LYRX4fiksq.webp"/>
          <p:cNvPicPr>
            <a:picLocks noChangeAspect="1" noChangeArrowheads="1"/>
          </p:cNvPicPr>
          <p:nvPr/>
        </p:nvPicPr>
        <p:blipFill>
          <a:blip r:embed="rId5"/>
          <a:srcRect b="19355"/>
          <a:stretch>
            <a:fillRect/>
          </a:stretch>
        </p:blipFill>
        <p:spPr bwMode="auto">
          <a:xfrm>
            <a:off x="1000100" y="2214554"/>
            <a:ext cx="3853366" cy="2071702"/>
          </a:xfrm>
          <a:prstGeom prst="rect">
            <a:avLst/>
          </a:prstGeom>
          <a:noFill/>
        </p:spPr>
      </p:pic>
      <p:sp>
        <p:nvSpPr>
          <p:cNvPr id="8" name="Нижний колонтитул 3"/>
          <p:cNvSpPr txBox="1">
            <a:spLocks/>
          </p:cNvSpPr>
          <p:nvPr/>
        </p:nvSpPr>
        <p:spPr bwMode="auto">
          <a:xfrm>
            <a:off x="1142976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Выгнутая вниз стрелка 8">
            <a:hlinkClick r:id="rId6" action="ppaction://hlinksldjump"/>
          </p:cNvPr>
          <p:cNvSpPr/>
          <p:nvPr/>
        </p:nvSpPr>
        <p:spPr>
          <a:xfrm>
            <a:off x="8286776" y="5929330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7290" y="4500570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Северная белка-летяга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43504" y="4500570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Американская  белка-летяга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71538" y="5429264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Смотри фильм </a:t>
            </a:r>
            <a:r>
              <a:rPr lang="ru-RU" dirty="0" smtClean="0">
                <a:hlinkClick r:id="rId3"/>
              </a:rPr>
              <a:t>«Географический критерий</a:t>
            </a:r>
            <a:r>
              <a:rPr lang="ru-RU" dirty="0" smtClean="0">
                <a:hlinkClick r:id="rId3"/>
              </a:rPr>
              <a:t>»</a:t>
            </a:r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725470"/>
          </a:xfrm>
        </p:spPr>
        <p:txBody>
          <a:bodyPr/>
          <a:lstStyle/>
          <a:p>
            <a:r>
              <a:rPr lang="ru-RU" sz="4000" dirty="0" smtClean="0"/>
              <a:t>Биохимический критерий</a:t>
            </a:r>
            <a:endParaRPr lang="ru-RU" sz="4000" dirty="0"/>
          </a:p>
        </p:txBody>
      </p:sp>
      <p:sp>
        <p:nvSpPr>
          <p:cNvPr id="5" name="Нижний колонтитул 3"/>
          <p:cNvSpPr txBox="1">
            <a:spLocks/>
          </p:cNvSpPr>
          <p:nvPr/>
        </p:nvSpPr>
        <p:spPr bwMode="auto">
          <a:xfrm>
            <a:off x="1142976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Выгнутая вниз стрелка 5">
            <a:hlinkClick r:id="rId2" action="ppaction://hlinksldjump"/>
          </p:cNvPr>
          <p:cNvSpPr/>
          <p:nvPr/>
        </p:nvSpPr>
        <p:spPr>
          <a:xfrm>
            <a:off x="8286776" y="5929330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1285860"/>
            <a:ext cx="73581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Особи одного вида имеют единую структуру ДНК, что обусловливает синтез одинаковых белков, отличающихся от белков другого вида. Но….</a:t>
            </a:r>
            <a:endParaRPr lang="ru-RU" sz="2000" dirty="0"/>
          </a:p>
        </p:txBody>
      </p:sp>
      <p:pic>
        <p:nvPicPr>
          <p:cNvPr id="2050" name="Picture 2" descr="C:\Documents and Settings\Admin\Рабочий стол\критерии вида\015.web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214554"/>
            <a:ext cx="3571881" cy="382254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928662" y="2428868"/>
            <a:ext cx="35004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ВИО - вирус иммунодефицита обезьян, </a:t>
            </a:r>
            <a:r>
              <a:rPr lang="ru-RU" dirty="0" err="1" smtClean="0"/>
              <a:t>зм</a:t>
            </a:r>
            <a:r>
              <a:rPr lang="ru-RU" dirty="0" smtClean="0"/>
              <a:t> - зеленые мартышки, </a:t>
            </a:r>
            <a:r>
              <a:rPr lang="ru-RU" dirty="0" err="1" smtClean="0"/>
              <a:t>вм</a:t>
            </a:r>
            <a:r>
              <a:rPr lang="ru-RU" dirty="0" smtClean="0"/>
              <a:t> - воротничковые </a:t>
            </a:r>
            <a:r>
              <a:rPr lang="ru-RU" dirty="0" err="1" smtClean="0"/>
              <a:t>мангобеи</a:t>
            </a:r>
            <a:r>
              <a:rPr lang="ru-RU" dirty="0" smtClean="0"/>
              <a:t>, км - коронованные мартышки, мак - макаки, </a:t>
            </a:r>
            <a:r>
              <a:rPr lang="ru-RU" dirty="0" err="1" smtClean="0"/>
              <a:t>ман</a:t>
            </a:r>
            <a:r>
              <a:rPr lang="ru-RU" dirty="0" smtClean="0"/>
              <a:t> - </a:t>
            </a:r>
            <a:r>
              <a:rPr lang="ru-RU" dirty="0" err="1" smtClean="0"/>
              <a:t>мандриллы</a:t>
            </a:r>
            <a:r>
              <a:rPr lang="ru-RU" dirty="0" smtClean="0"/>
              <a:t>, </a:t>
            </a:r>
            <a:r>
              <a:rPr lang="ru-RU" dirty="0" err="1" smtClean="0"/>
              <a:t>ш</a:t>
            </a:r>
            <a:r>
              <a:rPr lang="ru-RU" dirty="0" smtClean="0"/>
              <a:t> - шимпанзе. Цифры в % показывают степень сходства нуклеотидных последовательностей гена.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582594"/>
          </a:xfrm>
        </p:spPr>
        <p:txBody>
          <a:bodyPr/>
          <a:lstStyle/>
          <a:p>
            <a:r>
              <a:rPr lang="ru-RU" sz="4000" dirty="0" smtClean="0">
                <a:hlinkClick r:id="rId2"/>
              </a:rPr>
              <a:t>Этологический критерий </a:t>
            </a:r>
            <a:endParaRPr lang="ru-RU" sz="4000" dirty="0"/>
          </a:p>
        </p:txBody>
      </p:sp>
      <p:sp>
        <p:nvSpPr>
          <p:cNvPr id="5" name="Нижний колонтитул 3"/>
          <p:cNvSpPr txBox="1">
            <a:spLocks/>
          </p:cNvSpPr>
          <p:nvPr/>
        </p:nvSpPr>
        <p:spPr bwMode="auto">
          <a:xfrm>
            <a:off x="1142976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Выгнутая вниз стрелка 5">
            <a:hlinkClick r:id="rId3" action="ppaction://hlinksldjump"/>
          </p:cNvPr>
          <p:cNvSpPr/>
          <p:nvPr/>
        </p:nvSpPr>
        <p:spPr>
          <a:xfrm>
            <a:off x="8286776" y="5929330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1000108"/>
            <a:ext cx="76438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Этот критерий связан с межвидовыми различиями в поведении у животных. Но разные виды могут проявлять сходное поведение.</a:t>
            </a:r>
            <a:endParaRPr lang="ru-RU" dirty="0"/>
          </a:p>
        </p:txBody>
      </p:sp>
      <p:pic>
        <p:nvPicPr>
          <p:cNvPr id="3078" name="Picture 6" descr="C:\Documents and Settings\Admin\Рабочий стол\критерии вида\3e04109046f9f90be2fd01f20b024f2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2928934"/>
            <a:ext cx="3043704" cy="2286016"/>
          </a:xfrm>
          <a:prstGeom prst="rect">
            <a:avLst/>
          </a:prstGeom>
          <a:noFill/>
        </p:spPr>
      </p:pic>
      <p:pic>
        <p:nvPicPr>
          <p:cNvPr id="14" name="Picture 2" descr="C:\Documents and Settings\Admin\Рабочий стол\критерии вида\HayalEvi_Com-Wallpapers-1280x800-185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3000372"/>
            <a:ext cx="3235003" cy="2307629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357290" y="550070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Лошади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429256" y="550070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Зебры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214414" y="1142984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Генетический критерий вида — набор хромосом, свойственный конкретному виду.</a:t>
            </a:r>
            <a:endParaRPr lang="ru-RU" dirty="0"/>
          </a:p>
        </p:txBody>
      </p:sp>
      <p:sp>
        <p:nvSpPr>
          <p:cNvPr id="8" name="Нижний колонтитул 3"/>
          <p:cNvSpPr txBox="1">
            <a:spLocks/>
          </p:cNvSpPr>
          <p:nvPr/>
        </p:nvSpPr>
        <p:spPr bwMode="auto">
          <a:xfrm>
            <a:off x="1142976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Выгнутая вниз стрелка 8">
            <a:hlinkClick r:id="rId2" action="ppaction://hlinksldjump"/>
          </p:cNvPr>
          <p:cNvSpPr/>
          <p:nvPr/>
        </p:nvSpPr>
        <p:spPr>
          <a:xfrm>
            <a:off x="8286776" y="5929330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1071538" y="285728"/>
            <a:ext cx="7715250" cy="582594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99CC00">
                  <a:alpha val="60001"/>
                </a:srgbClr>
              </a:gs>
              <a:gs pos="100000">
                <a:srgbClr val="FFFF00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3"/>
              </a:rPr>
              <a:t>Генетический критерий 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 descr="C:\Documents and Settings\Admin\Рабочий стол\критерии вида\B1774p115-1.webp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2428868"/>
            <a:ext cx="3862397" cy="2805771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Рабочий стол\критерии вида\5210806.webp"/>
          <p:cNvPicPr>
            <a:picLocks noChangeAspect="1" noChangeArrowheads="1"/>
          </p:cNvPicPr>
          <p:nvPr/>
        </p:nvPicPr>
        <p:blipFill>
          <a:blip r:embed="rId5"/>
          <a:srcRect b="45223"/>
          <a:stretch>
            <a:fillRect/>
          </a:stretch>
        </p:blipFill>
        <p:spPr bwMode="auto">
          <a:xfrm>
            <a:off x="5214942" y="2357430"/>
            <a:ext cx="3257561" cy="314327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214414" y="5357826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Кариотип различных организмов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286380" y="5643578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Межвидовой гибрид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582594"/>
          </a:xfrm>
        </p:spPr>
        <p:txBody>
          <a:bodyPr/>
          <a:lstStyle/>
          <a:p>
            <a:r>
              <a:rPr lang="ru-RU" sz="4000" dirty="0" smtClean="0"/>
              <a:t>Исторический критерий</a:t>
            </a:r>
            <a:endParaRPr lang="ru-RU" sz="4000" dirty="0"/>
          </a:p>
        </p:txBody>
      </p:sp>
      <p:sp>
        <p:nvSpPr>
          <p:cNvPr id="5" name="Нижний колонтитул 3"/>
          <p:cNvSpPr txBox="1">
            <a:spLocks/>
          </p:cNvSpPr>
          <p:nvPr/>
        </p:nvSpPr>
        <p:spPr bwMode="auto">
          <a:xfrm>
            <a:off x="1142976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Выгнутая вниз стрелка 5">
            <a:hlinkClick r:id="rId2" action="ppaction://hlinksldjump"/>
          </p:cNvPr>
          <p:cNvSpPr/>
          <p:nvPr/>
        </p:nvSpPr>
        <p:spPr>
          <a:xfrm>
            <a:off x="8286776" y="5929330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1000108"/>
            <a:ext cx="65008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Исторический критерий основан на изучении истории вида или группы видов. Этот критерий носит комплексный характер.</a:t>
            </a:r>
            <a:endParaRPr lang="ru-RU" dirty="0"/>
          </a:p>
        </p:txBody>
      </p:sp>
      <p:pic>
        <p:nvPicPr>
          <p:cNvPr id="6146" name="Picture 2" descr="C:\Documents and Settings\Admin\Рабочий стол\критерии вида\phylogeny_horse.web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1857364"/>
            <a:ext cx="5810875" cy="384176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643042" y="5857892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Филогенетический ряд лошадей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796908"/>
          </a:xfrm>
        </p:spPr>
        <p:txBody>
          <a:bodyPr/>
          <a:lstStyle/>
          <a:p>
            <a:r>
              <a:rPr lang="ru-RU" sz="4000" dirty="0" smtClean="0"/>
              <a:t>Выводы</a:t>
            </a:r>
            <a:endParaRPr lang="ru-RU" sz="4000" dirty="0"/>
          </a:p>
        </p:txBody>
      </p:sp>
      <p:sp>
        <p:nvSpPr>
          <p:cNvPr id="8" name="Нижний колонтитул 3"/>
          <p:cNvSpPr txBox="1">
            <a:spLocks/>
          </p:cNvSpPr>
          <p:nvPr/>
        </p:nvSpPr>
        <p:spPr bwMode="auto">
          <a:xfrm>
            <a:off x="1142976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Выгнутая вниз стрелка 8">
            <a:hlinkClick r:id="rId2" action="ppaction://hlinksldjump"/>
          </p:cNvPr>
          <p:cNvSpPr/>
          <p:nvPr/>
        </p:nvSpPr>
        <p:spPr>
          <a:xfrm>
            <a:off x="8286776" y="5929330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8662" y="1357299"/>
            <a:ext cx="785818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   </a:t>
            </a:r>
            <a:r>
              <a:rPr lang="ru-RU" sz="2800" dirty="0" smtClean="0"/>
              <a:t>Вид представляет собой генетически относительно изолированную систему, что доказывает реальность существования видов в природе. </a:t>
            </a:r>
          </a:p>
          <a:p>
            <a:pPr algn="just"/>
            <a:r>
              <a:rPr lang="ru-RU" sz="2800" dirty="0" smtClean="0"/>
              <a:t>      </a:t>
            </a:r>
          </a:p>
          <a:p>
            <a:pPr algn="just"/>
            <a:r>
              <a:rPr lang="ru-RU" sz="2800" dirty="0" smtClean="0"/>
              <a:t>    По одному критерию невозможно определить видовую принадлежность особи.</a:t>
            </a:r>
          </a:p>
          <a:p>
            <a:pPr algn="just"/>
            <a:r>
              <a:rPr lang="ru-RU" sz="2800" dirty="0" smtClean="0"/>
              <a:t>      </a:t>
            </a:r>
          </a:p>
          <a:p>
            <a:pPr algn="just"/>
            <a:r>
              <a:rPr lang="ru-RU" sz="2800" dirty="0" smtClean="0"/>
              <a:t>    Совокупность нескольких критериев обуславливает генетическую изоляцию видов.</a:t>
            </a:r>
          </a:p>
          <a:p>
            <a:pPr algn="just"/>
            <a:endParaRPr lang="ru-RU" dirty="0"/>
          </a:p>
        </p:txBody>
      </p:sp>
      <p:pic>
        <p:nvPicPr>
          <p:cNvPr id="10242" name="Picture 2" descr="C:\Documents and Settings\Admin\Рабочий стол\критерии вида\0_5c539_145d5a19_XL.png"/>
          <p:cNvPicPr>
            <a:picLocks noChangeAspect="1" noChangeArrowheads="1"/>
          </p:cNvPicPr>
          <p:nvPr/>
        </p:nvPicPr>
        <p:blipFill>
          <a:blip r:embed="rId3" cstate="print"/>
          <a:srcRect r="49960" b="52930"/>
          <a:stretch>
            <a:fillRect/>
          </a:stretch>
        </p:blipFill>
        <p:spPr bwMode="auto">
          <a:xfrm>
            <a:off x="928662" y="1285860"/>
            <a:ext cx="644522" cy="738494"/>
          </a:xfrm>
          <a:prstGeom prst="rect">
            <a:avLst/>
          </a:prstGeom>
          <a:noFill/>
        </p:spPr>
      </p:pic>
      <p:pic>
        <p:nvPicPr>
          <p:cNvPr id="13" name="Picture 2" descr="C:\Documents and Settings\Admin\Рабочий стол\критерии вида\0_5c539_145d5a19_XL.png"/>
          <p:cNvPicPr>
            <a:picLocks noChangeAspect="1" noChangeArrowheads="1"/>
          </p:cNvPicPr>
          <p:nvPr/>
        </p:nvPicPr>
        <p:blipFill>
          <a:blip r:embed="rId3" cstate="print"/>
          <a:srcRect r="49960" b="52930"/>
          <a:stretch>
            <a:fillRect/>
          </a:stretch>
        </p:blipFill>
        <p:spPr bwMode="auto">
          <a:xfrm>
            <a:off x="785786" y="3357562"/>
            <a:ext cx="644522" cy="738494"/>
          </a:xfrm>
          <a:prstGeom prst="rect">
            <a:avLst/>
          </a:prstGeom>
          <a:noFill/>
        </p:spPr>
      </p:pic>
      <p:pic>
        <p:nvPicPr>
          <p:cNvPr id="14" name="Picture 2" descr="C:\Documents and Settings\Admin\Рабочий стол\критерии вида\0_5c539_145d5a19_XL.png"/>
          <p:cNvPicPr>
            <a:picLocks noChangeAspect="1" noChangeArrowheads="1"/>
          </p:cNvPicPr>
          <p:nvPr/>
        </p:nvPicPr>
        <p:blipFill>
          <a:blip r:embed="rId3" cstate="print"/>
          <a:srcRect r="49960" b="52930"/>
          <a:stretch>
            <a:fillRect/>
          </a:stretch>
        </p:blipFill>
        <p:spPr bwMode="auto">
          <a:xfrm>
            <a:off x="714348" y="4500570"/>
            <a:ext cx="644522" cy="738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1011222"/>
          </a:xfrm>
        </p:spPr>
        <p:txBody>
          <a:bodyPr/>
          <a:lstStyle/>
          <a:p>
            <a:r>
              <a:rPr lang="ru-RU" sz="3600" dirty="0" smtClean="0"/>
              <a:t>Использованные источники информации</a:t>
            </a:r>
            <a:endParaRPr lang="ru-RU" sz="3600" dirty="0"/>
          </a:p>
        </p:txBody>
      </p:sp>
      <p:pic>
        <p:nvPicPr>
          <p:cNvPr id="7170" name="Picture 2" descr="C:\Documents and Settings\Admin\Рабочий стол\критерии вида\ar129840454550527.web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786322"/>
            <a:ext cx="1405169" cy="163154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1500174"/>
            <a:ext cx="78581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1.Захаров В.Б., Мамонтов С.Г., Сонин Н.И. Общая биология. 11 </a:t>
            </a:r>
            <a:r>
              <a:rPr lang="ru-RU" sz="1600" dirty="0" err="1" smtClean="0"/>
              <a:t>кл</a:t>
            </a:r>
            <a:r>
              <a:rPr lang="ru-RU" sz="1600" dirty="0" smtClean="0"/>
              <a:t>. Профильный уровень. Ч.2/Под ред. проф. В.Б.Захарова. – М.: Дрофа, 2007;</a:t>
            </a:r>
          </a:p>
          <a:p>
            <a:endParaRPr lang="ru-RU" sz="1600" dirty="0" smtClean="0"/>
          </a:p>
          <a:p>
            <a:r>
              <a:rPr lang="ru-RU" sz="1600" dirty="0" smtClean="0"/>
              <a:t>2. Шишкинская Н. Словарь биологических терминов и понятий  Лицей, 2005 г.</a:t>
            </a:r>
          </a:p>
          <a:p>
            <a:endParaRPr lang="ru-RU" sz="1600" dirty="0" smtClean="0"/>
          </a:p>
          <a:p>
            <a:r>
              <a:rPr lang="ru-RU" sz="1600" dirty="0" smtClean="0"/>
              <a:t>3.Сайт «Биология и медицина» </a:t>
            </a:r>
            <a:r>
              <a:rPr lang="en-US" sz="1200" dirty="0" smtClean="0">
                <a:hlinkClick r:id="rId3"/>
              </a:rPr>
              <a:t>http://www.medbiol.ru/</a:t>
            </a:r>
            <a:r>
              <a:rPr lang="ru-RU" sz="1200" dirty="0" smtClean="0"/>
              <a:t> </a:t>
            </a:r>
          </a:p>
          <a:p>
            <a:endParaRPr lang="ru-RU" sz="1600" dirty="0" smtClean="0"/>
          </a:p>
          <a:p>
            <a:r>
              <a:rPr lang="ru-RU" sz="1600" dirty="0" smtClean="0"/>
              <a:t>4.Краткий словарь биологических терминов </a:t>
            </a:r>
            <a:r>
              <a:rPr lang="en-US" sz="1200" dirty="0" smtClean="0">
                <a:hlinkClick r:id="rId4"/>
              </a:rPr>
              <a:t>http://www.proznanie.ru/slovnik/?sl=biology</a:t>
            </a:r>
            <a:endParaRPr lang="ru-RU" sz="1200" dirty="0" smtClean="0"/>
          </a:p>
          <a:p>
            <a:endParaRPr lang="ru-RU" sz="1600" dirty="0" smtClean="0"/>
          </a:p>
          <a:p>
            <a:r>
              <a:rPr lang="ru-RU" sz="1600" dirty="0" smtClean="0"/>
              <a:t>5.Кроссворд «Критерии вида» </a:t>
            </a:r>
            <a:r>
              <a:rPr lang="en-US" sz="1200" dirty="0" smtClean="0">
                <a:hlinkClick r:id="rId5"/>
              </a:rPr>
              <a:t>http://biouroki.ru/crossword/biologiya-9-klass-sonin/vid1.html</a:t>
            </a:r>
            <a:r>
              <a:rPr lang="ru-RU" sz="1200" dirty="0" smtClean="0"/>
              <a:t> </a:t>
            </a:r>
          </a:p>
          <a:p>
            <a:endParaRPr lang="ru-RU" sz="1600" dirty="0" smtClean="0"/>
          </a:p>
          <a:p>
            <a:r>
              <a:rPr lang="ru-RU" sz="1600" dirty="0" smtClean="0"/>
              <a:t>6.Видеофрагмент фильма «Географический критерий вида» </a:t>
            </a:r>
            <a:r>
              <a:rPr lang="en-US" sz="1200" dirty="0" smtClean="0">
                <a:hlinkClick r:id="rId6"/>
              </a:rPr>
              <a:t>http://video.yandex.ru/#search?text=%D0%B2%D0%B8%D0%B4%20%D0%BA%D1%80%D0%B8%D1%82%D0%B5%D1%80%D0%B8%D0%B8%20%D0%B2%D0%B8%D0%B4%D0%B0&amp;where=all&amp;filmId=11422886-00-12</a:t>
            </a:r>
            <a:r>
              <a:rPr lang="ru-RU" sz="1200" dirty="0" smtClean="0"/>
              <a:t>  </a:t>
            </a:r>
          </a:p>
          <a:p>
            <a:endParaRPr lang="ru-RU" sz="1600" dirty="0" smtClean="0"/>
          </a:p>
          <a:p>
            <a:r>
              <a:rPr lang="ru-RU" sz="1600" dirty="0" smtClean="0"/>
              <a:t>7.Критерии вида - </a:t>
            </a:r>
            <a:r>
              <a:rPr lang="en-US" sz="1200" dirty="0" smtClean="0">
                <a:hlinkClick r:id="rId7"/>
              </a:rPr>
              <a:t>http://afonin-59-bio.narod.ru/4_evolution/4_evolution_self/es_05_krsp.htm</a:t>
            </a:r>
            <a:r>
              <a:rPr lang="ru-RU" sz="1200" dirty="0" smtClean="0"/>
              <a:t> </a:t>
            </a:r>
          </a:p>
          <a:p>
            <a:r>
              <a:rPr lang="ru-RU" sz="1600" dirty="0" smtClean="0"/>
              <a:t> </a:t>
            </a:r>
            <a:endParaRPr lang="ru-RU" sz="1600" dirty="0"/>
          </a:p>
        </p:txBody>
      </p:sp>
      <p:pic>
        <p:nvPicPr>
          <p:cNvPr id="7171" name="Picture 3" descr="C:\Documents and Settings\Admin\Рабочий стол\критерии вида\0_5c539_145d5a19_XL.png"/>
          <p:cNvPicPr>
            <a:picLocks noChangeAspect="1" noChangeArrowheads="1"/>
          </p:cNvPicPr>
          <p:nvPr/>
        </p:nvPicPr>
        <p:blipFill>
          <a:blip r:embed="rId8" cstate="print"/>
          <a:srcRect l="53608" b="52930"/>
          <a:stretch>
            <a:fillRect/>
          </a:stretch>
        </p:blipFill>
        <p:spPr bwMode="auto">
          <a:xfrm>
            <a:off x="939030" y="1357298"/>
            <a:ext cx="346815" cy="428628"/>
          </a:xfrm>
          <a:prstGeom prst="rect">
            <a:avLst/>
          </a:prstGeom>
          <a:noFill/>
        </p:spPr>
      </p:pic>
      <p:pic>
        <p:nvPicPr>
          <p:cNvPr id="11" name="Picture 3" descr="C:\Documents and Settings\Admin\Рабочий стол\критерии вида\0_5c539_145d5a19_XL.png"/>
          <p:cNvPicPr>
            <a:picLocks noChangeAspect="1" noChangeArrowheads="1"/>
          </p:cNvPicPr>
          <p:nvPr/>
        </p:nvPicPr>
        <p:blipFill>
          <a:blip r:embed="rId8" cstate="print"/>
          <a:srcRect l="53608" b="52930"/>
          <a:stretch>
            <a:fillRect/>
          </a:stretch>
        </p:blipFill>
        <p:spPr bwMode="auto">
          <a:xfrm>
            <a:off x="928662" y="2071678"/>
            <a:ext cx="346815" cy="428628"/>
          </a:xfrm>
          <a:prstGeom prst="rect">
            <a:avLst/>
          </a:prstGeom>
          <a:noFill/>
        </p:spPr>
      </p:pic>
      <p:pic>
        <p:nvPicPr>
          <p:cNvPr id="12" name="Picture 3" descr="C:\Documents and Settings\Admin\Рабочий стол\критерии вида\0_5c539_145d5a19_XL.png"/>
          <p:cNvPicPr>
            <a:picLocks noChangeAspect="1" noChangeArrowheads="1"/>
          </p:cNvPicPr>
          <p:nvPr/>
        </p:nvPicPr>
        <p:blipFill>
          <a:blip r:embed="rId8" cstate="print"/>
          <a:srcRect l="53608" b="52930"/>
          <a:stretch>
            <a:fillRect/>
          </a:stretch>
        </p:blipFill>
        <p:spPr bwMode="auto">
          <a:xfrm>
            <a:off x="1000100" y="2714620"/>
            <a:ext cx="346815" cy="428628"/>
          </a:xfrm>
          <a:prstGeom prst="rect">
            <a:avLst/>
          </a:prstGeom>
          <a:noFill/>
        </p:spPr>
      </p:pic>
      <p:pic>
        <p:nvPicPr>
          <p:cNvPr id="13" name="Picture 3" descr="C:\Documents and Settings\Admin\Рабочий стол\критерии вида\0_5c539_145d5a19_XL.png"/>
          <p:cNvPicPr>
            <a:picLocks noChangeAspect="1" noChangeArrowheads="1"/>
          </p:cNvPicPr>
          <p:nvPr/>
        </p:nvPicPr>
        <p:blipFill>
          <a:blip r:embed="rId8" cstate="print"/>
          <a:srcRect l="53608" b="52930"/>
          <a:stretch>
            <a:fillRect/>
          </a:stretch>
        </p:blipFill>
        <p:spPr bwMode="auto">
          <a:xfrm>
            <a:off x="1000100" y="3214686"/>
            <a:ext cx="346815" cy="428628"/>
          </a:xfrm>
          <a:prstGeom prst="rect">
            <a:avLst/>
          </a:prstGeom>
          <a:noFill/>
        </p:spPr>
      </p:pic>
      <p:pic>
        <p:nvPicPr>
          <p:cNvPr id="14" name="Picture 3" descr="C:\Documents and Settings\Admin\Рабочий стол\критерии вида\0_5c539_145d5a19_XL.png"/>
          <p:cNvPicPr>
            <a:picLocks noChangeAspect="1" noChangeArrowheads="1"/>
          </p:cNvPicPr>
          <p:nvPr/>
        </p:nvPicPr>
        <p:blipFill>
          <a:blip r:embed="rId8" cstate="print"/>
          <a:srcRect l="53608" b="52930"/>
          <a:stretch>
            <a:fillRect/>
          </a:stretch>
        </p:blipFill>
        <p:spPr bwMode="auto">
          <a:xfrm>
            <a:off x="1000100" y="3714752"/>
            <a:ext cx="346815" cy="428628"/>
          </a:xfrm>
          <a:prstGeom prst="rect">
            <a:avLst/>
          </a:prstGeom>
          <a:noFill/>
        </p:spPr>
      </p:pic>
      <p:pic>
        <p:nvPicPr>
          <p:cNvPr id="15" name="Picture 3" descr="C:\Documents and Settings\Admin\Рабочий стол\критерии вида\0_5c539_145d5a19_XL.png"/>
          <p:cNvPicPr>
            <a:picLocks noChangeAspect="1" noChangeArrowheads="1"/>
          </p:cNvPicPr>
          <p:nvPr/>
        </p:nvPicPr>
        <p:blipFill>
          <a:blip r:embed="rId8" cstate="print"/>
          <a:srcRect l="53608" b="52930"/>
          <a:stretch>
            <a:fillRect/>
          </a:stretch>
        </p:blipFill>
        <p:spPr bwMode="auto">
          <a:xfrm>
            <a:off x="928662" y="4143380"/>
            <a:ext cx="346815" cy="428628"/>
          </a:xfrm>
          <a:prstGeom prst="rect">
            <a:avLst/>
          </a:prstGeom>
          <a:noFill/>
        </p:spPr>
      </p:pic>
      <p:pic>
        <p:nvPicPr>
          <p:cNvPr id="16" name="Picture 3" descr="C:\Documents and Settings\Admin\Рабочий стол\критерии вида\0_5c539_145d5a19_XL.png"/>
          <p:cNvPicPr>
            <a:picLocks noChangeAspect="1" noChangeArrowheads="1"/>
          </p:cNvPicPr>
          <p:nvPr/>
        </p:nvPicPr>
        <p:blipFill>
          <a:blip r:embed="rId8" cstate="print"/>
          <a:srcRect l="53608" b="52930"/>
          <a:stretch>
            <a:fillRect/>
          </a:stretch>
        </p:blipFill>
        <p:spPr bwMode="auto">
          <a:xfrm>
            <a:off x="928662" y="4929198"/>
            <a:ext cx="346815" cy="428628"/>
          </a:xfrm>
          <a:prstGeom prst="rect">
            <a:avLst/>
          </a:prstGeom>
          <a:noFill/>
        </p:spPr>
      </p:pic>
      <p:sp>
        <p:nvSpPr>
          <p:cNvPr id="17" name="Нижний колонтитул 3"/>
          <p:cNvSpPr txBox="1">
            <a:spLocks/>
          </p:cNvSpPr>
          <p:nvPr/>
        </p:nvSpPr>
        <p:spPr bwMode="auto">
          <a:xfrm>
            <a:off x="1142976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868346"/>
          </a:xfrm>
        </p:spPr>
        <p:txBody>
          <a:bodyPr/>
          <a:lstStyle/>
          <a:p>
            <a:r>
              <a:rPr lang="ru-RU" sz="3200" dirty="0" smtClean="0"/>
              <a:t>Ссылки на использованные изображения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1142984"/>
            <a:ext cx="8072494" cy="632480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ru-RU" sz="900" dirty="0" smtClean="0"/>
              <a:t>Д.Рей - </a:t>
            </a:r>
            <a:r>
              <a:rPr lang="en-US" sz="900" dirty="0" smtClean="0">
                <a:hlinkClick r:id="rId2"/>
              </a:rPr>
              <a:t>http://img0.liveinternet.ru/images/attach/c/0/51/801/51801589_John_Ray_from_NPG.jpg</a:t>
            </a:r>
            <a:endParaRPr lang="ru-RU" sz="900" dirty="0" smtClean="0"/>
          </a:p>
          <a:p>
            <a:r>
              <a:rPr lang="ru-RU" sz="900" dirty="0" smtClean="0"/>
              <a:t>К.Линней - </a:t>
            </a:r>
            <a:r>
              <a:rPr lang="en-US" sz="900" dirty="0" smtClean="0">
                <a:hlinkClick r:id="rId3"/>
              </a:rPr>
              <a:t>http://defensedefumer.files.wordpress.com/2011/01/496px-carl_von_linnc3a9.jpg?w=450&amp;h=543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Ж.Б. Ламарк - </a:t>
            </a:r>
            <a:r>
              <a:rPr lang="en-US" sz="900" dirty="0" smtClean="0">
                <a:hlinkClick r:id="rId4"/>
              </a:rPr>
              <a:t>http://www.artchive.com/web_gallery/reproductions/188501-189000/188869/size1.jpg</a:t>
            </a:r>
            <a:endParaRPr lang="ru-RU" sz="900" dirty="0" smtClean="0"/>
          </a:p>
          <a:p>
            <a:r>
              <a:rPr lang="ru-RU" sz="900" dirty="0" smtClean="0"/>
              <a:t>Ч.Дарвин - </a:t>
            </a:r>
            <a:r>
              <a:rPr lang="en-US" sz="900" dirty="0" smtClean="0">
                <a:hlinkClick r:id="rId5"/>
              </a:rPr>
              <a:t>http://i.dailymail.co.uk/i/pix/2009/05/03/article-1176868-0021E27900000258-423_468x502.jpg</a:t>
            </a:r>
            <a:endParaRPr lang="ru-RU" sz="900" dirty="0" smtClean="0"/>
          </a:p>
          <a:p>
            <a:r>
              <a:rPr lang="ru-RU" sz="900" dirty="0" smtClean="0"/>
              <a:t>Учитель - </a:t>
            </a:r>
            <a:r>
              <a:rPr lang="en-US" sz="900" dirty="0" smtClean="0">
                <a:hlinkClick r:id="rId6"/>
              </a:rPr>
              <a:t>http://sug.kiev.ua/img/event/3871944139.jpg</a:t>
            </a:r>
            <a:r>
              <a:rPr lang="ru-RU" sz="900" dirty="0" smtClean="0"/>
              <a:t>  </a:t>
            </a:r>
          </a:p>
          <a:p>
            <a:r>
              <a:rPr lang="ru-RU" sz="900" dirty="0" smtClean="0"/>
              <a:t>Ученик - </a:t>
            </a:r>
            <a:r>
              <a:rPr lang="en-US" sz="900" dirty="0" smtClean="0">
                <a:hlinkClick r:id="rId7"/>
              </a:rPr>
              <a:t>http://galstonok.rusedu.net/gallery/3100/na_jukose_45_(3).JPG</a:t>
            </a:r>
            <a:endParaRPr lang="ru-RU" sz="900" dirty="0" smtClean="0"/>
          </a:p>
          <a:p>
            <a:r>
              <a:rPr lang="ru-RU" sz="900" dirty="0" smtClean="0"/>
              <a:t>Подорожник - </a:t>
            </a:r>
            <a:r>
              <a:rPr lang="en-US" sz="900" dirty="0" smtClean="0">
                <a:hlinkClick r:id="rId8"/>
              </a:rPr>
              <a:t>http://www.skitalets.ru/books/dikorast_rast/Podorozhnik.jpg</a:t>
            </a:r>
            <a:r>
              <a:rPr lang="ru-RU" sz="900" dirty="0" smtClean="0"/>
              <a:t>    </a:t>
            </a:r>
          </a:p>
          <a:p>
            <a:r>
              <a:rPr lang="ru-RU" sz="900" dirty="0" smtClean="0"/>
              <a:t>Крыса - </a:t>
            </a:r>
            <a:r>
              <a:rPr lang="en-US" sz="900" dirty="0" smtClean="0">
                <a:hlinkClick r:id="rId9"/>
              </a:rPr>
              <a:t>http://images01.olx-st.com/ui/5/39/96/1269074979_80453396_1----.jpg</a:t>
            </a:r>
            <a:endParaRPr lang="ru-RU" sz="900" dirty="0" smtClean="0"/>
          </a:p>
          <a:p>
            <a:r>
              <a:rPr lang="ru-RU" sz="900" dirty="0" smtClean="0"/>
              <a:t>Лиса - </a:t>
            </a:r>
            <a:r>
              <a:rPr lang="en-US" sz="900" dirty="0" smtClean="0">
                <a:hlinkClick r:id="rId10"/>
              </a:rPr>
              <a:t>http://gorelelihikmet.files.wordpress.com/2010/11/0879tilki01.jpg</a:t>
            </a:r>
            <a:r>
              <a:rPr lang="ru-RU" sz="900" dirty="0" smtClean="0"/>
              <a:t>  </a:t>
            </a:r>
          </a:p>
          <a:p>
            <a:r>
              <a:rPr lang="ru-RU" sz="900" dirty="0" smtClean="0"/>
              <a:t>Медведь - </a:t>
            </a:r>
            <a:r>
              <a:rPr lang="en-US" sz="900" dirty="0" smtClean="0">
                <a:hlinkClick r:id="rId11"/>
              </a:rPr>
              <a:t>http://mrwellersbloggerhood.files.wordpress.com/2011/05/bear.jpg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Гвоздика - </a:t>
            </a:r>
            <a:r>
              <a:rPr lang="en-US" sz="900" dirty="0" smtClean="0">
                <a:hlinkClick r:id="rId12"/>
              </a:rPr>
              <a:t>http://www.permecology.ru/redbook/red_img/23.jpg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Астрагал - </a:t>
            </a:r>
            <a:r>
              <a:rPr lang="en-US" sz="900" dirty="0" smtClean="0">
                <a:hlinkClick r:id="rId13"/>
              </a:rPr>
              <a:t>http://www.rpnrb.ru/sopt/archiv/3/File0440.jpg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Чилим - </a:t>
            </a:r>
            <a:r>
              <a:rPr lang="en-US" sz="900" dirty="0" smtClean="0">
                <a:hlinkClick r:id="rId14"/>
              </a:rPr>
              <a:t>http://svit-roslyn.com/images/7e8967f0a.jpg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Очиток - </a:t>
            </a:r>
            <a:r>
              <a:rPr lang="en-US" sz="900" dirty="0" smtClean="0">
                <a:hlinkClick r:id="rId15"/>
              </a:rPr>
              <a:t>http://www.giardinaggio.it/immagini/sedum_hybridum.jpg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Утконос- </a:t>
            </a:r>
            <a:r>
              <a:rPr lang="en-US" sz="900" dirty="0" smtClean="0">
                <a:hlinkClick r:id="rId16"/>
              </a:rPr>
              <a:t>http://www.toptenz.net/wp-content/uploads/2009/07/platypus.jpg</a:t>
            </a:r>
            <a:r>
              <a:rPr lang="ru-RU" sz="900" dirty="0" smtClean="0"/>
              <a:t> </a:t>
            </a:r>
          </a:p>
          <a:p>
            <a:r>
              <a:rPr lang="ru-RU" sz="900" dirty="0" err="1" smtClean="0"/>
              <a:t>Гингко</a:t>
            </a:r>
            <a:r>
              <a:rPr lang="ru-RU" sz="900" dirty="0" smtClean="0"/>
              <a:t> - </a:t>
            </a:r>
            <a:r>
              <a:rPr lang="en-US" sz="900" dirty="0" smtClean="0">
                <a:hlinkClick r:id="rId17"/>
              </a:rPr>
              <a:t>http://s02.radikal.ru/i175/1004/94/ca575c95fba9.jpg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Байкальская нерпа - </a:t>
            </a:r>
            <a:r>
              <a:rPr lang="en-US" sz="900" dirty="0" smtClean="0">
                <a:hlinkClick r:id="rId18"/>
              </a:rPr>
              <a:t>http://bvi.rusf.ru/sista/illus/20125.jpg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Омуль - </a:t>
            </a:r>
            <a:r>
              <a:rPr lang="en-US" sz="900" dirty="0" smtClean="0">
                <a:hlinkClick r:id="rId19"/>
              </a:rPr>
              <a:t>http://www.biopix.info/photos/coregonus-oxyrinchus-00005.jpg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Сосна - </a:t>
            </a:r>
            <a:r>
              <a:rPr lang="en-US" sz="900" dirty="0" smtClean="0">
                <a:hlinkClick r:id="rId20"/>
              </a:rPr>
              <a:t>http://www.volzsky.ru/forum/files/thumbs/t__2_137.jpg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Стрекоза- </a:t>
            </a:r>
            <a:r>
              <a:rPr lang="en-US" sz="900" dirty="0" smtClean="0">
                <a:hlinkClick r:id="rId21"/>
              </a:rPr>
              <a:t>http://isaak-levitan.ru/photoalbum/summer/strekoza.jpg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Ольха - </a:t>
            </a:r>
            <a:r>
              <a:rPr lang="en-US" sz="900" dirty="0" smtClean="0">
                <a:hlinkClick r:id="rId22"/>
              </a:rPr>
              <a:t>http://aptekavdome.ru/wp-content/uploads/2010/05/olchaseraya.jpg</a:t>
            </a:r>
            <a:r>
              <a:rPr lang="ru-RU" sz="900" dirty="0" smtClean="0"/>
              <a:t> </a:t>
            </a:r>
          </a:p>
          <a:p>
            <a:endParaRPr lang="ru-RU" sz="900" dirty="0" smtClean="0"/>
          </a:p>
          <a:p>
            <a:r>
              <a:rPr lang="ru-RU" sz="900" dirty="0" err="1" smtClean="0"/>
              <a:t>Повелика</a:t>
            </a:r>
            <a:r>
              <a:rPr lang="ru-RU" sz="900" dirty="0" smtClean="0"/>
              <a:t>- </a:t>
            </a:r>
            <a:r>
              <a:rPr lang="en-US" sz="900" dirty="0" smtClean="0">
                <a:hlinkClick r:id="rId23"/>
              </a:rPr>
              <a:t>http://greenport.ru/old/images/atlas/Cuscuta_europaea.jpg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Мальчик - </a:t>
            </a:r>
            <a:r>
              <a:rPr lang="en-US" sz="900" dirty="0" smtClean="0">
                <a:hlinkClick r:id="rId24"/>
              </a:rPr>
              <a:t>http://gudgymn-mosty.grodno.unibel.by/sm.aspx?uid=406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Львы- </a:t>
            </a:r>
            <a:r>
              <a:rPr lang="en-US" sz="900" dirty="0" smtClean="0">
                <a:hlinkClick r:id="rId25"/>
              </a:rPr>
              <a:t>http://900igr.net/datas/zhivotnye/Afrika-2.files/0001-001-Dikie-zhivotnye-tropikov.jpg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Усачи - </a:t>
            </a:r>
            <a:r>
              <a:rPr lang="en-US" sz="900" dirty="0" smtClean="0">
                <a:hlinkClick r:id="rId26"/>
              </a:rPr>
              <a:t>http://www.zin.ru/Animalia/Coleoptera/images/h_500/judol_sibl.jpg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Бабочки - </a:t>
            </a:r>
            <a:r>
              <a:rPr lang="en-US" sz="900" dirty="0" smtClean="0">
                <a:hlinkClick r:id="rId27"/>
              </a:rPr>
              <a:t>http://img.megaobzor.com/charley/Babochki/Ornithoptera%20priamus/3.JPG</a:t>
            </a:r>
            <a:r>
              <a:rPr lang="ru-RU" sz="900" dirty="0" smtClean="0"/>
              <a:t> </a:t>
            </a:r>
          </a:p>
          <a:p>
            <a:r>
              <a:rPr lang="ru-RU" sz="900" dirty="0" err="1" smtClean="0"/>
              <a:t>Лигр</a:t>
            </a:r>
            <a:r>
              <a:rPr lang="ru-RU" sz="900" dirty="0" smtClean="0"/>
              <a:t>- </a:t>
            </a:r>
            <a:r>
              <a:rPr lang="en-US" sz="900" dirty="0" smtClean="0">
                <a:hlinkClick r:id="rId28"/>
              </a:rPr>
              <a:t>http://img-fotki.yandex.ru/get/3611/anna290374.8/0_2ee9a_f39a8ef_XL</a:t>
            </a:r>
            <a:endParaRPr lang="ru-RU" sz="900" dirty="0" smtClean="0"/>
          </a:p>
          <a:p>
            <a:r>
              <a:rPr lang="ru-RU" sz="900" dirty="0" smtClean="0"/>
              <a:t>Брюква- </a:t>
            </a:r>
            <a:r>
              <a:rPr lang="en-US" sz="900" dirty="0" smtClean="0">
                <a:hlinkClick r:id="rId29"/>
              </a:rPr>
              <a:t>http://eyge.sakha.ru/eyge/data/upimages/brukva.jpg</a:t>
            </a:r>
            <a:r>
              <a:rPr lang="ru-RU" sz="900" dirty="0" smtClean="0"/>
              <a:t>  </a:t>
            </a:r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r>
              <a:rPr lang="ru-RU" sz="900" dirty="0" smtClean="0"/>
              <a:t>Прудовик малый - </a:t>
            </a:r>
            <a:r>
              <a:rPr lang="en-US" sz="900" dirty="0" smtClean="0">
                <a:hlinkClick r:id="rId30"/>
              </a:rPr>
              <a:t>http://aquadomik.ru/wp-content/uploads/2008/03/prudovik.jpg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Трубочник обыкновенный - </a:t>
            </a:r>
            <a:r>
              <a:rPr lang="en-US" sz="900" dirty="0" smtClean="0">
                <a:hlinkClick r:id="rId31"/>
              </a:rPr>
              <a:t>http://sorinplaton.files.wordpress.com/2011/01/tubifex-worms.jpg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Дрофа - </a:t>
            </a:r>
            <a:r>
              <a:rPr lang="en-US" sz="900" dirty="0" smtClean="0">
                <a:hlinkClick r:id="rId32"/>
              </a:rPr>
              <a:t>http://www.redbook.ru/74/images/drofa_!_.gif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Воробей - </a:t>
            </a:r>
            <a:r>
              <a:rPr lang="en-US" sz="900" dirty="0" smtClean="0">
                <a:hlinkClick r:id="rId33"/>
              </a:rPr>
              <a:t>http://www.ecosystema.ru/08nature/birds/196.jpg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Ковыль - </a:t>
            </a:r>
            <a:r>
              <a:rPr lang="en-US" sz="900" dirty="0" smtClean="0">
                <a:hlinkClick r:id="rId34"/>
              </a:rPr>
              <a:t>http://www.chitalnya.ru/upload/471/64500674931332.jpg</a:t>
            </a:r>
            <a:r>
              <a:rPr lang="ru-RU" sz="900" dirty="0" smtClean="0"/>
              <a:t> </a:t>
            </a:r>
          </a:p>
          <a:p>
            <a:r>
              <a:rPr lang="ru-RU" sz="900" dirty="0" err="1" smtClean="0"/>
              <a:t>Конюга</a:t>
            </a:r>
            <a:r>
              <a:rPr lang="ru-RU" sz="900" dirty="0" smtClean="0"/>
              <a:t> - </a:t>
            </a:r>
            <a:r>
              <a:rPr lang="en-US" sz="900" dirty="0" smtClean="0">
                <a:hlinkClick r:id="rId35"/>
              </a:rPr>
              <a:t>http://birds.krasu.ru/img/img_01159.gif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Саза </a:t>
            </a:r>
            <a:r>
              <a:rPr lang="ru-RU" sz="900" dirty="0" err="1" smtClean="0"/>
              <a:t>курильская</a:t>
            </a:r>
            <a:r>
              <a:rPr lang="ru-RU" sz="900" dirty="0" smtClean="0"/>
              <a:t> - </a:t>
            </a:r>
            <a:r>
              <a:rPr lang="en-US" sz="900" dirty="0" smtClean="0">
                <a:hlinkClick r:id="rId36"/>
              </a:rPr>
              <a:t>http://tsvetnikinfo.easycgi.com/images/jap_Sasa-palmata-winter.jpg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Ель - </a:t>
            </a:r>
            <a:r>
              <a:rPr lang="en-US" sz="900" dirty="0" smtClean="0">
                <a:hlinkClick r:id="rId37"/>
              </a:rPr>
              <a:t>http://images.yandex.ru/yandsearch?text=%D0%B5%D0%BB%D1%8C%20%D0%B3%D0%BB%D0%B5</a:t>
            </a:r>
            <a:endParaRPr lang="ru-RU" sz="900" dirty="0" smtClean="0"/>
          </a:p>
          <a:p>
            <a:r>
              <a:rPr lang="ru-RU" sz="900" dirty="0" smtClean="0"/>
              <a:t>Синица - </a:t>
            </a:r>
            <a:r>
              <a:rPr lang="en-US" sz="900" dirty="0" smtClean="0">
                <a:hlinkClick r:id="rId38"/>
              </a:rPr>
              <a:t>http://900igr.net/datai/nasekomye-i-ptitsy/Ptitsy-lesa-2.files/0002-001-Bolshaja-sinitsa-bolshaja-sinitsa-samaja-krupnaja-sinitsa-nashej-strany.jpg</a:t>
            </a:r>
            <a:r>
              <a:rPr lang="ru-RU" sz="900" dirty="0" smtClean="0"/>
              <a:t>  </a:t>
            </a:r>
          </a:p>
          <a:p>
            <a:r>
              <a:rPr lang="ru-RU" sz="900" dirty="0" err="1" smtClean="0"/>
              <a:t>Лазаревка</a:t>
            </a:r>
            <a:r>
              <a:rPr lang="ru-RU" sz="900" dirty="0" smtClean="0"/>
              <a:t> - </a:t>
            </a:r>
            <a:r>
              <a:rPr lang="en-US" sz="900" dirty="0" smtClean="0">
                <a:hlinkClick r:id="rId39"/>
              </a:rPr>
              <a:t>http://www.ebftour.ru/images/load/Image/5lazarevka.jpg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Белка </a:t>
            </a:r>
            <a:r>
              <a:rPr lang="en-US" sz="900" dirty="0" smtClean="0">
                <a:hlinkClick r:id="rId40"/>
              </a:rPr>
              <a:t>http://i2.guns.ru/forums/icons/forum_pictures/001685/1685446.jpg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Белка - </a:t>
            </a:r>
            <a:r>
              <a:rPr lang="en-US" sz="900" dirty="0" smtClean="0">
                <a:hlinkClick r:id="rId41"/>
              </a:rPr>
              <a:t>http://www.infox.ru/photos/56/17456/480x320_eiqc6LRrs1Qtb5SbSPOAm1LYRX4fiksq.jpg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Схема- </a:t>
            </a:r>
            <a:r>
              <a:rPr lang="en-US" sz="900" dirty="0" smtClean="0">
                <a:hlinkClick r:id="rId42"/>
              </a:rPr>
              <a:t>http://humbio.ru/humbio/spid/images/015.jpg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Зебры- </a:t>
            </a:r>
            <a:r>
              <a:rPr lang="en-US" sz="900" dirty="0" smtClean="0">
                <a:hlinkClick r:id="rId43"/>
              </a:rPr>
              <a:t>http://www.hayalevi.com/Wallpapers/1280x800/HayalEvi_Com-Wallpapers-1280x800-1854.jpg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Лошади - </a:t>
            </a:r>
            <a:r>
              <a:rPr lang="en-US" sz="900" dirty="0" smtClean="0"/>
              <a:t>http://www.invest.tatar.ru/upload/iblock/3e0/3e04109046f9f90be2fd01f20b024f2d.jpg</a:t>
            </a:r>
            <a:r>
              <a:rPr lang="ru-RU" sz="900" dirty="0" smtClean="0"/>
              <a:t>     </a:t>
            </a:r>
          </a:p>
          <a:p>
            <a:r>
              <a:rPr lang="ru-RU" sz="900" dirty="0" smtClean="0"/>
              <a:t>Кариотип </a:t>
            </a:r>
            <a:r>
              <a:rPr lang="en-US" sz="900" dirty="0" smtClean="0">
                <a:hlinkClick r:id="rId44"/>
              </a:rPr>
              <a:t>http://bibl.tikva.ru/base/B1774/img/B1774p115-1.jpg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Гибриды - </a:t>
            </a:r>
            <a:r>
              <a:rPr lang="en-US" sz="900" dirty="0" smtClean="0">
                <a:hlinkClick r:id="rId45"/>
              </a:rPr>
              <a:t>http://talks.guns.ru/forums/icons/forum_pictures/005210/5210806.jpg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Филогения- </a:t>
            </a:r>
            <a:r>
              <a:rPr lang="en-US" sz="900" dirty="0" smtClean="0">
                <a:hlinkClick r:id="rId46"/>
              </a:rPr>
              <a:t>http://www.biologycorner.com/resources/phylogeny_horse.jpg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Книги - </a:t>
            </a:r>
            <a:r>
              <a:rPr lang="en-US" sz="900" dirty="0" smtClean="0">
                <a:hlinkClick r:id="rId47"/>
              </a:rPr>
              <a:t>http://activerain.com/image_store/uploads/7/2/5/0/5/ar129840454550527.jpg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Мальчик - </a:t>
            </a:r>
            <a:r>
              <a:rPr lang="en-US" sz="900" dirty="0" smtClean="0">
                <a:hlinkClick r:id="rId48"/>
              </a:rPr>
              <a:t>http://images.clipartof.com/small/59218-Thinking-School-Boy-Doing-His-Homework.jpg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Дети - </a:t>
            </a:r>
            <a:r>
              <a:rPr lang="en-US" sz="900" dirty="0" smtClean="0">
                <a:hlinkClick r:id="rId49"/>
              </a:rPr>
              <a:t>http://forum.materinstvo.ru/uploads/1236385780/post-70101-1236449698_thumb.png</a:t>
            </a:r>
            <a:r>
              <a:rPr lang="ru-RU" sz="900" dirty="0" smtClean="0"/>
              <a:t> </a:t>
            </a:r>
            <a:endParaRPr lang="ru-RU" sz="900" dirty="0"/>
          </a:p>
        </p:txBody>
      </p:sp>
      <p:sp>
        <p:nvSpPr>
          <p:cNvPr id="8" name="Выгнутая вниз стрелка 7">
            <a:hlinkClick r:id="rId50" action="ppaction://hlinksldjump"/>
          </p:cNvPr>
          <p:cNvSpPr/>
          <p:nvPr/>
        </p:nvSpPr>
        <p:spPr>
          <a:xfrm>
            <a:off x="8143900" y="6215082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725470"/>
          </a:xfrm>
        </p:spPr>
        <p:txBody>
          <a:bodyPr/>
          <a:lstStyle/>
          <a:p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hlinkClick r:id="rId2"/>
              </a:rPr>
              <a:t>Джон Рей</a:t>
            </a:r>
            <a:endParaRPr lang="ru-RU" sz="4000" dirty="0"/>
          </a:p>
        </p:txBody>
      </p:sp>
      <p:pic>
        <p:nvPicPr>
          <p:cNvPr id="1026" name="Picture 2" descr="C:\Documents and Settings\Admin\Рабочий стол\критерии вида\51801589_John_Ray_from_NPG.web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428736"/>
            <a:ext cx="2562059" cy="3071834"/>
          </a:xfrm>
          <a:prstGeom prst="rect">
            <a:avLst/>
          </a:prstGeom>
          <a:noFill/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857356" y="4714884"/>
            <a:ext cx="19446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</a:rPr>
              <a:t>1628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</a:rPr>
              <a:t>–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</a:rPr>
              <a:t>1705</a:t>
            </a:r>
            <a:endParaRPr lang="ru-RU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" name="Rectangle 6"/>
          <p:cNvSpPr txBox="1">
            <a:spLocks noRot="1" noChangeArrowheads="1"/>
          </p:cNvSpPr>
          <p:nvPr/>
        </p:nvSpPr>
        <p:spPr bwMode="auto">
          <a:xfrm>
            <a:off x="4857752" y="1785926"/>
            <a:ext cx="3178167" cy="278608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Термин «вид» впервые ввел в биологию английский ботаник Джон Рей.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Выгнутая вниз стрелка 7">
            <a:hlinkClick r:id="rId4" action="ppaction://hlinksldjump"/>
          </p:cNvPr>
          <p:cNvSpPr/>
          <p:nvPr/>
        </p:nvSpPr>
        <p:spPr>
          <a:xfrm>
            <a:off x="8143900" y="5929330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Нижний колонтитул 3"/>
          <p:cNvSpPr txBox="1">
            <a:spLocks/>
          </p:cNvSpPr>
          <p:nvPr/>
        </p:nvSpPr>
        <p:spPr bwMode="auto">
          <a:xfrm>
            <a:off x="1000100" y="6215082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5000628" y="1571612"/>
            <a:ext cx="3933848" cy="4286280"/>
          </a:xfrm>
          <a:prstGeom prst="rect">
            <a:avLst/>
          </a:prstGeom>
          <a:solidFill>
            <a:srgbClr val="FFFFCC"/>
          </a:solidFill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Признавал реальное существование видов         в природе.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Считал виды постоянными и неизменными.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ru-RU" kern="0" dirty="0" smtClean="0"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kern="0" dirty="0" smtClean="0">
                <a:latin typeface="+mn-lt"/>
              </a:rPr>
              <a:t>Подробнее стр. 347 учебника</a:t>
            </a:r>
            <a:endParaRPr kumimoji="0" lang="ru-RU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2"/>
          <p:cNvSpPr txBox="1">
            <a:spLocks noRot="1" noChangeArrowheads="1"/>
          </p:cNvSpPr>
          <p:nvPr/>
        </p:nvSpPr>
        <p:spPr bwMode="auto">
          <a:xfrm>
            <a:off x="1071538" y="214290"/>
            <a:ext cx="7500990" cy="857256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99CC00">
                  <a:alpha val="60001"/>
                </a:srgbClr>
              </a:gs>
              <a:gs pos="100000">
                <a:srgbClr val="FFFF00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/>
              </a:rPr>
              <a:t>К. Линей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3" descr="C:\Documents and Settings\Admin\Рабочий стол\критерии вида\496px-carl_von_linnc3a9.web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357298"/>
            <a:ext cx="3078544" cy="37147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142976" y="521495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23.5.1707 — 10.1.1778, </a:t>
            </a:r>
            <a:endParaRPr lang="ru-RU" b="1" dirty="0"/>
          </a:p>
        </p:txBody>
      </p:sp>
      <p:sp>
        <p:nvSpPr>
          <p:cNvPr id="9" name="Выгнутая вниз стрелка 8">
            <a:hlinkClick r:id="rId4" action="ppaction://hlinksldjump"/>
          </p:cNvPr>
          <p:cNvSpPr/>
          <p:nvPr/>
        </p:nvSpPr>
        <p:spPr>
          <a:xfrm>
            <a:off x="8215338" y="5929330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000100" y="6286520"/>
            <a:ext cx="7429552" cy="363516"/>
          </a:xfrm>
        </p:spPr>
        <p:txBody>
          <a:bodyPr/>
          <a:lstStyle/>
          <a:p>
            <a:r>
              <a:rPr lang="ru-RU" sz="1200" dirty="0" err="1" smtClean="0"/>
              <a:t>Сивожелезова</a:t>
            </a:r>
            <a:r>
              <a:rPr lang="ru-RU" sz="1200" dirty="0" smtClean="0"/>
              <a:t> Т.Г., учитель МОБУ «СОШ №7 г.Соль-Илецка» Оренбургской области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868346"/>
          </a:xfrm>
        </p:spPr>
        <p:txBody>
          <a:bodyPr/>
          <a:lstStyle/>
          <a:p>
            <a:r>
              <a:rPr lang="ru-RU" sz="4000" dirty="0" smtClean="0">
                <a:hlinkClick r:id="rId2"/>
              </a:rPr>
              <a:t>Ж.Б. Ламарк</a:t>
            </a:r>
            <a:endParaRPr lang="ru-RU" sz="4000" dirty="0"/>
          </a:p>
        </p:txBody>
      </p:sp>
      <p:sp>
        <p:nvSpPr>
          <p:cNvPr id="5" name="Rectangle 9"/>
          <p:cNvSpPr txBox="1">
            <a:spLocks noRot="1" noChangeArrowheads="1"/>
          </p:cNvSpPr>
          <p:nvPr/>
        </p:nvSpPr>
        <p:spPr>
          <a:xfrm>
            <a:off x="3357554" y="1285860"/>
            <a:ext cx="5500726" cy="4379923"/>
          </a:xfrm>
          <a:prstGeom prst="rect">
            <a:avLst/>
          </a:prstGeom>
          <a:solidFill>
            <a:srgbClr val="FFFFCC"/>
          </a:solidFill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Считал, что термин «вид» придуман человеком для удобства классификации.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Отрицал реальное существование видов            в природе.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Реальными считал только особи.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C:\Documents and Settings\Admin\Рабочий стол\критерии вида\siz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571612"/>
            <a:ext cx="2393298" cy="32861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42976" y="514351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1744 —  1829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57686" y="5500702"/>
            <a:ext cx="3358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kern="0" dirty="0" smtClean="0"/>
              <a:t>Подробнее стр. 350 учебника</a:t>
            </a:r>
            <a:endParaRPr lang="ru-RU" kern="0" dirty="0"/>
          </a:p>
        </p:txBody>
      </p:sp>
      <p:sp>
        <p:nvSpPr>
          <p:cNvPr id="9" name="Выгнутая вниз стрелка 8">
            <a:hlinkClick r:id="rId4" action="ppaction://hlinksldjump"/>
          </p:cNvPr>
          <p:cNvSpPr/>
          <p:nvPr/>
        </p:nvSpPr>
        <p:spPr>
          <a:xfrm>
            <a:off x="8286776" y="6286520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7224" y="6357958"/>
            <a:ext cx="7429552" cy="363516"/>
          </a:xfrm>
        </p:spPr>
        <p:txBody>
          <a:bodyPr/>
          <a:lstStyle/>
          <a:p>
            <a:r>
              <a:rPr lang="ru-RU" sz="1200" dirty="0" err="1" smtClean="0"/>
              <a:t>Сивожелезова</a:t>
            </a:r>
            <a:r>
              <a:rPr lang="ru-RU" sz="1200" dirty="0" smtClean="0"/>
              <a:t> Т.Г., учитель МОБУ «СОШ №7 г.Соль-Илецка» Оренбургской области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917575" y="214290"/>
            <a:ext cx="7726391" cy="928694"/>
          </a:xfrm>
        </p:spPr>
        <p:txBody>
          <a:bodyPr/>
          <a:lstStyle/>
          <a:p>
            <a:r>
              <a:rPr lang="ru-RU" sz="4000" dirty="0">
                <a:hlinkClick r:id="rId2"/>
              </a:rPr>
              <a:t>Ч. Дарвин</a:t>
            </a:r>
            <a:endParaRPr lang="ru-RU" sz="4000" dirty="0"/>
          </a:p>
        </p:txBody>
      </p:sp>
      <p:sp>
        <p:nvSpPr>
          <p:cNvPr id="12296" name="Rectangle 8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214810" y="1928802"/>
            <a:ext cx="4608513" cy="2736850"/>
          </a:xfrm>
          <a:solidFill>
            <a:srgbClr val="FFFFCC"/>
          </a:solidFill>
        </p:spPr>
        <p:txBody>
          <a:bodyPr/>
          <a:lstStyle/>
          <a:p>
            <a:r>
              <a:rPr lang="ru-RU" sz="2800" dirty="0"/>
              <a:t>Виды реально существуют в природе.</a:t>
            </a:r>
          </a:p>
          <a:p>
            <a:r>
              <a:rPr lang="ru-RU" sz="2800" dirty="0"/>
              <a:t>Виды возникают, исчезают, развиваются, изменяются, дают начало другим видам.</a:t>
            </a:r>
          </a:p>
        </p:txBody>
      </p:sp>
      <p:pic>
        <p:nvPicPr>
          <p:cNvPr id="3074" name="Picture 2" descr="C:\Documents and Settings\Admin\Рабочий стол\критерии вида\article-1176868-0021E27900000258-423_468x502.web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500174"/>
            <a:ext cx="2886064" cy="309573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00166" y="478632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1731—1802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5786454"/>
            <a:ext cx="3358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kern="0" dirty="0" smtClean="0"/>
              <a:t>Подробнее стр. 356 учебника</a:t>
            </a:r>
            <a:endParaRPr lang="ru-RU" kern="0" dirty="0"/>
          </a:p>
        </p:txBody>
      </p:sp>
      <p:sp>
        <p:nvSpPr>
          <p:cNvPr id="9" name="Выгнутая вниз стрелка 8">
            <a:hlinkClick r:id="rId4" action="ppaction://hlinksldjump"/>
          </p:cNvPr>
          <p:cNvSpPr/>
          <p:nvPr/>
        </p:nvSpPr>
        <p:spPr>
          <a:xfrm>
            <a:off x="8215338" y="6072206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7224" y="6357959"/>
            <a:ext cx="7429552" cy="363516"/>
          </a:xfrm>
        </p:spPr>
        <p:txBody>
          <a:bodyPr/>
          <a:lstStyle/>
          <a:p>
            <a:r>
              <a:rPr lang="ru-RU" sz="1200" dirty="0" err="1" smtClean="0"/>
              <a:t>Сивожелезова</a:t>
            </a:r>
            <a:r>
              <a:rPr lang="ru-RU" sz="1200" dirty="0" smtClean="0"/>
              <a:t> Т.Г., учитель МОБУ «СОШ №7 г.Соль-Илецка» Оренбургской области</a:t>
            </a: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42976" y="5357826"/>
            <a:ext cx="3143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hlinkClick r:id="rId5"/>
              </a:rPr>
              <a:t>http://belopolye.narod.ru/known_people/february/darwin.htm</a:t>
            </a:r>
            <a:r>
              <a:rPr lang="ru-RU" sz="1400" dirty="0" smtClean="0"/>
              <a:t> 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Современные концепции вида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1714488"/>
            <a:ext cx="7715304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Типологическая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Номиналистическая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Биологическая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err="1" smtClean="0"/>
              <a:t>Хеннигова</a:t>
            </a:r>
            <a:endParaRPr lang="ru-RU" sz="2800" dirty="0" smtClean="0"/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Эволюционная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Филогенетическая концепция Б. </a:t>
            </a:r>
            <a:r>
              <a:rPr lang="ru-RU" sz="2800" dirty="0" err="1" smtClean="0"/>
              <a:t>Мишлера</a:t>
            </a:r>
            <a:endParaRPr lang="ru-RU" sz="2800" dirty="0" smtClean="0"/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Филогенетическая концепция  К. </a:t>
            </a:r>
            <a:r>
              <a:rPr lang="ru-RU" sz="2800" dirty="0" err="1" smtClean="0"/>
              <a:t>Вилера</a:t>
            </a:r>
            <a:endParaRPr lang="ru-RU" sz="2800" dirty="0" smtClean="0"/>
          </a:p>
          <a:p>
            <a:r>
              <a:rPr lang="ru-RU" sz="2000" dirty="0" smtClean="0"/>
              <a:t>Пройди по </a:t>
            </a:r>
            <a:r>
              <a:rPr lang="ru-RU" sz="2000" dirty="0" smtClean="0">
                <a:hlinkClick r:id="rId2"/>
              </a:rPr>
              <a:t>ссылке </a:t>
            </a:r>
            <a:r>
              <a:rPr lang="ru-RU" sz="2000" dirty="0" smtClean="0"/>
              <a:t>и найди определение вида в каждой концепции. Выдели главное</a:t>
            </a:r>
          </a:p>
          <a:p>
            <a:endParaRPr lang="ru-RU" dirty="0"/>
          </a:p>
        </p:txBody>
      </p:sp>
      <p:pic>
        <p:nvPicPr>
          <p:cNvPr id="5122" name="Picture 2" descr="C:\Documents and Settings\Admin\Рабочий стол\критерии вида\na_jukose_45_(3).web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1714488"/>
            <a:ext cx="1767664" cy="2071702"/>
          </a:xfrm>
          <a:prstGeom prst="rect">
            <a:avLst/>
          </a:prstGeom>
          <a:noFill/>
        </p:spPr>
      </p:pic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142976" y="6286520"/>
            <a:ext cx="7429552" cy="363516"/>
          </a:xfrm>
        </p:spPr>
        <p:txBody>
          <a:bodyPr/>
          <a:lstStyle/>
          <a:p>
            <a:r>
              <a:rPr lang="ru-RU" sz="1200" dirty="0" err="1" smtClean="0"/>
              <a:t>Сивожелезова</a:t>
            </a:r>
            <a:r>
              <a:rPr lang="ru-RU" sz="1200" dirty="0" smtClean="0"/>
              <a:t> Т.Г., учитель МОБУ «СОШ №7 г.Соль-Илецка» Оренбургской области</a:t>
            </a:r>
          </a:p>
          <a:p>
            <a:endParaRPr lang="ru-RU" dirty="0"/>
          </a:p>
        </p:txBody>
      </p:sp>
      <p:sp>
        <p:nvSpPr>
          <p:cNvPr id="9" name="Выгнутая вниз стрелка 8">
            <a:hlinkClick r:id="rId4" action="ppaction://hlinksldjump"/>
          </p:cNvPr>
          <p:cNvSpPr/>
          <p:nvPr/>
        </p:nvSpPr>
        <p:spPr>
          <a:xfrm>
            <a:off x="8072462" y="5929330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 descr="C:\Documents and Settings\Admin\Рабочий стол\критерии вида\59218-Thinking-School-Boy-Doing-His-Homework.web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923"/>
          <a:stretch>
            <a:fillRect/>
          </a:stretch>
        </p:blipFill>
        <p:spPr bwMode="auto">
          <a:xfrm>
            <a:off x="6500826" y="1785926"/>
            <a:ext cx="2161341" cy="38576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715250" cy="1011222"/>
          </a:xfrm>
        </p:spPr>
        <p:txBody>
          <a:bodyPr/>
          <a:lstStyle/>
          <a:p>
            <a:r>
              <a:rPr lang="ru-RU" sz="4000" dirty="0" smtClean="0"/>
              <a:t>Классификация видов</a:t>
            </a:r>
            <a:endParaRPr lang="ru-RU" sz="4000" dirty="0"/>
          </a:p>
        </p:txBody>
      </p:sp>
      <p:sp>
        <p:nvSpPr>
          <p:cNvPr id="5" name="Нижний колонтитул 3"/>
          <p:cNvSpPr txBox="1">
            <a:spLocks/>
          </p:cNvSpPr>
          <p:nvPr/>
        </p:nvSpPr>
        <p:spPr bwMode="auto">
          <a:xfrm>
            <a:off x="1142976" y="6286520"/>
            <a:ext cx="7429552" cy="363516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Сивожелезова Т.Г., учитель МОБУ «СОШ №7 г.Соль-Илецка» Оренбургской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Выгнутая вниз стрелка 5">
            <a:hlinkClick r:id="rId3" action="ppaction://hlinksldjump"/>
          </p:cNvPr>
          <p:cNvSpPr/>
          <p:nvPr/>
        </p:nvSpPr>
        <p:spPr>
          <a:xfrm>
            <a:off x="8072462" y="5929330"/>
            <a:ext cx="642942" cy="374330"/>
          </a:xfrm>
          <a:prstGeom prst="curvedUpArrow">
            <a:avLst/>
          </a:prstGeom>
          <a:solidFill>
            <a:srgbClr val="99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1318022"/>
            <a:ext cx="614366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800" dirty="0" smtClean="0"/>
              <a:t>    </a:t>
            </a:r>
            <a:r>
              <a:rPr lang="ru-RU" sz="2800" dirty="0" smtClean="0">
                <a:hlinkClick r:id="rId4" action="ppaction://hlinksldjump"/>
              </a:rPr>
              <a:t>По площади видового ареала</a:t>
            </a:r>
            <a:endParaRPr lang="ru-RU" sz="2800" dirty="0" smtClean="0"/>
          </a:p>
          <a:p>
            <a:pPr>
              <a:lnSpc>
                <a:spcPct val="200000"/>
              </a:lnSpc>
            </a:pPr>
            <a:r>
              <a:rPr lang="ru-RU" sz="2800" dirty="0" smtClean="0"/>
              <a:t>    </a:t>
            </a:r>
            <a:r>
              <a:rPr lang="ru-RU" sz="2800" dirty="0" smtClean="0">
                <a:hlinkClick r:id="rId5" action="ppaction://hlinksldjump"/>
              </a:rPr>
              <a:t>По экологической валентности</a:t>
            </a:r>
            <a:endParaRPr lang="ru-RU" sz="2800" dirty="0" smtClean="0"/>
          </a:p>
          <a:p>
            <a:pPr>
              <a:lnSpc>
                <a:spcPct val="200000"/>
              </a:lnSpc>
            </a:pPr>
            <a:r>
              <a:rPr lang="ru-RU" sz="2800" dirty="0" smtClean="0"/>
              <a:t>     </a:t>
            </a:r>
            <a:r>
              <a:rPr lang="ru-RU" sz="2800" dirty="0" smtClean="0">
                <a:hlinkClick r:id="rId6" action="ppaction://hlinksldjump"/>
              </a:rPr>
              <a:t>По подвижности особей</a:t>
            </a:r>
            <a:endParaRPr lang="ru-RU" sz="2800" dirty="0" smtClean="0"/>
          </a:p>
          <a:p>
            <a:pPr>
              <a:lnSpc>
                <a:spcPct val="200000"/>
              </a:lnSpc>
            </a:pPr>
            <a:r>
              <a:rPr lang="ru-RU" sz="2800" dirty="0" smtClean="0"/>
              <a:t>     </a:t>
            </a:r>
            <a:r>
              <a:rPr lang="ru-RU" sz="2800" dirty="0" smtClean="0">
                <a:hlinkClick r:id="rId7" action="ppaction://hlinksldjump"/>
              </a:rPr>
              <a:t>По структуре популяций</a:t>
            </a:r>
            <a:endParaRPr lang="ru-RU" sz="2800" dirty="0" smtClean="0"/>
          </a:p>
          <a:p>
            <a:pPr>
              <a:lnSpc>
                <a:spcPct val="200000"/>
              </a:lnSpc>
            </a:pPr>
            <a:r>
              <a:rPr lang="ru-RU" sz="2800" dirty="0" smtClean="0"/>
              <a:t> </a:t>
            </a:r>
          </a:p>
          <a:p>
            <a:endParaRPr lang="ru-RU" dirty="0"/>
          </a:p>
        </p:txBody>
      </p:sp>
      <p:pic>
        <p:nvPicPr>
          <p:cNvPr id="32770" name="Picture 2" descr="C:\Documents and Settings\Admin\Рабочий стол\критерии вида\0_5c539_145d5a19_XL.png"/>
          <p:cNvPicPr>
            <a:picLocks noChangeAspect="1" noChangeArrowheads="1"/>
          </p:cNvPicPr>
          <p:nvPr/>
        </p:nvPicPr>
        <p:blipFill>
          <a:blip r:embed="rId8" cstate="print"/>
          <a:srcRect r="49960" b="55859"/>
          <a:stretch>
            <a:fillRect/>
          </a:stretch>
        </p:blipFill>
        <p:spPr bwMode="auto">
          <a:xfrm>
            <a:off x="928662" y="1643050"/>
            <a:ext cx="571504" cy="614072"/>
          </a:xfrm>
          <a:prstGeom prst="rect">
            <a:avLst/>
          </a:prstGeom>
          <a:noFill/>
        </p:spPr>
      </p:pic>
      <p:pic>
        <p:nvPicPr>
          <p:cNvPr id="11" name="Picture 2" descr="C:\Documents and Settings\Admin\Рабочий стол\критерии вида\0_5c539_145d5a19_XL.png"/>
          <p:cNvPicPr>
            <a:picLocks noChangeAspect="1" noChangeArrowheads="1"/>
          </p:cNvPicPr>
          <p:nvPr/>
        </p:nvPicPr>
        <p:blipFill>
          <a:blip r:embed="rId8" cstate="print"/>
          <a:srcRect r="49960" b="55859"/>
          <a:stretch>
            <a:fillRect/>
          </a:stretch>
        </p:blipFill>
        <p:spPr bwMode="auto">
          <a:xfrm>
            <a:off x="857224" y="2428868"/>
            <a:ext cx="571504" cy="614072"/>
          </a:xfrm>
          <a:prstGeom prst="rect">
            <a:avLst/>
          </a:prstGeom>
          <a:noFill/>
        </p:spPr>
      </p:pic>
      <p:pic>
        <p:nvPicPr>
          <p:cNvPr id="12" name="Picture 2" descr="C:\Documents and Settings\Admin\Рабочий стол\критерии вида\0_5c539_145d5a19_XL.png"/>
          <p:cNvPicPr>
            <a:picLocks noChangeAspect="1" noChangeArrowheads="1"/>
          </p:cNvPicPr>
          <p:nvPr/>
        </p:nvPicPr>
        <p:blipFill>
          <a:blip r:embed="rId8" cstate="print"/>
          <a:srcRect r="49960" b="55859"/>
          <a:stretch>
            <a:fillRect/>
          </a:stretch>
        </p:blipFill>
        <p:spPr bwMode="auto">
          <a:xfrm>
            <a:off x="857224" y="3286124"/>
            <a:ext cx="571504" cy="614072"/>
          </a:xfrm>
          <a:prstGeom prst="rect">
            <a:avLst/>
          </a:prstGeom>
          <a:noFill/>
        </p:spPr>
      </p:pic>
      <p:pic>
        <p:nvPicPr>
          <p:cNvPr id="13" name="Picture 2" descr="C:\Documents and Settings\Admin\Рабочий стол\критерии вида\0_5c539_145d5a19_XL.png"/>
          <p:cNvPicPr>
            <a:picLocks noChangeAspect="1" noChangeArrowheads="1"/>
          </p:cNvPicPr>
          <p:nvPr/>
        </p:nvPicPr>
        <p:blipFill>
          <a:blip r:embed="rId8" cstate="print"/>
          <a:srcRect r="49960" b="55859"/>
          <a:stretch>
            <a:fillRect/>
          </a:stretch>
        </p:blipFill>
        <p:spPr bwMode="auto">
          <a:xfrm>
            <a:off x="857224" y="4143380"/>
            <a:ext cx="571504" cy="614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1000</TotalTime>
  <Words>1801</Words>
  <Application>Microsoft Office PowerPoint</Application>
  <PresentationFormat>Экран (4:3)</PresentationFormat>
  <Paragraphs>322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Вид и его критерии</vt:lpstr>
      <vt:lpstr>Содержание</vt:lpstr>
      <vt:lpstr>История вопроса</vt:lpstr>
      <vt:lpstr>Джон Рей</vt:lpstr>
      <vt:lpstr>Презентация PowerPoint</vt:lpstr>
      <vt:lpstr>Ж.Б. Ламарк</vt:lpstr>
      <vt:lpstr>Ч. Дарвин</vt:lpstr>
      <vt:lpstr>Современные концепции вида</vt:lpstr>
      <vt:lpstr>Классификация видов</vt:lpstr>
      <vt:lpstr>Классификация видов по площади видового ареала </vt:lpstr>
      <vt:lpstr>Виды-космополиты</vt:lpstr>
      <vt:lpstr>Широкоареальные виды</vt:lpstr>
      <vt:lpstr>Узкоареальные виды</vt:lpstr>
      <vt:lpstr>Реликты</vt:lpstr>
      <vt:lpstr>Палеоэндемики</vt:lpstr>
      <vt:lpstr>Неоэндемики</vt:lpstr>
      <vt:lpstr>Классификация видов по экологической валентности</vt:lpstr>
      <vt:lpstr>Эврибионтные виды</vt:lpstr>
      <vt:lpstr>Стенобионтные виды</vt:lpstr>
      <vt:lpstr>Классификация видов по подвижности особей</vt:lpstr>
      <vt:lpstr>Малоподвижные формы</vt:lpstr>
      <vt:lpstr>Подвижные формы</vt:lpstr>
      <vt:lpstr>Классификация видов по структуре популяций</vt:lpstr>
      <vt:lpstr>Политипические виды</vt:lpstr>
      <vt:lpstr>Монотипические виды</vt:lpstr>
      <vt:lpstr>Презентация PowerPoint</vt:lpstr>
      <vt:lpstr>Критерии вида</vt:lpstr>
      <vt:lpstr>Морфологический критерий </vt:lpstr>
      <vt:lpstr>Физиологический критерий</vt:lpstr>
      <vt:lpstr>Экологический критерий</vt:lpstr>
      <vt:lpstr>Географический критерий</vt:lpstr>
      <vt:lpstr>Биохимический критерий</vt:lpstr>
      <vt:lpstr>Этологический критерий </vt:lpstr>
      <vt:lpstr>Презентация PowerPoint</vt:lpstr>
      <vt:lpstr>Исторический критерий</vt:lpstr>
      <vt:lpstr>Выводы</vt:lpstr>
      <vt:lpstr>Использованные источники информации</vt:lpstr>
      <vt:lpstr>Ссылки на использованные изображения</vt:lpstr>
    </vt:vector>
  </TitlesOfParts>
  <Company>bta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106</cp:revision>
  <dcterms:created xsi:type="dcterms:W3CDTF">2009-09-25T04:53:36Z</dcterms:created>
  <dcterms:modified xsi:type="dcterms:W3CDTF">2022-03-09T17:40:26Z</dcterms:modified>
</cp:coreProperties>
</file>