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56" r:id="rId2"/>
    <p:sldId id="258" r:id="rId3"/>
    <p:sldId id="259" r:id="rId4"/>
    <p:sldId id="260" r:id="rId5"/>
    <p:sldId id="261" r:id="rId6"/>
    <p:sldId id="262" r:id="rId7"/>
    <p:sldId id="265" r:id="rId8"/>
    <p:sldId id="263" r:id="rId9"/>
    <p:sldId id="264" r:id="rId10"/>
    <p:sldId id="267" r:id="rId11"/>
    <p:sldId id="268" r:id="rId12"/>
    <p:sldId id="270" r:id="rId13"/>
    <p:sldId id="273" r:id="rId14"/>
    <p:sldId id="272" r:id="rId15"/>
    <p:sldId id="275" r:id="rId16"/>
    <p:sldId id="277" r:id="rId17"/>
    <p:sldId id="280" r:id="rId18"/>
    <p:sldId id="282" r:id="rId19"/>
    <p:sldId id="284" r:id="rId20"/>
    <p:sldId id="285" r:id="rId21"/>
    <p:sldId id="287" r:id="rId22"/>
    <p:sldId id="288" r:id="rId23"/>
    <p:sldId id="289" r:id="rId24"/>
    <p:sldId id="291" r:id="rId25"/>
    <p:sldId id="294" r:id="rId26"/>
    <p:sldId id="295" r:id="rId27"/>
    <p:sldId id="296" r:id="rId28"/>
    <p:sldId id="292" r:id="rId29"/>
    <p:sldId id="298" r:id="rId30"/>
    <p:sldId id="303" r:id="rId31"/>
    <p:sldId id="305" r:id="rId32"/>
    <p:sldId id="307" r:id="rId33"/>
    <p:sldId id="309" r:id="rId34"/>
    <p:sldId id="310" r:id="rId35"/>
    <p:sldId id="312" r:id="rId36"/>
    <p:sldId id="314" r:id="rId37"/>
    <p:sldId id="316" r:id="rId38"/>
    <p:sldId id="318" r:id="rId39"/>
    <p:sldId id="321" r:id="rId40"/>
    <p:sldId id="322" r:id="rId41"/>
    <p:sldId id="324" r:id="rId42"/>
    <p:sldId id="325" r:id="rId43"/>
    <p:sldId id="266" r:id="rId44"/>
    <p:sldId id="327" r:id="rId45"/>
    <p:sldId id="329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500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54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D415D1-5B33-4686-AAD4-452A91E88EC6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A709F9-583F-4D04-88C7-1F1ACF23069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A709F9-583F-4D04-88C7-1F1ACF230697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A709F9-583F-4D04-88C7-1F1ACF230697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A709F9-583F-4D04-88C7-1F1ACF230697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A709F9-583F-4D04-88C7-1F1ACF230697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A709F9-583F-4D04-88C7-1F1ACF230697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A709F9-583F-4D04-88C7-1F1ACF230697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A709F9-583F-4D04-88C7-1F1ACF230697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BB6CC-913B-4D28-B768-B27523A00533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9214D-55F5-4859-BE3B-7BA61DA74F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BB6CC-913B-4D28-B768-B27523A00533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9214D-55F5-4859-BE3B-7BA61DA74F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BB6CC-913B-4D28-B768-B27523A00533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9214D-55F5-4859-BE3B-7BA61DA74F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BB6CC-913B-4D28-B768-B27523A00533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9214D-55F5-4859-BE3B-7BA61DA74F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BB6CC-913B-4D28-B768-B27523A00533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9214D-55F5-4859-BE3B-7BA61DA74F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BB6CC-913B-4D28-B768-B27523A00533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9214D-55F5-4859-BE3B-7BA61DA74F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BB6CC-913B-4D28-B768-B27523A00533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9214D-55F5-4859-BE3B-7BA61DA74F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BB6CC-913B-4D28-B768-B27523A00533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9214D-55F5-4859-BE3B-7BA61DA74F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BB6CC-913B-4D28-B768-B27523A00533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9214D-55F5-4859-BE3B-7BA61DA74F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BB6CC-913B-4D28-B768-B27523A00533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9214D-55F5-4859-BE3B-7BA61DA74F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BB6CC-913B-4D28-B768-B27523A00533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9214D-55F5-4859-BE3B-7BA61DA74F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ABB6CC-913B-4D28-B768-B27523A00533}" type="datetimeFigureOut">
              <a:rPr lang="ru-RU" smtClean="0"/>
              <a:pPr/>
              <a:t>19.01.2022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E9214D-55F5-4859-BE3B-7BA61DA74F5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Уход за руками с сердцем — стоковый вектор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572132" y="5429264"/>
            <a:ext cx="33575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Выполнила учитель начальных </a:t>
            </a:r>
          </a:p>
          <a:p>
            <a:r>
              <a:rPr lang="ru-RU" dirty="0"/>
              <a:t>к</a:t>
            </a:r>
            <a:r>
              <a:rPr lang="ru-RU" dirty="0" smtClean="0"/>
              <a:t>лассов МБОУ лицей г. Янаул</a:t>
            </a:r>
          </a:p>
          <a:p>
            <a:r>
              <a:rPr lang="ru-RU" dirty="0" smtClean="0"/>
              <a:t>Ванюшина Светлана </a:t>
            </a:r>
            <a:r>
              <a:rPr lang="ru-RU" dirty="0" err="1" smtClean="0"/>
              <a:t>Минлегареевна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000250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Толковый словарь Ожегова онлай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2875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71472" y="2214554"/>
            <a:ext cx="796884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Милосердие –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готовность помочь 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кому-нибудь или простить кого-нибудь 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из сострадания, человеколюбия.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Как я помогал бабушкам сумки до дому донести - KP.R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20" y="5072074"/>
            <a:ext cx="785926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Только та помощь, которую мы совершаем </a:t>
            </a:r>
          </a:p>
          <a:p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без какой-либо выгоды, и есть милосердие, </a:t>
            </a:r>
          </a:p>
          <a:p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бескорыстная помощь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Тетради в клетку бумага картинки, стоковые фото Тетради в клетку бумага |  Depositphoto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64363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928926" y="357166"/>
            <a:ext cx="43757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Милосердие в мировых религиях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928926" y="928670"/>
            <a:ext cx="14690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Милосердие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Арка 10"/>
          <p:cNvSpPr/>
          <p:nvPr/>
        </p:nvSpPr>
        <p:spPr>
          <a:xfrm>
            <a:off x="3000364" y="857232"/>
            <a:ext cx="500066" cy="214314"/>
          </a:xfrm>
          <a:prstGeom prst="blockArc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Арка 11"/>
          <p:cNvSpPr/>
          <p:nvPr/>
        </p:nvSpPr>
        <p:spPr>
          <a:xfrm>
            <a:off x="3571868" y="857232"/>
            <a:ext cx="500066" cy="214314"/>
          </a:xfrm>
          <a:prstGeom prst="blockArc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786048" y="2143116"/>
          <a:ext cx="6215108" cy="1559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777"/>
                <a:gridCol w="1553777"/>
                <a:gridCol w="1553777"/>
                <a:gridCol w="155377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христианство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ислам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иудаизм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буддизм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143240" y="1500174"/>
            <a:ext cx="328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Формы выражения милосердия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Христианство. Ветви христианства - презентация онлай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8823"/>
            <a:ext cx="9144000" cy="68491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player.myshared.ru/6/576538/slides/slide_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880842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User\AppData\Local\Temp\Rar$DIa3920.42930\eKdBffEplj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83768" y="190381"/>
            <a:ext cx="36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Словарная работа</a:t>
            </a: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268760"/>
            <a:ext cx="9454704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Притча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рассказ с нравоучением.</a:t>
            </a:r>
          </a:p>
          <a:p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Самарянин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житель одной местности.</a:t>
            </a:r>
          </a:p>
          <a:p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Левит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представитель одного из израильских родов.</a:t>
            </a:r>
          </a:p>
          <a:p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Динарий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название римской серебряной монеты.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>
            <a:off x="827584" y="2396353"/>
            <a:ext cx="72008" cy="9654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1331640" y="1844824"/>
            <a:ext cx="72008" cy="14401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911540" y="2837163"/>
            <a:ext cx="72008" cy="12824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85984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Кто мой ближний? Что об этом говорит притча о добром самарянине | Святая  Русь | Яндекс Дзе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56926" y="0"/>
            <a:ext cx="5685942" cy="385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940152" y="476672"/>
            <a:ext cx="449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    </a:t>
            </a:r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575" y="3838841"/>
            <a:ext cx="8584506" cy="3019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26934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064 - Притча о добром самарянине (Russian) - YouTub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4983" y="1"/>
            <a:ext cx="6949017" cy="5211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5211765"/>
            <a:ext cx="6861175" cy="1646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2386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pptcloud3.ams3.digitaloceanspaces.com/slides/pics/000/410/238/original/Slide13.jpg?14801865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4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553088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Притча о добром самарянине / Православие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Притча о добром самарянине / Православие.R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Притча о добром самарянине / Православие.Ru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81390"/>
            <a:ext cx="9252519" cy="693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8996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http://13orakul.ru/upload/iblock/068/068f293a1e65caa1e0bf21ef2a1590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2918"/>
            <a:ext cx="9196494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0"/>
            <a:ext cx="7333418" cy="5386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Почему я так близко к сердцу все принимаю?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Почему равнодушной никогда не бываю?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Тяжело мне смотреть на израненных болью.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Тяжело понимать, что причастны невольно.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Если помощь нужна, сделай все, что возможно.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Руку ты протяни, кто подняться не может.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этой жизни случайным ничего не бывает!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Наши думы и мысли жизнь в судьбу облачает.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Материальны не только деньги и вещи.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Материальны все мысли, что томит ваше сердце.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Так давайте же будем милосердны друг к другу,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стесняясь, подать, даже нищему руку.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Ислам – правильная, единственно верная религия | Ислам в Дагестан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114800" y="0"/>
            <a:ext cx="4876800" cy="6858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defRPr/>
            </a:pP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2000" dirty="0" smtClean="0"/>
              <a:t>Для каждого мусульманина есть обязательный размер пожертвований — это </a:t>
            </a:r>
            <a:r>
              <a:rPr lang="ru-RU" sz="2000" dirty="0" err="1" smtClean="0"/>
              <a:t>закят</a:t>
            </a:r>
            <a:r>
              <a:rPr lang="ru-RU" sz="2000" dirty="0" smtClean="0"/>
              <a:t>. </a:t>
            </a:r>
            <a:br>
              <a:rPr lang="ru-RU" sz="2000" dirty="0" smtClean="0"/>
            </a:br>
            <a:r>
              <a:rPr lang="ru-RU" sz="2000" dirty="0" smtClean="0"/>
              <a:t>Эта сумма варьируется в зависимости от благосостояния мусульманина. </a:t>
            </a:r>
            <a:r>
              <a:rPr lang="ru-RU" sz="2000" dirty="0" smtClean="0">
                <a:latin typeface="Arial" charset="0"/>
              </a:rPr>
              <a:t/>
            </a:r>
            <a:br>
              <a:rPr lang="ru-RU" sz="2000" dirty="0" smtClean="0">
                <a:latin typeface="Arial" charset="0"/>
              </a:rPr>
            </a:br>
            <a:r>
              <a:rPr lang="ru-RU" sz="2000" b="1" u="sng" dirty="0" err="1" smtClean="0"/>
              <a:t>Закят</a:t>
            </a:r>
            <a:r>
              <a:rPr lang="ru-RU" sz="2000" b="1" u="sng" dirty="0" smtClean="0"/>
              <a:t> — это материальная помощь ближнему</a:t>
            </a:r>
            <a:r>
              <a:rPr lang="ru-RU" sz="2000" dirty="0" smtClean="0"/>
              <a:t>. </a:t>
            </a:r>
            <a:br>
              <a:rPr lang="ru-RU" sz="2000" dirty="0" smtClean="0"/>
            </a:br>
            <a:r>
              <a:rPr lang="ru-RU" sz="2000" dirty="0" smtClean="0"/>
              <a:t>Но каждый мусульманин</a:t>
            </a:r>
            <a:r>
              <a:rPr lang="ru-RU" sz="2000" dirty="0" smtClean="0">
                <a:latin typeface="Arial" charset="0"/>
              </a:rPr>
              <a:t> </a:t>
            </a:r>
            <a:r>
              <a:rPr lang="ru-RU" sz="2000" dirty="0" smtClean="0"/>
              <a:t>может и должен творить дела милосердия. Вот хадис об этом:</a:t>
            </a:r>
            <a:br>
              <a:rPr lang="ru-RU" sz="2000" dirty="0" smtClean="0"/>
            </a:br>
            <a:r>
              <a:rPr lang="ru-RU" sz="20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«Каждая частичка человеческого существа должна творить милостыню, каждый день с восхода солнца; </a:t>
            </a:r>
            <a:br>
              <a:rPr lang="ru-RU" sz="20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0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справедливо рассудить двух людей — это милостыня; </a:t>
            </a:r>
            <a:br>
              <a:rPr lang="ru-RU" sz="20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0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доброе слово — это милостыня; </a:t>
            </a:r>
            <a:br>
              <a:rPr lang="ru-RU" sz="20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0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каждый шаг по направлению к мечети — это тоже милостыня».</a:t>
            </a:r>
          </a:p>
        </p:txBody>
      </p:sp>
      <p:pic>
        <p:nvPicPr>
          <p:cNvPr id="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4214810" cy="604882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Милосердие ко всему живому как обязанность верующег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62000"/>
            <a:ext cx="9144000" cy="6096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71538" y="0"/>
            <a:ext cx="60724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Ислам о милосердии к животным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19877" y="2967335"/>
            <a:ext cx="4504246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Inverted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Физминутка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971550" y="188913"/>
            <a:ext cx="7488238" cy="647700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>
            <a:normAutofit fontScale="90000"/>
          </a:bodyPr>
          <a:lstStyle/>
          <a:p>
            <a:pPr algn="l" eaLnBrk="1" hangingPunct="1"/>
            <a:r>
              <a:rPr lang="ru-RU" sz="2800" b="1" i="0" dirty="0" smtClean="0">
                <a:solidFill>
                  <a:schemeClr val="tx1"/>
                </a:solidFill>
              </a:rPr>
              <a:t/>
            </a:r>
            <a:br>
              <a:rPr lang="ru-RU" sz="2800" b="1" i="0" dirty="0" smtClean="0">
                <a:solidFill>
                  <a:schemeClr val="tx1"/>
                </a:solidFill>
              </a:rPr>
            </a:br>
            <a:r>
              <a:rPr lang="ru-RU" sz="2800" b="1" i="0" dirty="0" smtClean="0">
                <a:solidFill>
                  <a:schemeClr val="tx1"/>
                </a:solidFill>
              </a:rPr>
              <a:t/>
            </a:r>
            <a:br>
              <a:rPr lang="ru-RU" sz="2800" b="1" i="0" dirty="0" smtClean="0">
                <a:solidFill>
                  <a:schemeClr val="tx1"/>
                </a:solidFill>
              </a:rPr>
            </a:br>
            <a:r>
              <a:rPr lang="ru-RU" sz="2800" b="1" i="0" dirty="0" smtClean="0">
                <a:solidFill>
                  <a:schemeClr val="tx1"/>
                </a:solidFill>
              </a:rPr>
              <a:t/>
            </a:r>
            <a:br>
              <a:rPr lang="ru-RU" sz="2800" b="1" i="0" dirty="0" smtClean="0">
                <a:solidFill>
                  <a:schemeClr val="tx1"/>
                </a:solidFill>
              </a:rPr>
            </a:br>
            <a:r>
              <a:rPr lang="ru-RU" sz="2800" b="1" i="0" dirty="0" smtClean="0">
                <a:solidFill>
                  <a:schemeClr val="tx1"/>
                </a:solidFill>
              </a:rPr>
              <a:t/>
            </a:r>
            <a:br>
              <a:rPr lang="ru-RU" sz="2800" b="1" i="0" dirty="0" smtClean="0">
                <a:solidFill>
                  <a:schemeClr val="tx1"/>
                </a:solidFill>
              </a:rPr>
            </a:br>
            <a:r>
              <a:rPr lang="ru-RU" sz="2800" b="1" i="0" dirty="0" smtClean="0">
                <a:solidFill>
                  <a:schemeClr val="tx1"/>
                </a:solidFill>
              </a:rPr>
              <a:t/>
            </a:r>
            <a:br>
              <a:rPr lang="ru-RU" sz="2800" b="1" i="0" dirty="0" smtClean="0">
                <a:solidFill>
                  <a:schemeClr val="tx1"/>
                </a:solidFill>
              </a:rPr>
            </a:br>
            <a:r>
              <a:rPr lang="ru-RU" sz="2800" b="1" i="0" dirty="0" smtClean="0">
                <a:solidFill>
                  <a:schemeClr val="tx1"/>
                </a:solidFill>
              </a:rPr>
              <a:t/>
            </a:r>
            <a:br>
              <a:rPr lang="ru-RU" sz="2800" b="1" i="0" dirty="0" smtClean="0">
                <a:solidFill>
                  <a:schemeClr val="tx1"/>
                </a:solidFill>
              </a:rPr>
            </a:br>
            <a:r>
              <a:rPr lang="ru-RU" sz="2800" b="1" i="0" dirty="0" smtClean="0">
                <a:solidFill>
                  <a:schemeClr val="tx1"/>
                </a:solidFill>
              </a:rPr>
              <a:t/>
            </a:r>
            <a:br>
              <a:rPr lang="ru-RU" sz="2800" b="1" i="0" dirty="0" smtClean="0">
                <a:solidFill>
                  <a:schemeClr val="tx1"/>
                </a:solidFill>
              </a:rPr>
            </a:br>
            <a:r>
              <a:rPr lang="ru-RU" sz="2800" b="1" i="0" dirty="0" smtClean="0">
                <a:solidFill>
                  <a:schemeClr val="tx1"/>
                </a:solidFill>
              </a:rPr>
              <a:t/>
            </a:r>
            <a:br>
              <a:rPr lang="ru-RU" sz="2800" b="1" i="0" dirty="0" smtClean="0">
                <a:solidFill>
                  <a:schemeClr val="tx1"/>
                </a:solidFill>
              </a:rPr>
            </a:br>
            <a:r>
              <a:rPr lang="ru-RU" sz="2800" b="1" i="0" dirty="0" smtClean="0">
                <a:solidFill>
                  <a:schemeClr val="tx1"/>
                </a:solidFill>
              </a:rPr>
              <a:t/>
            </a:r>
            <a:br>
              <a:rPr lang="ru-RU" sz="2800" b="1" i="0" dirty="0" smtClean="0">
                <a:solidFill>
                  <a:schemeClr val="tx1"/>
                </a:solidFill>
              </a:rPr>
            </a:br>
            <a:r>
              <a:rPr lang="ru-RU" sz="2800" b="1" i="0" dirty="0" smtClean="0">
                <a:solidFill>
                  <a:schemeClr val="tx1"/>
                </a:solidFill>
              </a:rPr>
              <a:t/>
            </a:r>
            <a:br>
              <a:rPr lang="ru-RU" sz="2800" b="1" i="0" dirty="0" smtClean="0">
                <a:solidFill>
                  <a:schemeClr val="tx1"/>
                </a:solidFill>
              </a:rPr>
            </a:br>
            <a:r>
              <a:rPr lang="ru-RU" sz="2800" b="1" i="0" dirty="0" smtClean="0">
                <a:solidFill>
                  <a:schemeClr val="tx1"/>
                </a:solidFill>
              </a:rPr>
              <a:t/>
            </a:r>
            <a:br>
              <a:rPr lang="ru-RU" sz="2800" b="1" i="0" dirty="0" smtClean="0">
                <a:solidFill>
                  <a:schemeClr val="tx1"/>
                </a:solidFill>
              </a:rPr>
            </a:br>
            <a:r>
              <a:rPr lang="ru-RU" sz="2800" b="1" i="0" dirty="0" smtClean="0">
                <a:solidFill>
                  <a:schemeClr val="tx1"/>
                </a:solidFill>
              </a:rPr>
              <a:t/>
            </a:r>
            <a:br>
              <a:rPr lang="ru-RU" sz="2800" b="1" i="0" dirty="0" smtClean="0">
                <a:solidFill>
                  <a:schemeClr val="tx1"/>
                </a:solidFill>
              </a:rPr>
            </a:br>
            <a:r>
              <a:rPr lang="ru-RU" sz="2800" b="1" i="0" dirty="0" smtClean="0">
                <a:solidFill>
                  <a:schemeClr val="tx1"/>
                </a:solidFill>
              </a:rPr>
              <a:t/>
            </a:r>
            <a:br>
              <a:rPr lang="ru-RU" sz="2800" b="1" i="0" dirty="0" smtClean="0">
                <a:solidFill>
                  <a:schemeClr val="tx1"/>
                </a:solidFill>
              </a:rPr>
            </a:br>
            <a:r>
              <a:rPr lang="ru-RU" sz="2800" b="1" i="0" dirty="0" smtClean="0">
                <a:solidFill>
                  <a:schemeClr val="tx1"/>
                </a:solidFill>
              </a:rPr>
              <a:t/>
            </a:r>
            <a:br>
              <a:rPr lang="ru-RU" sz="2800" b="1" i="0" dirty="0" smtClean="0">
                <a:solidFill>
                  <a:schemeClr val="tx1"/>
                </a:solidFill>
              </a:rPr>
            </a:br>
            <a:r>
              <a:rPr lang="ru-RU" sz="2800" b="1" i="0" dirty="0" smtClean="0">
                <a:solidFill>
                  <a:schemeClr val="tx1"/>
                </a:solidFill>
              </a:rPr>
              <a:t/>
            </a:r>
            <a:br>
              <a:rPr lang="ru-RU" sz="2800" b="1" i="0" dirty="0" smtClean="0">
                <a:solidFill>
                  <a:schemeClr val="tx1"/>
                </a:solidFill>
              </a:rPr>
            </a:br>
            <a:r>
              <a:rPr lang="ru-RU" sz="2800" b="1" i="0" dirty="0" smtClean="0">
                <a:solidFill>
                  <a:schemeClr val="tx1"/>
                </a:solidFill>
              </a:rPr>
              <a:t>Благотворительность</a:t>
            </a:r>
            <a:r>
              <a:rPr lang="ru-RU" sz="2800" i="0" dirty="0" smtClean="0">
                <a:solidFill>
                  <a:schemeClr val="tx1"/>
                </a:solidFill>
              </a:rPr>
              <a:t> – это проявление сочувствия ближнему в виде материальной и моральной поддержки.                   </a:t>
            </a:r>
            <a:br>
              <a:rPr lang="ru-RU" sz="2800" i="0" dirty="0" smtClean="0">
                <a:solidFill>
                  <a:schemeClr val="tx1"/>
                </a:solidFill>
              </a:rPr>
            </a:br>
            <a:r>
              <a:rPr lang="ru-RU" sz="2800" i="0" dirty="0" smtClean="0">
                <a:solidFill>
                  <a:schemeClr val="tx1"/>
                </a:solidFill>
              </a:rPr>
              <a:t> Благотворительность — одно из основных предписаний иудаизма. Необходимо не забывать о нуждающихся в праздничные дни и всегда иметь в виду нужды бедняков и пришельцев, потому что евреи сами были </a:t>
            </a:r>
            <a:br>
              <a:rPr lang="ru-RU" sz="2800" i="0" dirty="0" smtClean="0">
                <a:solidFill>
                  <a:schemeClr val="tx1"/>
                </a:solidFill>
              </a:rPr>
            </a:br>
            <a:r>
              <a:rPr lang="ru-RU" sz="2800" i="0" dirty="0" smtClean="0">
                <a:solidFill>
                  <a:schemeClr val="tx1"/>
                </a:solidFill>
              </a:rPr>
              <a:t>пришельцами в </a:t>
            </a:r>
            <a:br>
              <a:rPr lang="ru-RU" sz="2800" i="0" dirty="0" smtClean="0">
                <a:solidFill>
                  <a:schemeClr val="tx1"/>
                </a:solidFill>
              </a:rPr>
            </a:br>
            <a:r>
              <a:rPr lang="ru-RU" sz="2800" i="0" dirty="0" smtClean="0">
                <a:solidFill>
                  <a:schemeClr val="tx1"/>
                </a:solidFill>
              </a:rPr>
              <a:t>земле Египетской и                                                       испытали там нужду.</a:t>
            </a:r>
            <a:r>
              <a:rPr lang="ru-RU" b="1" i="0" dirty="0" smtClean="0">
                <a:solidFill>
                  <a:schemeClr val="tx1"/>
                </a:solidFill>
              </a:rPr>
              <a:t/>
            </a:r>
            <a:br>
              <a:rPr lang="ru-RU" b="1" i="0" dirty="0" smtClean="0">
                <a:solidFill>
                  <a:schemeClr val="tx1"/>
                </a:solidFill>
              </a:rPr>
            </a:br>
            <a:endParaRPr lang="ru-RU" dirty="0" smtClean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827088" y="188913"/>
            <a:ext cx="7702550" cy="647700"/>
          </a:xfrm>
          <a:prstGeom prst="rect">
            <a:avLst/>
          </a:prstGeom>
          <a:solidFill>
            <a:srgbClr val="00B0F0"/>
          </a:solidFill>
          <a:ln w="9525">
            <a:solidFill>
              <a:srgbClr val="FFC0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4400" b="1" i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4400" b="1" i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ru-RU" sz="4400" b="1" i="1" kern="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Иудаизм </a:t>
            </a:r>
            <a:r>
              <a:rPr lang="ru-RU" sz="4400" b="1" i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</a:t>
            </a:r>
            <a:r>
              <a:rPr lang="ru-RU" sz="4400" i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4400" i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ru-RU" sz="4400" i="1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0244" name="Номер слайда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78EC431-91EB-45B6-9BDC-E55A79DE7507}" type="slidenum">
              <a:rPr lang="en-US" smtClean="0"/>
              <a:pPr/>
              <a:t>24</a:t>
            </a:fld>
            <a:endParaRPr lang="en-US" smtClean="0"/>
          </a:p>
        </p:txBody>
      </p:sp>
      <p:pic>
        <p:nvPicPr>
          <p:cNvPr id="10245" name="Picture 2" descr="http://img0.liveinternet.ru/images/attach/c/3/76/757/76757310_2158834_nb_pinacoteca_restout_diogenes_asking_the_statues_for_alm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5" y="3585570"/>
            <a:ext cx="4714876" cy="3262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s://cf2.ppt-online.org/files2/slide/w/wAF4bRIlqJvfKPhBD5XON87exyVYgcCot23sE1/slide-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2" y="0"/>
            <a:ext cx="9753600" cy="7305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s://cf2.ppt-online.org/files2/slide/w/wAF4bRIlqJvfKPhBD5XON87exyVYgcCot23sE1/slide-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2096" cy="68776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s://cf2.ppt-online.org/files2/slide/w/wAF4bRIlqJvfKPhBD5XON87exyVYgcCot23sE1/slide-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47675"/>
            <a:ext cx="9753600" cy="7305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295400" y="0"/>
            <a:ext cx="7239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Тетради в клетку бумага картинки, стоковые фото Тетради в клетку бумага |  Depositphoto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64363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928926" y="357166"/>
            <a:ext cx="43757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Милосердие в мировых религиях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928926" y="928670"/>
            <a:ext cx="14690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Милосердие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Арка 10"/>
          <p:cNvSpPr/>
          <p:nvPr/>
        </p:nvSpPr>
        <p:spPr>
          <a:xfrm>
            <a:off x="3000364" y="857232"/>
            <a:ext cx="500066" cy="214314"/>
          </a:xfrm>
          <a:prstGeom prst="blockArc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Арка 11"/>
          <p:cNvSpPr/>
          <p:nvPr/>
        </p:nvSpPr>
        <p:spPr>
          <a:xfrm>
            <a:off x="3571868" y="857232"/>
            <a:ext cx="500066" cy="214314"/>
          </a:xfrm>
          <a:prstGeom prst="blockArc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786048" y="2143116"/>
          <a:ext cx="6215108" cy="1559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777"/>
                <a:gridCol w="1553777"/>
                <a:gridCol w="1553777"/>
                <a:gridCol w="155377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христианство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ислам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иудаизм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буддизм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143240" y="1500174"/>
            <a:ext cx="328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Формы выражения милосердия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088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571736" y="142852"/>
            <a:ext cx="4420890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TriangleInverted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14546" y="0"/>
            <a:ext cx="4498347" cy="196186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МИЛОСЕРДИЕ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мировых религиях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Тетради в клетку бумага картинки, стоковые фото Тетради в клетку бумага |  Depositphoto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64363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928926" y="357166"/>
            <a:ext cx="43757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Милосердие в мировых религиях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928926" y="928670"/>
            <a:ext cx="14690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Милосердие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Арка 10"/>
          <p:cNvSpPr/>
          <p:nvPr/>
        </p:nvSpPr>
        <p:spPr>
          <a:xfrm>
            <a:off x="3000364" y="857232"/>
            <a:ext cx="500066" cy="214314"/>
          </a:xfrm>
          <a:prstGeom prst="blockArc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Арка 11"/>
          <p:cNvSpPr/>
          <p:nvPr/>
        </p:nvSpPr>
        <p:spPr>
          <a:xfrm>
            <a:off x="3571868" y="857232"/>
            <a:ext cx="500066" cy="214314"/>
          </a:xfrm>
          <a:prstGeom prst="blockArc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786048" y="2143116"/>
          <a:ext cx="6215108" cy="238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777"/>
                <a:gridCol w="1553777"/>
                <a:gridCol w="1553777"/>
                <a:gridCol w="155377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христианство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ислам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иудаизм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буддизм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Помощь больным</a:t>
                      </a:r>
                    </a:p>
                    <a:p>
                      <a:r>
                        <a:rPr lang="ru-RU" dirty="0" smtClean="0"/>
                        <a:t>Раздача милостыни</a:t>
                      </a:r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143240" y="1500174"/>
            <a:ext cx="328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Формы выражения милосердия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Тетради в клетку бумага картинки, стоковые фото Тетради в клетку бумага |  Depositphoto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64363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928926" y="357166"/>
            <a:ext cx="43757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Милосердие в мировых религиях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928926" y="928670"/>
            <a:ext cx="14690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Милосердие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Арка 10"/>
          <p:cNvSpPr/>
          <p:nvPr/>
        </p:nvSpPr>
        <p:spPr>
          <a:xfrm>
            <a:off x="3000364" y="857232"/>
            <a:ext cx="500066" cy="214314"/>
          </a:xfrm>
          <a:prstGeom prst="blockArc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Арка 11"/>
          <p:cNvSpPr/>
          <p:nvPr/>
        </p:nvSpPr>
        <p:spPr>
          <a:xfrm>
            <a:off x="3571868" y="857232"/>
            <a:ext cx="500066" cy="214314"/>
          </a:xfrm>
          <a:prstGeom prst="blockArc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786048" y="2143116"/>
          <a:ext cx="6215108" cy="238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777"/>
                <a:gridCol w="1553777"/>
                <a:gridCol w="1553777"/>
                <a:gridCol w="155377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христианство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ислам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иудаизм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буддизм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Помощь больным</a:t>
                      </a:r>
                    </a:p>
                    <a:p>
                      <a:r>
                        <a:rPr lang="ru-RU" dirty="0" smtClean="0"/>
                        <a:t>Раздача милостыни</a:t>
                      </a:r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Закят</a:t>
                      </a:r>
                      <a:endParaRPr lang="ru-RU" dirty="0" smtClean="0"/>
                    </a:p>
                    <a:p>
                      <a:r>
                        <a:rPr lang="ru-RU" dirty="0" smtClean="0"/>
                        <a:t>Милостыня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143240" y="1500174"/>
            <a:ext cx="328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Формы выражения милосердия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Тетради в клетку бумага картинки, стоковые фото Тетради в клетку бумага |  Depositphoto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64363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928926" y="357166"/>
            <a:ext cx="43757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Милосердие в мировых религиях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928926" y="928670"/>
            <a:ext cx="14690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Милосердие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Арка 10"/>
          <p:cNvSpPr/>
          <p:nvPr/>
        </p:nvSpPr>
        <p:spPr>
          <a:xfrm>
            <a:off x="3000364" y="857232"/>
            <a:ext cx="500066" cy="214314"/>
          </a:xfrm>
          <a:prstGeom prst="blockArc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Арка 11"/>
          <p:cNvSpPr/>
          <p:nvPr/>
        </p:nvSpPr>
        <p:spPr>
          <a:xfrm>
            <a:off x="3571868" y="857232"/>
            <a:ext cx="500066" cy="214314"/>
          </a:xfrm>
          <a:prstGeom prst="blockArc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786048" y="2143116"/>
          <a:ext cx="6215108" cy="238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777"/>
                <a:gridCol w="1553777"/>
                <a:gridCol w="1553777"/>
                <a:gridCol w="155377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христианство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ислам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иудаизм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буддизм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Помощь больным</a:t>
                      </a:r>
                    </a:p>
                    <a:p>
                      <a:r>
                        <a:rPr lang="ru-RU" dirty="0" smtClean="0"/>
                        <a:t>Раздача милостыни</a:t>
                      </a:r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Закят</a:t>
                      </a:r>
                      <a:endParaRPr lang="ru-RU" dirty="0" smtClean="0"/>
                    </a:p>
                    <a:p>
                      <a:r>
                        <a:rPr lang="ru-RU" dirty="0" smtClean="0"/>
                        <a:t>Милостыня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Цдака</a:t>
                      </a:r>
                      <a:endParaRPr lang="ru-RU" dirty="0" smtClean="0"/>
                    </a:p>
                    <a:p>
                      <a:r>
                        <a:rPr lang="ru-RU" dirty="0" smtClean="0"/>
                        <a:t>Милостыня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143240" y="1500174"/>
            <a:ext cx="328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Формы выражения милосердия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Тетради в клетку бумага картинки, стоковые фото Тетради в клетку бумага |  Depositphoto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64363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928926" y="357166"/>
            <a:ext cx="43757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Милосердие в мировых религиях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928926" y="928670"/>
            <a:ext cx="14690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Милосердие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Арка 10"/>
          <p:cNvSpPr/>
          <p:nvPr/>
        </p:nvSpPr>
        <p:spPr>
          <a:xfrm>
            <a:off x="3000364" y="857232"/>
            <a:ext cx="500066" cy="214314"/>
          </a:xfrm>
          <a:prstGeom prst="blockArc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Арка 11"/>
          <p:cNvSpPr/>
          <p:nvPr/>
        </p:nvSpPr>
        <p:spPr>
          <a:xfrm>
            <a:off x="3571868" y="857232"/>
            <a:ext cx="500066" cy="214314"/>
          </a:xfrm>
          <a:prstGeom prst="blockArc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786048" y="2143116"/>
          <a:ext cx="6215108" cy="238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777"/>
                <a:gridCol w="1553777"/>
                <a:gridCol w="1553777"/>
                <a:gridCol w="155377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христианство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ислам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иудаизм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буддизм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Помощь больным</a:t>
                      </a:r>
                    </a:p>
                    <a:p>
                      <a:r>
                        <a:rPr lang="ru-RU" dirty="0" smtClean="0"/>
                        <a:t>Раздача милостыни</a:t>
                      </a:r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Закят</a:t>
                      </a:r>
                      <a:endParaRPr lang="ru-RU" dirty="0" smtClean="0"/>
                    </a:p>
                    <a:p>
                      <a:r>
                        <a:rPr lang="ru-RU" dirty="0" smtClean="0"/>
                        <a:t>Милостыня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Цдака</a:t>
                      </a:r>
                      <a:endParaRPr lang="ru-RU" dirty="0" smtClean="0"/>
                    </a:p>
                    <a:p>
                      <a:r>
                        <a:rPr lang="ru-RU" dirty="0" smtClean="0"/>
                        <a:t>Милостыня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Мандалы</a:t>
                      </a:r>
                      <a:endParaRPr lang="ru-RU" dirty="0" smtClean="0"/>
                    </a:p>
                    <a:p>
                      <a:r>
                        <a:rPr lang="ru-RU" dirty="0" smtClean="0"/>
                        <a:t>Милостыня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143240" y="1500174"/>
            <a:ext cx="328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Формы выражения милосердия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AppData\Local\Temp\Rar$DIa3920.42930\eKdBffEplj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8353" y="1199902"/>
            <a:ext cx="848729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0"/>
              </a:spcAft>
              <a:buFontTx/>
              <a:buChar char="-"/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Перед Вами слова:</a:t>
            </a:r>
            <a:r>
              <a:rPr lang="ru-RU" sz="28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 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сопереживание, терпимость, равнодушие, чуткость,  любовь, жестокость, сочувствие, доброта, безжалостность, уважение, жалость, эгоизм.</a:t>
            </a:r>
            <a:endParaRPr lang="ru-RU" sz="2800" dirty="0" smtClean="0">
              <a:latin typeface="Times New Roman"/>
              <a:ea typeface="Times New Roman"/>
            </a:endParaRPr>
          </a:p>
          <a:p>
            <a:r>
              <a:rPr lang="ru-RU" sz="28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Выберите из этих слов те, которые относятся к милосердию и выпишите их в тетрадь.</a:t>
            </a:r>
            <a:endParaRPr lang="ru-RU" sz="28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Тетради в клетку бумага картинки, стоковые фото Тетради в клетку бумага |  Depositphoto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64363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928926" y="357166"/>
            <a:ext cx="43757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Милосердие в мировых религиях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928926" y="928670"/>
            <a:ext cx="14690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Милосердие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Арка 10"/>
          <p:cNvSpPr/>
          <p:nvPr/>
        </p:nvSpPr>
        <p:spPr>
          <a:xfrm>
            <a:off x="3000364" y="857232"/>
            <a:ext cx="500066" cy="214314"/>
          </a:xfrm>
          <a:prstGeom prst="blockArc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Арка 11"/>
          <p:cNvSpPr/>
          <p:nvPr/>
        </p:nvSpPr>
        <p:spPr>
          <a:xfrm>
            <a:off x="3571868" y="857232"/>
            <a:ext cx="500066" cy="214314"/>
          </a:xfrm>
          <a:prstGeom prst="blockArc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786048" y="2143116"/>
          <a:ext cx="6215108" cy="238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777"/>
                <a:gridCol w="1553777"/>
                <a:gridCol w="1553777"/>
                <a:gridCol w="155377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христианство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ислам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иудаизм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буддизм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Помощь больным</a:t>
                      </a:r>
                    </a:p>
                    <a:p>
                      <a:r>
                        <a:rPr lang="ru-RU" dirty="0" smtClean="0"/>
                        <a:t>Раздача милостыни</a:t>
                      </a:r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Закят</a:t>
                      </a:r>
                      <a:endParaRPr lang="ru-RU" dirty="0" smtClean="0"/>
                    </a:p>
                    <a:p>
                      <a:r>
                        <a:rPr lang="ru-RU" dirty="0" smtClean="0"/>
                        <a:t>Милостыня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Цдака</a:t>
                      </a:r>
                      <a:endParaRPr lang="ru-RU" dirty="0" smtClean="0"/>
                    </a:p>
                    <a:p>
                      <a:r>
                        <a:rPr lang="ru-RU" dirty="0" smtClean="0"/>
                        <a:t>Милостыня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Мандалы</a:t>
                      </a:r>
                      <a:endParaRPr lang="ru-RU" dirty="0" smtClean="0"/>
                    </a:p>
                    <a:p>
                      <a:r>
                        <a:rPr lang="ru-RU" dirty="0" smtClean="0"/>
                        <a:t>Милостыня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143240" y="1500174"/>
            <a:ext cx="328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Формы выражения милосердия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57488" y="4929198"/>
            <a:ext cx="54892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spcAft>
                <a:spcPts val="0"/>
              </a:spcAft>
              <a:buFontTx/>
              <a:buChar char="-"/>
            </a:pPr>
            <a:r>
              <a:rPr lang="ru-RU" i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Сопереживание, терпимость, чуткость,  любовь, </a:t>
            </a:r>
          </a:p>
          <a:p>
            <a:pPr marL="285750" indent="-285750">
              <a:spcAft>
                <a:spcPts val="0"/>
              </a:spcAft>
            </a:pPr>
            <a:r>
              <a:rPr lang="ru-RU" i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сочувствие, доброта, уважение, жалость.</a:t>
            </a:r>
            <a:endParaRPr lang="ru-RU" sz="1600" i="1" dirty="0" smtClean="0">
              <a:latin typeface="Times New Roman"/>
              <a:ea typeface="Times New Roman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User\AppData\Local\Temp\Rar$DIa3920.38651\AG8LxPZMbL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62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7504" y="548680"/>
            <a:ext cx="8862363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Доброе слово                         кто добра не творит никому.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 тому,                              будешь всем милее.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любит добрые дела        а злого жалуют.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Живи добрее,                         лучше мягкого пирога.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Доброго чтут,                         тому и жизнь мила.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002951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User\AppData\Local\Temp\Rar$DIa3920.38651\AG8LxPZMbL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62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7504" y="548680"/>
            <a:ext cx="8862363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Доброе слово                         кто добра не творит никому.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 тому,                              будешь всем милее.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любит добрые дела        а злого жалуют.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Живи добрее,                         лучше мягкого пирога.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Доброго чтут,                         тому и жизнь мила.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2285984" y="857232"/>
            <a:ext cx="2214578" cy="1214446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25002951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User\AppData\Local\Temp\Rar$DIa3920.38651\AG8LxPZMbL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62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7504" y="548680"/>
            <a:ext cx="8862363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Доброе слово                         кто добра не творит никому.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 тому,                              будешь всем милее.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любит добрые дела        а злого жалуют.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Живи добрее,                         лучше мягкого пирога.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Доброго чтут,                         тому и жизнь мила.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V="1">
            <a:off x="2000232" y="857232"/>
            <a:ext cx="2286016" cy="42862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>
            <a:off x="2357422" y="857232"/>
            <a:ext cx="2071702" cy="1285884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25002951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User\AppData\Local\Temp\Rar$DIa3920.38651\AG8LxPZMbL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62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7504" y="548680"/>
            <a:ext cx="8862363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Доброе слово                         кто добра не творит никому.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 тому,                              будешь всем милее.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любит добрые дела        а злого жалуют.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Живи добрее,                         лучше мягкого пирога.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Доброго чтут,                         тому и жизнь мила.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V="1">
            <a:off x="2000232" y="857232"/>
            <a:ext cx="2286016" cy="42862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>
            <a:off x="2500298" y="857232"/>
            <a:ext cx="1857388" cy="114300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16200000" flipH="1">
            <a:off x="3750463" y="1821645"/>
            <a:ext cx="785818" cy="571504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2500295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28596" y="285728"/>
            <a:ext cx="8216352" cy="15388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Милосердие в мировых религиях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1. Что такое милосердие?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User\AppData\Local\Temp\Rar$DIa3920.38651\AG8LxPZMbL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62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7504" y="548680"/>
            <a:ext cx="8862363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Доброе слово                         кто добра не творит никому.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 тому,                              будешь всем милее.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любит добрые дела        а злого жалуют.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Живи добрее,                         лучше мягкого пирога.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Доброго чтут,                         тому и жизнь мила.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V="1">
            <a:off x="2000232" y="857232"/>
            <a:ext cx="2286016" cy="42862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>
            <a:off x="2428860" y="857232"/>
            <a:ext cx="2071702" cy="1214446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16200000" flipH="1">
            <a:off x="3750463" y="1821645"/>
            <a:ext cx="857256" cy="642942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2571736" y="1357298"/>
            <a:ext cx="1857388" cy="857256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25002951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User\AppData\Local\Temp\Rar$DIa3920.38651\AG8LxPZMbL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62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7504" y="548680"/>
            <a:ext cx="8862363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Доброе слово                         кто добра не творит никому.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 тому,                              будешь всем милее.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любит добрые дела        а злого жалуют.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Живи добрее,                         лучше мягкого пирога.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Доброго чтут,                         тому и жизнь мила.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V="1">
            <a:off x="2000232" y="857232"/>
            <a:ext cx="2286016" cy="42862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>
            <a:off x="2428860" y="857232"/>
            <a:ext cx="2000264" cy="1214446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16200000" flipH="1">
            <a:off x="3750463" y="1821645"/>
            <a:ext cx="857256" cy="642942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2500298" y="1357298"/>
            <a:ext cx="1857388" cy="78581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2357422" y="1714488"/>
            <a:ext cx="2071702" cy="78581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25002951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AppData\Local\Temp\Rar$DIa3920.42930\eKdBffEplj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42910" y="642918"/>
            <a:ext cx="65550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Составить СИНКВЕЙН со словом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милосердие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10" y="1357298"/>
            <a:ext cx="740382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Милосердие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2 прилагательных</a:t>
            </a:r>
          </a:p>
          <a:p>
            <a:pPr marL="342900" indent="-342900">
              <a:buAutoNum type="arabicPeriod" startAt="3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глагола</a:t>
            </a:r>
          </a:p>
          <a:p>
            <a:pPr marL="342900" indent="-342900">
              <a:buAutoNum type="arabicPeriod" startAt="3"/>
            </a:pPr>
            <a:r>
              <a:rPr lang="ru-RU" sz="2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Это фраза из слов, показывающая отношение к теме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Тетради в клетку бумага картинки, стоковые фото Тетради в клетку бумага |  Depositphoto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4363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143240" y="500042"/>
            <a:ext cx="522944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Милосердие</a:t>
            </a:r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Доброе, переживающее</a:t>
            </a:r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Переживать, поддерживать, любить</a:t>
            </a:r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Помогать нуждающимся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User\AppData\Local\Temp\Rar$DIa3920.43196\4WpoAd-CGa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4" y="1203"/>
            <a:ext cx="9142396" cy="6856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836712"/>
            <a:ext cx="8352351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Рефлексия. Итог урока. Домашнее задание.</a:t>
            </a:r>
          </a:p>
          <a:p>
            <a:pPr>
              <a:spcAft>
                <a:spcPts val="0"/>
              </a:spcAft>
            </a:pPr>
            <a:r>
              <a:rPr lang="ru-RU" sz="2800" dirty="0" smtClean="0">
                <a:effectLst/>
                <a:latin typeface="Times New Roman"/>
                <a:ea typeface="Calibri"/>
              </a:rPr>
              <a:t>- Что вас поразило на сегодняшнем уроке?</a:t>
            </a:r>
            <a:br>
              <a:rPr lang="ru-RU" sz="2800" dirty="0" smtClean="0">
                <a:effectLst/>
                <a:latin typeface="Times New Roman"/>
                <a:ea typeface="Calibri"/>
              </a:rPr>
            </a:br>
            <a:r>
              <a:rPr lang="ru-RU" sz="2800" dirty="0" smtClean="0">
                <a:effectLst/>
                <a:latin typeface="Times New Roman"/>
                <a:ea typeface="Calibri"/>
              </a:rPr>
              <a:t>- Над чем заставил задуматься урок?</a:t>
            </a:r>
            <a:br>
              <a:rPr lang="ru-RU" sz="2800" dirty="0" smtClean="0">
                <a:effectLst/>
                <a:latin typeface="Times New Roman"/>
                <a:ea typeface="Calibri"/>
              </a:rPr>
            </a:br>
            <a:r>
              <a:rPr lang="ru-RU" sz="2800" dirty="0" smtClean="0">
                <a:effectLst/>
                <a:latin typeface="Times New Roman"/>
                <a:ea typeface="Calibri"/>
              </a:rPr>
              <a:t>- Что стало самым важным на уроке? </a:t>
            </a:r>
            <a:endParaRPr lang="ru-RU" sz="1600" dirty="0" smtClean="0">
              <a:effectLst/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800" dirty="0" smtClean="0">
                <a:effectLst/>
                <a:latin typeface="Times New Roman"/>
                <a:ea typeface="Calibri"/>
              </a:rPr>
              <a:t>- Можно ли научиться милосердию?</a:t>
            </a:r>
            <a:endParaRPr lang="ru-RU" sz="1600" dirty="0" smtClean="0">
              <a:effectLst/>
              <a:latin typeface="Times New Roman"/>
              <a:ea typeface="Times New Roman"/>
            </a:endParaRPr>
          </a:p>
          <a:p>
            <a:pPr marL="457200" indent="-457200" algn="just">
              <a:spcAft>
                <a:spcPts val="0"/>
              </a:spcAft>
              <a:buFontTx/>
              <a:buChar char="-"/>
            </a:pPr>
            <a:r>
              <a:rPr lang="ru-RU" sz="2800" dirty="0" smtClean="0">
                <a:effectLst/>
                <a:latin typeface="Times New Roman"/>
                <a:ea typeface="Times New Roman"/>
              </a:rPr>
              <a:t>Как вы думаете для чего нам дана эта тема для </a:t>
            </a:r>
          </a:p>
          <a:p>
            <a:pPr algn="just">
              <a:spcAft>
                <a:spcPts val="0"/>
              </a:spcAft>
            </a:pPr>
            <a:r>
              <a:rPr lang="ru-RU" sz="2800" dirty="0" smtClean="0">
                <a:effectLst/>
                <a:latin typeface="Times New Roman"/>
                <a:ea typeface="Times New Roman"/>
              </a:rPr>
              <a:t>изучения?</a:t>
            </a:r>
            <a:endParaRPr lang="ru-RU" sz="1600" dirty="0" smtClean="0">
              <a:effectLst/>
              <a:latin typeface="Times New Roman"/>
              <a:ea typeface="Times New Roman"/>
            </a:endParaRP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Д/з: </a:t>
            </a:r>
            <a:r>
              <a:rPr lang="ru-RU" sz="2800" i="1" dirty="0" smtClean="0"/>
              <a:t>Вспомните, какие добрые дела вы  совершили?</a:t>
            </a:r>
            <a:r>
              <a:rPr lang="ru-RU" sz="2800" b="1" dirty="0" smtClean="0"/>
              <a:t> </a:t>
            </a:r>
          </a:p>
          <a:p>
            <a:r>
              <a:rPr lang="ru-RU" sz="2800" i="1" dirty="0" smtClean="0"/>
              <a:t>Напишите об этом в тетради.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815724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User\AppData\Local\Temp\Rar$DIa3920.42930\eKdBffEplj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620688"/>
            <a:ext cx="7428444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Не стой в стороне равнодушно,</a:t>
            </a:r>
            <a:endParaRPr lang="ru-RU" sz="28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Когда у кого-то беда.</a:t>
            </a:r>
            <a:endParaRPr lang="ru-RU" sz="28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Рвануться на выручку нужно</a:t>
            </a:r>
            <a:endParaRPr lang="ru-RU" sz="28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любую минуту, всегда.</a:t>
            </a:r>
            <a:endParaRPr lang="ru-RU" sz="28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 если кому-то поможет</a:t>
            </a:r>
            <a:endParaRPr lang="ru-RU" sz="28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Твоя доброта, улыбка твоя,</a:t>
            </a:r>
            <a:endParaRPr lang="ru-RU" sz="28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Ты счастлив, что день не напрасно был прожит,</a:t>
            </a:r>
            <a:endParaRPr lang="ru-RU" sz="28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Что годы живёшь ты не зря.</a:t>
            </a:r>
            <a:endParaRPr lang="ru-RU" sz="28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                    (В.М. </a:t>
            </a:r>
            <a:r>
              <a:rPr lang="ru-RU" sz="2800" dirty="0" err="1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Найдёнов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)</a:t>
            </a:r>
            <a:endParaRPr lang="ru-RU" sz="28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/>
              <a:t>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130687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00034" y="285728"/>
            <a:ext cx="8215370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Милосердие в мировых религиях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Что такое милосердие?</a:t>
            </a:r>
          </a:p>
          <a:p>
            <a:pPr marL="514350" indent="-514350"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Как разные религии учат милосердию, состраданию и помощи людям?</a:t>
            </a:r>
            <a:endParaRPr lang="ru-RU" sz="3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Тетради в клетку бумага картинки, стоковые фото Тетради в клетку бумага |  Depositphoto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363" y="0"/>
            <a:ext cx="9164363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071802" y="714356"/>
            <a:ext cx="44526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Милосердие в мировых религиях.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elen Keller se narodila nevidomá nebo neslyšící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381500" cy="546735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000496" y="714356"/>
            <a:ext cx="4206601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«Истинное милосердие – </a:t>
            </a:r>
          </a:p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это желание приносить</a:t>
            </a:r>
          </a:p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пользу другим людям, не 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умая о вознаграждении»</a:t>
            </a:r>
          </a:p>
          <a:p>
            <a:pPr algn="r"/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Хелена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Келлер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Тетради в клетку бумага картинки, стоковые фото Тетради в клетку бумага |  Depositphoto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238"/>
            <a:ext cx="9144000" cy="684276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071802" y="357166"/>
            <a:ext cx="44526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Милосердие в мировых религиях.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28926" y="1142984"/>
            <a:ext cx="14690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Милосердие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Тетради в клетку бумага картинки, стоковые фото Тетради в клетку бумага |  Depositphoto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4363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928926" y="357166"/>
            <a:ext cx="43757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Милосердие в мировых религиях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928926" y="928670"/>
            <a:ext cx="14690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Милосердие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Арка 10"/>
          <p:cNvSpPr/>
          <p:nvPr/>
        </p:nvSpPr>
        <p:spPr>
          <a:xfrm>
            <a:off x="3000364" y="857232"/>
            <a:ext cx="500066" cy="214314"/>
          </a:xfrm>
          <a:prstGeom prst="blockArc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Арка 11"/>
          <p:cNvSpPr/>
          <p:nvPr/>
        </p:nvSpPr>
        <p:spPr>
          <a:xfrm>
            <a:off x="3571868" y="857232"/>
            <a:ext cx="500066" cy="214314"/>
          </a:xfrm>
          <a:prstGeom prst="blockArc">
            <a:avLst/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548</TotalTime>
  <Words>638</Words>
  <Application>Microsoft Office PowerPoint</Application>
  <PresentationFormat>Экран (4:3)</PresentationFormat>
  <Paragraphs>198</Paragraphs>
  <Slides>45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 Для каждого мусульманина есть обязательный размер пожертвований — это закят.  Эта сумма варьируется в зависимости от благосостояния мусульманина.  Закят — это материальная помощь ближнему.  Но каждый мусульманин может и должен творить дела милосердия. Вот хадис об этом: «Каждая частичка человеческого существа должна творить милостыню, каждый день с восхода солнца;  справедливо рассудить двух людей — это милостыня;  доброе слово — это милостыня;  каждый шаг по направлению к мечети — это тоже милостыня».</vt:lpstr>
      <vt:lpstr>Слайд 22</vt:lpstr>
      <vt:lpstr>Слайд 23</vt:lpstr>
      <vt:lpstr>               Благотворительность – это проявление сочувствия ближнему в виде материальной и моральной поддержки.                     Благотворительность — одно из основных предписаний иудаизма. Необходимо не забывать о нуждающихся в праздничные дни и всегда иметь в виду нужды бедняков и пришельцев, потому что евреи сами были  пришельцами в  земле Египетской и                                                       испытали там нужду. 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56</cp:revision>
  <dcterms:created xsi:type="dcterms:W3CDTF">2021-11-25T16:19:00Z</dcterms:created>
  <dcterms:modified xsi:type="dcterms:W3CDTF">2022-01-19T05:11:41Z</dcterms:modified>
</cp:coreProperties>
</file>