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7">
  <p:sldMasterIdLst>
    <p:sldMasterId id="2147483648" r:id="rId1"/>
  </p:sldMasterIdLst>
  <p:sldIdLst>
    <p:sldId id="290" r:id="rId2"/>
    <p:sldId id="266" r:id="rId3"/>
    <p:sldId id="278" r:id="rId4"/>
    <p:sldId id="281" r:id="rId5"/>
    <p:sldId id="283" r:id="rId6"/>
    <p:sldId id="282" r:id="rId7"/>
    <p:sldId id="296" r:id="rId8"/>
    <p:sldId id="289" r:id="rId9"/>
    <p:sldId id="301" r:id="rId10"/>
    <p:sldId id="300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2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BE3A-EAE3-42E4-9F63-50B25A9635DF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4032E-7E28-4D0F-B4AB-0D7954CC3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047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BE3A-EAE3-42E4-9F63-50B25A9635DF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4032E-7E28-4D0F-B4AB-0D7954CC3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796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BE3A-EAE3-42E4-9F63-50B25A9635DF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4032E-7E28-4D0F-B4AB-0D7954CC3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372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BE3A-EAE3-42E4-9F63-50B25A9635DF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4032E-7E28-4D0F-B4AB-0D7954CC3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884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BE3A-EAE3-42E4-9F63-50B25A9635DF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4032E-7E28-4D0F-B4AB-0D7954CC3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389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BE3A-EAE3-42E4-9F63-50B25A9635DF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4032E-7E28-4D0F-B4AB-0D7954CC3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852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BE3A-EAE3-42E4-9F63-50B25A9635DF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4032E-7E28-4D0F-B4AB-0D7954CC3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122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BE3A-EAE3-42E4-9F63-50B25A9635DF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4032E-7E28-4D0F-B4AB-0D7954CC3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142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BE3A-EAE3-42E4-9F63-50B25A9635DF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4032E-7E28-4D0F-B4AB-0D7954CC3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402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BE3A-EAE3-42E4-9F63-50B25A9635DF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4032E-7E28-4D0F-B4AB-0D7954CC3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000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BE3A-EAE3-42E4-9F63-50B25A9635DF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4032E-7E28-4D0F-B4AB-0D7954CC3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475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5FBE3A-EAE3-42E4-9F63-50B25A9635DF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4032E-7E28-4D0F-B4AB-0D7954CC3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234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617133" y="2032000"/>
            <a:ext cx="9516534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1430"/>
                <a:solidFill>
                  <a:srgbClr val="0070C0"/>
                </a:solidFill>
                <a:latin typeface="Georgia" panose="02040502050405020303" pitchFamily="18" charset="0"/>
                <a:cs typeface="Times New Roman" pitchFamily="18" charset="0"/>
              </a:rPr>
              <a:t>Методическая разработка</a:t>
            </a:r>
            <a:endParaRPr lang="ru-RU" b="1" dirty="0">
              <a:ln w="11430"/>
              <a:solidFill>
                <a:srgbClr val="0070C0"/>
              </a:solidFill>
              <a:latin typeface="Georgia" panose="02040502050405020303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Georgia" panose="02040502050405020303" pitchFamily="18" charset="0"/>
                <a:ea typeface="Cambria" panose="02040503050406030204" pitchFamily="18" charset="0"/>
              </a:rPr>
              <a:t>«Опытно-экспериментальная деятельность как средство развития экологических </a:t>
            </a:r>
          </a:p>
          <a:p>
            <a:pPr algn="ctr"/>
            <a:r>
              <a:rPr lang="ru-RU" sz="28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Georgia" panose="02040502050405020303" pitchFamily="18" charset="0"/>
                <a:ea typeface="Cambria" panose="02040503050406030204" pitchFamily="18" charset="0"/>
              </a:rPr>
              <a:t>представлений</a:t>
            </a:r>
            <a:endParaRPr lang="ru-RU" sz="2800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0070C0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Georgia" panose="02040502050405020303" pitchFamily="18" charset="0"/>
              <a:ea typeface="Cambria" panose="02040503050406030204" pitchFamily="18" charset="0"/>
            </a:endParaRPr>
          </a:p>
          <a:p>
            <a:pPr algn="ctr"/>
            <a:r>
              <a:rPr lang="ru-RU" sz="28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Georgia" panose="02040502050405020303" pitchFamily="18" charset="0"/>
                <a:ea typeface="Cambria" panose="02040503050406030204" pitchFamily="18" charset="0"/>
              </a:rPr>
              <a:t>детей старшего дошкольного </a:t>
            </a:r>
            <a:r>
              <a:rPr lang="ru-RU" sz="28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Georgia" panose="02040502050405020303" pitchFamily="18" charset="0"/>
                <a:ea typeface="Cambria" panose="02040503050406030204" pitchFamily="18" charset="0"/>
              </a:rPr>
              <a:t>возраста»</a:t>
            </a:r>
            <a:endParaRPr lang="ru-RU" sz="2800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0070C0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Georgia" panose="02040502050405020303" pitchFamily="18" charset="0"/>
              <a:ea typeface="Cambria" panose="020405030504060302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83733" y="152401"/>
            <a:ext cx="10049934" cy="225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ДЕТСКИЙ САД № 14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ПГТ. ШАХТ</a:t>
            </a: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РСК УГЛЕГОРСКОГО ГОРОДСКОГО ОКРУГА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САХАЛИНСКОЙ ОБЛАСТИ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694910 Сахалинская область, </a:t>
            </a:r>
            <a:r>
              <a:rPr lang="ru-RU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Углегорский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р-н, </a:t>
            </a:r>
            <a:r>
              <a:rPr lang="ru-RU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пгт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Шахтерск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ул. Мира 18 А 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тел./ факс 8(42432)31-6-75, e-</a:t>
            </a:r>
            <a:r>
              <a:rPr lang="ru-RU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mail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mbdou14shakhtersk@mail.ru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385733" y="4275667"/>
            <a:ext cx="72982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b="1" dirty="0" smtClean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algn="r"/>
            <a:r>
              <a:rPr lang="ru-RU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Воспитатель: </a:t>
            </a:r>
            <a:r>
              <a:rPr lang="ru-RU" b="1" dirty="0">
                <a:solidFill>
                  <a:srgbClr val="0070C0"/>
                </a:solidFill>
                <a:latin typeface="Georgia" panose="02040502050405020303" pitchFamily="18" charset="0"/>
              </a:rPr>
              <a:t>Дюкова Анастасия </a:t>
            </a:r>
            <a:r>
              <a:rPr lang="ru-RU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Николаевна</a:t>
            </a:r>
            <a:endParaRPr lang="ru-RU" b="1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107267" y="6282267"/>
            <a:ext cx="54017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Шахтерск</a:t>
            </a:r>
          </a:p>
          <a:p>
            <a:pPr algn="ctr"/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2022</a:t>
            </a:r>
            <a:endParaRPr lang="ru-RU" sz="1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099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5667" y="381000"/>
            <a:ext cx="1014306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использованной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литературы</a:t>
            </a:r>
          </a:p>
          <a:p>
            <a:pPr algn="ctr"/>
            <a:endParaRPr lang="ru-RU" sz="16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1600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Горошилова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Е.П., Е.В. Шлык Опытно – экспериментальная деятельность дошкольников 3 – 7 лет. Перспективное планирование: вторая младшая, средняя, старшая, подготовительная к школе группы. Из опыта работы по программе «От рождения до школы». СПб: ООО «ИЗДАТЕЛЬСТВО ДЕТСТВО – ПРЕСС», 2019. 96 с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1600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Дыбина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О. В.  Неизведанное рядом: Занимательные опыты и эксперименты для дошкольников. М.: ТЦ Сфера, 2015. 207 с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Мартынова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Е.А., Сучкова И.М. Организация опытно – экспериментальной деятельности детей 2 – 7 лет: тематическое планирование, рекомендации, конспекты – занятий / Изд. 2 – е. Волгоград: Учитель, 2014. 333с. </a:t>
            </a:r>
          </a:p>
          <a:p>
            <a:pPr algn="just"/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Николаева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С.Н. Игра в экологическом воспитании. / Дошкольное воспитание. М.: Академия, 2016. 168 с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Рыжова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Н.А. Экологическое образование в детском саду. М.: Издательский дом Карапуз, 2018. 260 с.</a:t>
            </a:r>
          </a:p>
          <a:p>
            <a:pPr lvl="0" algn="just"/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Рыжова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Н.А. Экологическое образование в дошкольных учреждениях: теория и практика / Н.А. Рыжова. М.: 2017. 221 с.</a:t>
            </a:r>
          </a:p>
          <a:p>
            <a:pPr lvl="0" algn="just"/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Рыжова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Н.А. Воздух вокруг нас. М.: Обруч 2015. 208 с. </a:t>
            </a:r>
          </a:p>
          <a:p>
            <a:pPr lvl="0" algn="just"/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Серебрякова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Т.А. Теория и методика экологического образования детей дошкольного возраста: учебник для студ. учреждений </a:t>
            </a:r>
            <a:r>
              <a:rPr lang="ru-RU" sz="16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высш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проф. Образования / Серебрякова Т.А. 5-е изд., М.: «Академия», 2015. 224 с. </a:t>
            </a:r>
          </a:p>
          <a:p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222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96413" y="324466"/>
            <a:ext cx="10675920" cy="5891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sz="14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84455" algn="just">
              <a:lnSpc>
                <a:spcPct val="150000"/>
              </a:lnSpc>
              <a:spcAft>
                <a:spcPts val="800"/>
              </a:spcAft>
            </a:pP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Актуальность проблемы </a:t>
            </a:r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развития экологических </a:t>
            </a: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представлений у детей дошкольного возраста обусловлена состоянием окружающей среды в нашей стране. </a:t>
            </a: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Процесс </a:t>
            </a:r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развития </a:t>
            </a: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экологических представлений у детей дошкольного возраста осуществляется в процессе экологического воспитания, признанного в нашей стране приоритетным направлением в образовании в целом.</a:t>
            </a: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400" dirty="0" smtClean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84455" algn="ctr">
              <a:lnSpc>
                <a:spcPct val="150000"/>
              </a:lnSpc>
              <a:spcAft>
                <a:spcPts val="800"/>
              </a:spcAft>
            </a:pP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Экологические </a:t>
            </a:r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представления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 взаимосвязи растений и животных со средой обитания, </a:t>
            </a:r>
          </a:p>
          <a:p>
            <a:pPr indent="271463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их приспособленности к ней; </a:t>
            </a:r>
          </a:p>
          <a:p>
            <a:pPr indent="271463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 человеке как части природы; </a:t>
            </a:r>
          </a:p>
          <a:p>
            <a:pPr indent="271463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 ценностях природы; </a:t>
            </a:r>
          </a:p>
          <a:p>
            <a:pPr indent="177800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об использовании природных богатств. </a:t>
            </a:r>
            <a:endParaRPr lang="ru-RU" sz="1400" dirty="0" smtClean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77800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endParaRPr lang="ru-RU" sz="14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Одним из эффективных методов познания закономерностей и явления окружающего мира является экспериментальная деятельность.</a:t>
            </a:r>
            <a:endParaRPr lang="ru-RU" sz="14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263">
              <a:lnSpc>
                <a:spcPct val="150000"/>
              </a:lnSpc>
              <a:spcAft>
                <a:spcPts val="0"/>
              </a:spcAft>
            </a:pP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Экспериментирование – это особая форма поисковой деятельности дошкольников, в которой проявляется собственная активность детей, направленная на получение новых сведений и новых представлений об окружающем мире.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14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84455" algn="ctr">
              <a:lnSpc>
                <a:spcPct val="150000"/>
              </a:lnSpc>
              <a:spcAft>
                <a:spcPts val="800"/>
              </a:spcAft>
            </a:pPr>
            <a:endParaRPr lang="ru-RU" sz="1400" b="1" dirty="0" smtClean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84455" algn="ctr">
              <a:lnSpc>
                <a:spcPct val="150000"/>
              </a:lnSpc>
              <a:spcAft>
                <a:spcPts val="800"/>
              </a:spcAft>
            </a:pPr>
            <a:endParaRPr lang="ru-RU" sz="14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80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3467" y="889844"/>
            <a:ext cx="106172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определить роль опытно – экспериментальной деятельности в развития экологических представлений детей старшего дошкольного возраста.</a:t>
            </a:r>
            <a:endParaRPr lang="ru-RU" sz="14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Проанализировать </a:t>
            </a:r>
            <a:r>
              <a:rPr lang="ru-RU" sz="1400" dirty="0" err="1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психолого</a:t>
            </a: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педагогическую литературу по проблеме использования опытно – экспериментальной деятельности как средства развития у детей дошкольного возраста экологических представлений.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Определить роль опытно – экспериментальной деятельности при формировании экологических представлений детей старшего дошкольного возраста</a:t>
            </a:r>
            <a:r>
              <a:rPr lang="ru-RU" sz="14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Гипотеза - </a:t>
            </a: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 предполагаем, что развитие экологических представлений у детей старшего дошкольного возраста будет эффективным при использовании опытно – экспериментальной деятельности, при этом необходимо учитывать следующие условия: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Tx/>
              <a:buChar char="-"/>
            </a:pP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учет возрастных и индивидуальных особенностей детей старшего дошкольного возраста;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Tx/>
              <a:buChar char="-"/>
            </a:pP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проведения опытов и экспериментов для развития экологических представлений;</a:t>
            </a:r>
            <a:endParaRPr lang="ru-RU" sz="14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buFontTx/>
              <a:buChar char="-"/>
            </a:pP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постепенное формирование целостности экологических представлений детей старшего дошкольного возраста путем их систематического и последовательного развития.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indent="449263" algn="just">
              <a:lnSpc>
                <a:spcPct val="150000"/>
              </a:lnSpc>
            </a:pP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Новизна </a:t>
            </a: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заключается в том, что нами предложена система осуществления опытно - экспериментальной деятельности для детей старшего дошкольного возраста, которая является эффективной для развития экологических представлений.</a:t>
            </a:r>
            <a:endParaRPr lang="ru-RU" sz="11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endParaRPr lang="ru-RU" sz="1400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5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267" y="372533"/>
            <a:ext cx="11167533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Были использованы следующие методы и методики: 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Анализ </a:t>
            </a:r>
            <a:r>
              <a:rPr lang="ru-RU" dirty="0" err="1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психолого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педагогической литературы;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Наблюдение;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Диагностика экологических представлений у детей старшего дошкольного возраста Н.Б. </a:t>
            </a:r>
            <a:r>
              <a:rPr lang="ru-RU" dirty="0" err="1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Вершининой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176213" indent="449263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Опытно – экспериментальная деятельность проводилось на базе МБДОУ № 14 </a:t>
            </a:r>
            <a:r>
              <a:rPr lang="ru-RU" dirty="0" err="1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пгт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Шахтерск </a:t>
            </a:r>
            <a:r>
              <a:rPr lang="ru-RU" dirty="0" err="1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Углегорского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городского округа Сахалинской области с детьми старшей группы (5 - 6 лет) «Колокольчики»</a:t>
            </a:r>
          </a:p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этап </a:t>
            </a:r>
          </a:p>
          <a:p>
            <a:pPr marL="457200" indent="-457200">
              <a:lnSpc>
                <a:spcPct val="150000"/>
              </a:lnSpc>
              <a:spcAft>
                <a:spcPts val="0"/>
              </a:spcAft>
              <a:buAutoNum type="arabicPeriod"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Наблюдение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детьми проводились в процессе свободной деятельности режимного момента - прогулка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457200" indent="-457200">
              <a:lnSpc>
                <a:spcPct val="150000"/>
              </a:lnSpc>
              <a:spcAft>
                <a:spcPts val="0"/>
              </a:spcAft>
              <a:buAutoNum type="arabicPeriod"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общего уровня экологических представления у детей старшего дошкольного возраста использовалась диагностика, предложенная Н.Б. </a:t>
            </a:r>
            <a:r>
              <a:rPr lang="ru-RU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Вершининой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797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1" y="270933"/>
            <a:ext cx="1096766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ru-RU" sz="24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1 этапа общего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уровня экологических представлений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>
              <a:lnSpc>
                <a:spcPct val="150000"/>
              </a:lnSpc>
            </a:pP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Высоки уровень: 0 % (0 человек)</a:t>
            </a:r>
          </a:p>
          <a:p>
            <a:pPr algn="ctr">
              <a:lnSpc>
                <a:spcPct val="150000"/>
              </a:lnSpc>
            </a:pP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Средний уровень: 50 % (8 человек)</a:t>
            </a:r>
          </a:p>
          <a:p>
            <a:pPr algn="ctr">
              <a:lnSpc>
                <a:spcPct val="150000"/>
              </a:lnSpc>
            </a:pP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Низкий уровень: 50 % (8 человек) </a:t>
            </a:r>
          </a:p>
        </p:txBody>
      </p:sp>
    </p:spTree>
    <p:extLst>
      <p:ext uri="{BB962C8B-B14F-4D97-AF65-F5344CB8AC3E}">
        <p14:creationId xmlns:p14="http://schemas.microsoft.com/office/powerpoint/2010/main" val="129165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8800" y="330200"/>
            <a:ext cx="1022773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449263" algn="ctr">
              <a:lnSpc>
                <a:spcPct val="150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2 этап </a:t>
            </a:r>
          </a:p>
          <a:p>
            <a:pPr marL="180975" indent="449263">
              <a:lnSpc>
                <a:spcPct val="150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Начиная </a:t>
            </a: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работу на </a:t>
            </a: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2 этапе, подобрала </a:t>
            </a: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планомерные и систематические занятия – экспериментирования из программы исследовательского обучения авторов – составителей Е.А. Мартыновой и И.М. Сучковой.</a:t>
            </a:r>
          </a:p>
          <a:p>
            <a:pPr marL="180975" indent="449263" algn="just">
              <a:lnSpc>
                <a:spcPct val="150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Подбор опытов и  </a:t>
            </a: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экспериментов осуществлялся с учётом возрастных особенностей детей старшего дошкольного возраста. В соответствии с программой «От рождения до школы» дошкольники получат </a:t>
            </a: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представления: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 </a:t>
            </a: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живой и неживой </a:t>
            </a: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природе;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 </a:t>
            </a: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взаимодействии человека с </a:t>
            </a: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природой;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 </a:t>
            </a: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значении гуманного и бережного отношения </a:t>
            </a:r>
            <a:endParaRPr lang="ru-RU" sz="1600" b="1" dirty="0" smtClean="0">
              <a:solidFill>
                <a:srgbClr val="0070C0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 </a:t>
            </a: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объектам природы</a:t>
            </a: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</a:t>
            </a:r>
            <a:endParaRPr lang="ru-RU" sz="1600" b="1" dirty="0">
              <a:solidFill>
                <a:srgbClr val="0070C0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433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1067" y="347134"/>
            <a:ext cx="9652000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25475" algn="just">
              <a:lnSpc>
                <a:spcPct val="150000"/>
              </a:lnSpc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Главной задачей этапа является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проведение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специально подобранных опытов – экспериментов, направленных на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экологических представлений детей старшего дошкольного возраста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</a:t>
            </a:r>
          </a:p>
          <a:p>
            <a:pPr indent="625475" algn="just">
              <a:lnSpc>
                <a:spcPct val="150000"/>
              </a:lnSpc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Опыты и эксперименты показали, что дети с удовольствием «превращаются» в учёных и проводят разнообразные исследования, нужно лишь создать условия для самостоятельного нахождения ответов, интересующих вопросы. Дети с удовольствием рассказывают о своих открытиях родителям, ставят такие же опыты дома, учатся выдвигать новые задачи и самостоятельно решать их.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625475" algn="just">
              <a:lnSpc>
                <a:spcPct val="150000"/>
              </a:lnSpc>
            </a:pP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32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7933" y="414868"/>
            <a:ext cx="103796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9138" algn="ctr">
              <a:lnSpc>
                <a:spcPct val="150000"/>
              </a:lnSpc>
              <a:spcAft>
                <a:spcPts val="0"/>
              </a:spcAft>
            </a:pPr>
            <a:endParaRPr lang="ru-RU" dirty="0" smtClean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9138" algn="ctr">
              <a:lnSpc>
                <a:spcPct val="150000"/>
              </a:lnSpc>
              <a:spcAft>
                <a:spcPts val="0"/>
              </a:spcAft>
            </a:pP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7933" y="394165"/>
            <a:ext cx="11167534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Картотека опытов и экспериментов</a:t>
            </a:r>
          </a:p>
          <a:p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1 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«Удивительный песок»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познакомить детей со свойствами и качествами песка, его происхождением; развивать смекалку, наблюдательность, усидчивость.</a:t>
            </a:r>
          </a:p>
          <a:p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 №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«Сухая 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влажная почва»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учить определять и сравнивать сухую и влажную почву, фиксировать результаты исследования.</a:t>
            </a:r>
          </a:p>
          <a:p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 №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«Фильтрование 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воды»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познакомить детей с процессами очистки воды разными способами.</a:t>
            </a:r>
          </a:p>
          <a:p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 №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«Этот 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удивительный воздух»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дать представления об источниках загрязнения воздуха, формировать желание заботиться о чистоте воздуха.</a:t>
            </a:r>
          </a:p>
          <a:p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 №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«Могут 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 животные жить в земле?»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помочь выяснить, что именно находится в почве для жизни живых организмов (воздух, вода, органические остатки).</a:t>
            </a:r>
          </a:p>
          <a:p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 №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 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водой и без воды»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помочь выделить факторы внешней среды, необходимые для роста и развития растений (вода, свет, тепло).</a:t>
            </a:r>
          </a:p>
          <a:p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 №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«Нужен 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 корешкам воздух»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помочь выявить причину потребности растения в рыхлении, доказать, что растения дышит всеми частями.</a:t>
            </a:r>
          </a:p>
          <a:p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 №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«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выделяет растения»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помочь установить, что растение выделяет кислород, понять необходимость дыхания для растений.</a:t>
            </a:r>
          </a:p>
          <a:p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 №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«Есть 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 у растений органы дыхания?»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 №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«Упрямое растение»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уточнить, как свет влияет на рост комнатных растений; развивать наблюдательность.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771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7933" y="414868"/>
            <a:ext cx="10379658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9138" algn="ctr">
              <a:lnSpc>
                <a:spcPct val="150000"/>
              </a:lnSpc>
              <a:spcAft>
                <a:spcPts val="0"/>
              </a:spcAft>
            </a:pPr>
            <a:endParaRPr lang="ru-RU" dirty="0" smtClean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9138" algn="ctr">
              <a:lnSpc>
                <a:spcPct val="150000"/>
              </a:lnSpc>
              <a:spcAft>
                <a:spcPts val="0"/>
              </a:spcAft>
            </a:pP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9138" algn="ctr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Результаты заключительного этапа общего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уровня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экологических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представлений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группы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14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9138" algn="ctr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Высокий уровень – 50 % (8 человек)</a:t>
            </a:r>
            <a:endParaRPr lang="ru-RU" sz="14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9138" algn="ctr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Средний уровень – 37,5 % (6 человек)</a:t>
            </a:r>
            <a:endParaRPr lang="ru-RU" sz="14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9138" algn="ctr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Низкий уровень – 12,5 % (2 человека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719138" algn="ctr">
              <a:lnSpc>
                <a:spcPct val="150000"/>
              </a:lnSpc>
              <a:spcAft>
                <a:spcPts val="0"/>
              </a:spcAft>
            </a:pPr>
            <a:endParaRPr lang="ru-RU" sz="14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9138" algn="ctr">
              <a:lnSpc>
                <a:spcPct val="150000"/>
              </a:lnSpc>
            </a:pP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по развитию экологических представлений у дошкольников посредством экспериментальной деятельности была эффективна.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9138" algn="ctr">
              <a:lnSpc>
                <a:spcPct val="150000"/>
              </a:lnSpc>
              <a:spcAft>
                <a:spcPts val="0"/>
              </a:spcAft>
            </a:pPr>
            <a:endParaRPr lang="ru-RU" sz="14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20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979</Words>
  <Application>Microsoft Office PowerPoint</Application>
  <PresentationFormat>Широкоэкранный</PresentationFormat>
  <Paragraphs>97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Arial</vt:lpstr>
      <vt:lpstr>Calibri</vt:lpstr>
      <vt:lpstr>Calibri Light</vt:lpstr>
      <vt:lpstr>Cambria</vt:lpstr>
      <vt:lpstr>Georgia</vt:lpstr>
      <vt:lpstr>MS Mincho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админ</cp:lastModifiedBy>
  <cp:revision>51</cp:revision>
  <dcterms:created xsi:type="dcterms:W3CDTF">2021-01-26T07:49:10Z</dcterms:created>
  <dcterms:modified xsi:type="dcterms:W3CDTF">2022-04-12T09:42:02Z</dcterms:modified>
</cp:coreProperties>
</file>