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263" r:id="rId3"/>
    <p:sldId id="262" r:id="rId4"/>
    <p:sldId id="271" r:id="rId5"/>
    <p:sldId id="269" r:id="rId6"/>
    <p:sldId id="258" r:id="rId7"/>
    <p:sldId id="259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BE46E-5E96-43A5-B658-F3D511EFB6CE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A4524-74B4-4230-807C-F901D60F30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91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CD934-9768-4841-852D-DEC1EE7448C6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90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B56F4-6A2B-4ACC-A9AA-51DD1B56FDD4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68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E39A0-44AF-43D4-984D-1F68960408ED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945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32E20-D5FF-442F-8B5A-E87B830026E0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154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B93AA-BFF3-42E9-9FC8-CC7803E82EEB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457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0AD74-E5E7-4D62-8C59-25935C681C43}" type="datetime1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481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22D41-79C3-46C6-A3E7-545998E667D4}" type="datetime1">
              <a:rPr lang="ru-RU" smtClean="0"/>
              <a:t>23.11.2023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47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E197-2A64-455B-B033-D6DDB9F7AD28}" type="datetime1">
              <a:rPr lang="ru-RU" smtClean="0"/>
              <a:t>23.11.2023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33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60256-F849-4B75-B70E-68A4A2FB2DBF}" type="datetime1">
              <a:rPr lang="ru-RU" smtClean="0"/>
              <a:t>23.11.2023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60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EAB18-324B-4886-807E-2CBA90351DD8}" type="datetime1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65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19242-927F-42E3-A98E-F3B06151B488}" type="datetime1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32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DC38E-A1E5-4B22-AD58-19E987004A11}" type="datetime1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3A046-433A-4DFE-834D-79FCA5958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15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127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Занятие по внеурочной деятельности «Основы математической грамотности»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356992"/>
            <a:ext cx="6400800" cy="1752600"/>
          </a:xfrm>
        </p:spPr>
        <p:txBody>
          <a:bodyPr/>
          <a:lstStyle/>
          <a:p>
            <a:r>
              <a:rPr lang="ru-RU" dirty="0" smtClean="0"/>
              <a:t>6 класс</a:t>
            </a:r>
          </a:p>
          <a:p>
            <a:r>
              <a:rPr lang="ru-RU" dirty="0" smtClean="0"/>
              <a:t>24 ноября 2023 г.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08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964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«Кафе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«Кулинария»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Шеф-повар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Фарид  из кафе «Султан» готовит манты для своих посетителей.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072" y="1418345"/>
            <a:ext cx="2780928" cy="185395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418345"/>
            <a:ext cx="60841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массу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мяса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мантах весом 5 кг, если массовые доли мяса и картофеля в мантах соответственно относятся как 3:1.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Остальные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ингредиенты в расчет не берутся. (Ответ дайте в граммах).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37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«Кафе в стране «Кулинария»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Шеф-повар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Фарид  из кафе «Султан» готовит манты для своих посетителей. Для этого он написал список продуктов и их количество. После исследования цен супермаркетов, он составил таблицу, куда выписал цены по каждому наименованию продуктов.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916832"/>
            <a:ext cx="2635224" cy="17568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8504" y="2276872"/>
            <a:ext cx="60196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честь праздника «День повара» в кафе «Султан» порция с мантами, которая стоила 120 рублей, продается школьникам  со скидкой 10%. Покупатель отдает 1000 рублей. Сколько рублей сдачи он должен получить, если  хочет купить максимально возможное количество порций на эту сумму?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4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0" t="16934" r="8480" b="32720"/>
          <a:stretch/>
        </p:blipFill>
        <p:spPr>
          <a:xfrm>
            <a:off x="539552" y="932686"/>
            <a:ext cx="8266478" cy="285635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64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6"/>
          <a:stretch/>
        </p:blipFill>
        <p:spPr>
          <a:xfrm>
            <a:off x="4211960" y="3247993"/>
            <a:ext cx="4694272" cy="35682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1640" y="836712"/>
            <a:ext cx="6389064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6250"/>
                <a:gd name="adj2" fmla="val -1119"/>
              </a:avLst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hnschrift Light" pitchFamily="34" charset="0"/>
              </a:rPr>
              <a:t>Путешествие в страну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hnschrift Ligh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060848"/>
            <a:ext cx="8388424" cy="10435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6250"/>
                <a:gd name="adj2" fmla="val -1119"/>
              </a:avLst>
            </a:prstTxWarp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КУЛИНАРия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6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4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717130" y="0"/>
            <a:ext cx="4176455" cy="6408712"/>
            <a:chOff x="251520" y="0"/>
            <a:chExt cx="4176455" cy="6408712"/>
          </a:xfrm>
        </p:grpSpPr>
        <p:pic>
          <p:nvPicPr>
            <p:cNvPr id="3074" name="Picture 2" descr="https://abc-project.ru/upload/iblock/1d5/1d5bac590e01f8902d95d7e25ef1340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4" r="50000"/>
            <a:stretch/>
          </p:blipFill>
          <p:spPr bwMode="auto">
            <a:xfrm>
              <a:off x="251520" y="0"/>
              <a:ext cx="4176455" cy="6408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00" t="19328" r="53900" b="12465"/>
            <a:stretch/>
          </p:blipFill>
          <p:spPr>
            <a:xfrm>
              <a:off x="1115616" y="764704"/>
              <a:ext cx="3096344" cy="4248472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1547664" y="2790501"/>
              <a:ext cx="324036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?</a:t>
              </a:r>
              <a:endParaRPr lang="ru-RU" sz="2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23728" y="2766596"/>
              <a:ext cx="324036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?</a:t>
              </a:r>
              <a:endParaRPr lang="ru-RU" sz="2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43808" y="2742691"/>
              <a:ext cx="324036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?</a:t>
              </a:r>
              <a:endParaRPr lang="ru-RU" sz="2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19872" y="2732496"/>
              <a:ext cx="324036" cy="4616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?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5137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3011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Игра «Код к сейфу»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390" y="673201"/>
            <a:ext cx="8917300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/>
              <a:t>Цифра 1. </a:t>
            </a:r>
            <a:r>
              <a:rPr lang="ru-RU" sz="2000" dirty="0"/>
              <a:t>Что такое 1 </a:t>
            </a:r>
            <a:r>
              <a:rPr lang="ru-RU" sz="2000" dirty="0" smtClean="0"/>
              <a:t>%?</a:t>
            </a:r>
          </a:p>
          <a:p>
            <a:pPr marL="342900" lvl="0" indent="-342900">
              <a:lnSpc>
                <a:spcPct val="150000"/>
              </a:lnSpc>
              <a:buAutoNum type="arabicParenR"/>
            </a:pPr>
            <a:r>
              <a:rPr lang="ru-RU" sz="2000" dirty="0" smtClean="0"/>
              <a:t>одна </a:t>
            </a:r>
            <a:r>
              <a:rPr lang="ru-RU" sz="2000" dirty="0"/>
              <a:t>десятая часть числа; </a:t>
            </a:r>
            <a:r>
              <a:rPr lang="ru-RU" sz="2000" dirty="0" smtClean="0"/>
              <a:t>  2</a:t>
            </a:r>
            <a:r>
              <a:rPr lang="ru-RU" sz="2000" dirty="0"/>
              <a:t>)  одна сотая часть числа; </a:t>
            </a:r>
            <a:endParaRPr lang="ru-RU" sz="2000" dirty="0" smtClean="0"/>
          </a:p>
          <a:p>
            <a:pPr lvl="0">
              <a:lnSpc>
                <a:spcPct val="150000"/>
              </a:lnSpc>
            </a:pPr>
            <a:r>
              <a:rPr lang="ru-RU" sz="2000" dirty="0" smtClean="0"/>
              <a:t>3</a:t>
            </a:r>
            <a:r>
              <a:rPr lang="ru-RU" sz="2000" dirty="0"/>
              <a:t>) сто частей числа; </a:t>
            </a:r>
            <a:r>
              <a:rPr lang="ru-RU" sz="2000" dirty="0" smtClean="0"/>
              <a:t>                    4</a:t>
            </a:r>
            <a:r>
              <a:rPr lang="ru-RU" sz="2000" dirty="0"/>
              <a:t>) половина числа.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66984" y="2348880"/>
                <a:ext cx="8568952" cy="1171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sz="2000" b="1" dirty="0"/>
                  <a:t>Цифра 2.</a:t>
                </a:r>
                <a:r>
                  <a:rPr lang="ru-RU" sz="2000" dirty="0"/>
                  <a:t> Найдите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000" i="1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ru-RU" sz="2000" i="1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r>
                  <a:rPr lang="ru-RU" sz="2000" dirty="0"/>
                  <a:t>  от 252</a:t>
                </a:r>
                <a:r>
                  <a:rPr lang="ru-RU" sz="2000" dirty="0" smtClean="0"/>
                  <a:t>.</a:t>
                </a:r>
                <a:endParaRPr lang="ru-RU" sz="2000" dirty="0"/>
              </a:p>
              <a:p>
                <a:pPr lvl="0">
                  <a:lnSpc>
                    <a:spcPct val="150000"/>
                  </a:lnSpc>
                </a:pPr>
                <a:r>
                  <a:rPr lang="ru-RU" sz="2000" dirty="0" smtClean="0"/>
                  <a:t>1)   11,2</a:t>
                </a:r>
                <a:r>
                  <a:rPr lang="ru-RU" sz="2000" dirty="0"/>
                  <a:t>;       2) 0,112;      3)  112;     4) 0,7.</a:t>
                </a: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84" y="2348880"/>
                <a:ext cx="8568952" cy="1171988"/>
              </a:xfrm>
              <a:prstGeom prst="rect">
                <a:avLst/>
              </a:prstGeom>
              <a:blipFill rotWithShape="1">
                <a:blip r:embed="rId2"/>
                <a:stretch>
                  <a:fillRect l="-711" b="-77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0" t="19328" r="53900" b="12465"/>
          <a:stretch/>
        </p:blipFill>
        <p:spPr>
          <a:xfrm>
            <a:off x="6648721" y="-12560"/>
            <a:ext cx="2387775" cy="31535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3860" y="3717032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Цифра 3. </a:t>
            </a:r>
            <a:r>
              <a:rPr lang="ru-RU" sz="2000" dirty="0"/>
              <a:t>Из сахарного тростника получается 18% сахара. Сколько тонн сахара получится из 42,5 т сахарного тростника</a:t>
            </a:r>
            <a:r>
              <a:rPr lang="ru-RU" sz="2000" dirty="0" smtClean="0"/>
              <a:t>?</a:t>
            </a:r>
          </a:p>
          <a:p>
            <a:endParaRPr lang="ru-RU" sz="2000" dirty="0"/>
          </a:p>
          <a:p>
            <a:pPr lvl="0"/>
            <a:r>
              <a:rPr lang="ru-RU" sz="2000" dirty="0" smtClean="0"/>
              <a:t>1) 10,5</a:t>
            </a:r>
            <a:r>
              <a:rPr lang="ru-RU" sz="2000" dirty="0"/>
              <a:t>;   </a:t>
            </a:r>
            <a:r>
              <a:rPr lang="ru-RU" sz="2000" dirty="0" smtClean="0"/>
              <a:t>    </a:t>
            </a:r>
            <a:r>
              <a:rPr lang="ru-RU" sz="2000" dirty="0"/>
              <a:t>2) 7, 65;    </a:t>
            </a:r>
            <a:r>
              <a:rPr lang="ru-RU" sz="2000" dirty="0" smtClean="0"/>
              <a:t>      3</a:t>
            </a:r>
            <a:r>
              <a:rPr lang="ru-RU" sz="2000" dirty="0"/>
              <a:t>)  5,7;    </a:t>
            </a:r>
            <a:r>
              <a:rPr lang="ru-RU" sz="2000" dirty="0" smtClean="0"/>
              <a:t>        </a:t>
            </a:r>
            <a:r>
              <a:rPr lang="ru-RU" sz="2000" dirty="0"/>
              <a:t>4) 14,8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4120" y="5301208"/>
            <a:ext cx="8692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/>
              <a:t>Цифра 4. </a:t>
            </a:r>
            <a:r>
              <a:rPr lang="ru-RU" sz="2000" dirty="0"/>
              <a:t>Разделите число 114 на две части в отношении 7 : 12.</a:t>
            </a:r>
          </a:p>
          <a:p>
            <a:pPr lvl="0">
              <a:lnSpc>
                <a:spcPct val="150000"/>
              </a:lnSpc>
            </a:pPr>
            <a:r>
              <a:rPr lang="ru-RU" sz="2000" dirty="0"/>
              <a:t> </a:t>
            </a:r>
            <a:r>
              <a:rPr lang="ru-RU" sz="2000" dirty="0" smtClean="0"/>
              <a:t>1) 42  </a:t>
            </a:r>
            <a:r>
              <a:rPr lang="ru-RU" sz="2000" dirty="0"/>
              <a:t>и 72;    2) </a:t>
            </a:r>
            <a:r>
              <a:rPr lang="ru-RU" sz="2000" dirty="0" smtClean="0"/>
              <a:t>42 </a:t>
            </a:r>
            <a:r>
              <a:rPr lang="ru-RU" sz="2000" dirty="0"/>
              <a:t>и  95;   3)  36  и  78;   4)  другой ответ.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195736" y="4503"/>
            <a:ext cx="3990768" cy="6848315"/>
            <a:chOff x="2456076" y="-6476"/>
            <a:chExt cx="3990768" cy="684831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99" t="14005" r="14233" b="10364"/>
            <a:stretch/>
          </p:blipFill>
          <p:spPr>
            <a:xfrm>
              <a:off x="2456076" y="-6476"/>
              <a:ext cx="3990768" cy="684831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843808" y="3417681"/>
              <a:ext cx="32403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ВЕРНЫЙ КОД:   2321</a:t>
              </a:r>
              <a:endParaRPr lang="ru-RU" sz="2800" dirty="0"/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30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496" y="188640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Кулинари́я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кулина́рия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(кухонное ремесло) - это человеческая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подготовке и приготовлению пищи к еде.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92696"/>
            <a:ext cx="3851920" cy="25692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732" y="975876"/>
            <a:ext cx="52948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Кулинария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совокупность способов приготовления из продуктов, растительного и животного происхождения, и минералов, самой различной пищи, необходимой для жизни и здоровья человека.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Кулинария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включает в себя комплекс технологий, оборудования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рецептов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Пример рецепта: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43" b="25250"/>
          <a:stretch/>
        </p:blipFill>
        <p:spPr>
          <a:xfrm>
            <a:off x="251520" y="4005064"/>
            <a:ext cx="7260918" cy="196035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08030"/>
            <a:ext cx="48065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должен уметь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повар, кулинар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4" t="18000"/>
          <a:stretch/>
        </p:blipFill>
        <p:spPr>
          <a:xfrm>
            <a:off x="6780232" y="0"/>
            <a:ext cx="2340864" cy="3095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556791"/>
            <a:ext cx="7200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Закупка продуктов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Составлять меню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Правильно  и вкусно приготовить блюдо по рецепту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Определять готовность блюда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Рассчитывать  количество продуктов для блюда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Вычислять выход блюда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Рассчитывать энергетическую ценность блюда и др.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81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34" t="18000"/>
          <a:stretch/>
        </p:blipFill>
        <p:spPr>
          <a:xfrm>
            <a:off x="6084168" y="3573016"/>
            <a:ext cx="2340864" cy="3095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424" y="1196752"/>
            <a:ext cx="720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Закупка продуктов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Рассчитывать  количество продуктов для блюда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Вычислять выход блюда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Рассчитывать энергетическую ценность блюда и др.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08030"/>
            <a:ext cx="5483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Задачи, которые решает повар(кулинар):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79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560" y="116632"/>
            <a:ext cx="8964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«Кафе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«Кулинария»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Шеф-повар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Фарид  из кафе «Султан» готовит манты для своих посетителей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он написал список продуктов и их количество. После исследования цен супермаркетов, он составил таблицу, куда выписал цены по каждому наименованию продуктов.</a:t>
            </a:r>
          </a:p>
        </p:txBody>
      </p:sp>
      <p:pic>
        <p:nvPicPr>
          <p:cNvPr id="3" name="Рисунок 2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5647" t="44934" r="24784" b="27527"/>
          <a:stretch/>
        </p:blipFill>
        <p:spPr bwMode="auto">
          <a:xfrm>
            <a:off x="179512" y="2564904"/>
            <a:ext cx="5904656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671177"/>
            <a:ext cx="2780928" cy="18539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6696" y="4725144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каком супермаркете, шеф-повару Фариду,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выгодно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закупить продукты.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3A046-433A-4DFE-834D-79FCA59584B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29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</TotalTime>
  <Words>523</Words>
  <Application>Microsoft Office PowerPoint</Application>
  <PresentationFormat>Экран (4:3)</PresentationFormat>
  <Paragraphs>69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Занятие по внеурочной деятельности «Основы математической грамотности»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48</cp:revision>
  <dcterms:created xsi:type="dcterms:W3CDTF">2023-11-02T08:48:21Z</dcterms:created>
  <dcterms:modified xsi:type="dcterms:W3CDTF">2023-11-23T19:49:30Z</dcterms:modified>
</cp:coreProperties>
</file>