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1" r:id="rId5"/>
    <p:sldId id="267" r:id="rId6"/>
    <p:sldId id="275" r:id="rId7"/>
    <p:sldId id="263" r:id="rId8"/>
    <p:sldId id="268" r:id="rId9"/>
    <p:sldId id="266" r:id="rId10"/>
    <p:sldId id="270" r:id="rId11"/>
    <p:sldId id="272" r:id="rId12"/>
    <p:sldId id="271" r:id="rId13"/>
    <p:sldId id="273" r:id="rId14"/>
    <p:sldId id="27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232A"/>
    <a:srgbClr val="FFCC66"/>
    <a:srgbClr val="9B6B15"/>
    <a:srgbClr val="765210"/>
    <a:srgbClr val="815911"/>
    <a:srgbClr val="8F6313"/>
    <a:srgbClr val="CC0066"/>
    <a:srgbClr val="EBC35F"/>
    <a:srgbClr val="CC6600"/>
    <a:srgbClr val="E9D4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1" d="100"/>
          <a:sy n="91" d="100"/>
        </p:scale>
        <p:origin x="78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48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8500" y="503238"/>
            <a:ext cx="56769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48074" y="3621088"/>
            <a:ext cx="52673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Дата 3"/>
          <p:cNvSpPr txBox="1">
            <a:spLocks/>
          </p:cNvSpPr>
          <p:nvPr userDrawn="1"/>
        </p:nvSpPr>
        <p:spPr>
          <a:xfrm>
            <a:off x="0" y="6678613"/>
            <a:ext cx="2057400" cy="17938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lang="ru-RU" sz="900" b="1" i="0" u="none" strike="noStrike" kern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©</a:t>
            </a:r>
            <a:r>
              <a:rPr lang="ru-RU" b="0" dirty="0" smtClean="0"/>
              <a:t> </a:t>
            </a:r>
            <a:r>
              <a:rPr lang="ru-RU" dirty="0" smtClean="0"/>
              <a:t>Коломина Наталья Николаевна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405850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33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2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rgbClr val="F0E0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2861211" y="2861214"/>
            <a:ext cx="6846376" cy="1123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3512" y="365126"/>
            <a:ext cx="6911837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512" y="1825625"/>
            <a:ext cx="6911838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00146" y="6356351"/>
            <a:ext cx="2057400" cy="365125"/>
          </a:xfrm>
        </p:spPr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14698" y="6356351"/>
            <a:ext cx="30861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3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5" r="-2455"/>
          <a:stretch/>
        </p:blipFill>
        <p:spPr>
          <a:xfrm>
            <a:off x="-1" y="-66675"/>
            <a:ext cx="9382125" cy="6924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478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366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0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4" y="-18841"/>
            <a:ext cx="913447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172" y="1345787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98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F0E0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526" y="0"/>
            <a:ext cx="4562474" cy="7490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2510"/>
            <a:ext cx="4638675" cy="76151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948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48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82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158F4-180E-4139-AE85-85CDE55D615E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D6407-8922-438A-A980-8E3B1B45D3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61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381375" y="1474788"/>
            <a:ext cx="5676900" cy="238760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r>
              <a:rPr lang="ru-RU" sz="4900" b="1" dirty="0" smtClean="0">
                <a:ln w="0"/>
                <a:solidFill>
                  <a:srgbClr val="7B5229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</a:rPr>
              <a:t>Воспитательное мероприятие</a:t>
            </a:r>
            <a:br>
              <a:rPr lang="ru-RU" sz="4900" b="1" dirty="0" smtClean="0">
                <a:ln w="0"/>
                <a:solidFill>
                  <a:srgbClr val="7B5229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</a:rPr>
            </a:br>
            <a:r>
              <a:rPr lang="ru-RU" sz="4900" b="1" dirty="0" smtClean="0">
                <a:ln w="0"/>
                <a:solidFill>
                  <a:srgbClr val="7B5229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Cambria" panose="02040503050406030204" pitchFamily="18" charset="0"/>
              </a:rPr>
              <a:t> </a:t>
            </a:r>
            <a:endParaRPr lang="ru-RU" b="1" i="1" dirty="0">
              <a:ln w="0"/>
              <a:solidFill>
                <a:srgbClr val="7B5229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mbria" panose="02040503050406030204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2796" y="5507037"/>
            <a:ext cx="5267325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rgbClr val="51361B"/>
                </a:solidFill>
                <a:latin typeface="Cambria" panose="02040503050406030204" pitchFamily="18" charset="0"/>
              </a:rPr>
              <a:t>г</a:t>
            </a:r>
            <a:r>
              <a:rPr lang="ru-RU" dirty="0" smtClean="0">
                <a:solidFill>
                  <a:srgbClr val="51361B"/>
                </a:solidFill>
                <a:latin typeface="Cambria" panose="02040503050406030204" pitchFamily="18" charset="0"/>
              </a:rPr>
              <a:t>. </a:t>
            </a:r>
            <a:r>
              <a:rPr lang="ru-RU" smtClean="0">
                <a:solidFill>
                  <a:srgbClr val="51361B"/>
                </a:solidFill>
                <a:latin typeface="Cambria" panose="02040503050406030204" pitchFamily="18" charset="0"/>
              </a:rPr>
              <a:t>Анадырь </a:t>
            </a:r>
            <a:endParaRPr lang="ru-RU" dirty="0">
              <a:solidFill>
                <a:srgbClr val="51361B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Минус 1"/>
          <p:cNvSpPr/>
          <p:nvPr/>
        </p:nvSpPr>
        <p:spPr>
          <a:xfrm>
            <a:off x="-1641764" y="6494584"/>
            <a:ext cx="12450441" cy="668215"/>
          </a:xfrm>
          <a:prstGeom prst="mathMinus">
            <a:avLst/>
          </a:prstGeom>
          <a:solidFill>
            <a:srgbClr val="76521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61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797169"/>
            <a:ext cx="7303477" cy="6060831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9877" y="164123"/>
            <a:ext cx="7690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Цветная гравюра на моржовом клыке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K1-ZAMD1\Desktop\Длявн мероприятия\школа на чукотке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" t="255"/>
          <a:stretch/>
        </p:blipFill>
        <p:spPr bwMode="auto">
          <a:xfrm>
            <a:off x="1266094" y="1770185"/>
            <a:ext cx="7784121" cy="4571999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28800" y="887996"/>
            <a:ext cx="6013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990000"/>
                </a:solidFill>
                <a:latin typeface="Cambria" pitchFamily="18" charset="0"/>
              </a:rPr>
              <a:t>«Школа на Чукотке раньше и сейчас»</a:t>
            </a:r>
            <a:endParaRPr lang="ru-RU" sz="2400" i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4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797169"/>
            <a:ext cx="7303477" cy="6060831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>
                <a:latin typeface="Cambria" pitchFamily="18" charset="0"/>
              </a:rPr>
              <a:t/>
            </a:r>
            <a:br>
              <a:rPr lang="ru-RU" sz="2400" dirty="0">
                <a:latin typeface="Cambria" pitchFamily="18" charset="0"/>
              </a:rPr>
            </a:br>
            <a:r>
              <a:rPr lang="ru-RU" sz="2400" i="1" dirty="0" smtClean="0">
                <a:solidFill>
                  <a:srgbClr val="990000"/>
                </a:solidFill>
                <a:latin typeface="Cambria" pitchFamily="18" charset="0"/>
                <a:ea typeface="+mn-ea"/>
                <a:cs typeface="+mn-cs"/>
              </a:rPr>
              <a:t>«Охота на моржей»</a:t>
            </a:r>
            <a:r>
              <a:rPr lang="ru-RU" sz="2400" i="1" dirty="0">
                <a:solidFill>
                  <a:srgbClr val="990000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sz="2400" i="1" dirty="0">
                <a:solidFill>
                  <a:srgbClr val="990000"/>
                </a:solidFill>
                <a:latin typeface="Calibri"/>
                <a:ea typeface="+mn-ea"/>
                <a:cs typeface="+mn-cs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9877" y="164123"/>
            <a:ext cx="7690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Цветная гравюра на моржовом клыке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28800" y="745940"/>
            <a:ext cx="6013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990000"/>
                </a:solidFill>
                <a:latin typeface="Cambria" pitchFamily="18" charset="0"/>
              </a:rPr>
              <a:t>«Женщина олень»</a:t>
            </a:r>
            <a:endParaRPr lang="ru-RU" sz="2400" i="1" dirty="0">
              <a:solidFill>
                <a:srgbClr val="990000"/>
              </a:solidFill>
            </a:endParaRPr>
          </a:p>
        </p:txBody>
      </p:sp>
      <p:pic>
        <p:nvPicPr>
          <p:cNvPr id="11266" name="Picture 2" descr="C:\Users\K1-ZAMD1\Desktop\Длявн мероприятия\женщина олен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68" y="1207605"/>
            <a:ext cx="7349156" cy="2456718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K1-ZAMD1\Desktop\костор фото\брр\1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9" r="912" b="19704"/>
          <a:stretch/>
        </p:blipFill>
        <p:spPr bwMode="auto">
          <a:xfrm>
            <a:off x="1530469" y="4235474"/>
            <a:ext cx="7349156" cy="2427794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74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797169"/>
            <a:ext cx="7303477" cy="6060831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4" y="164123"/>
            <a:ext cx="7854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Цветная гравюра на моржовом клыке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Users\K1-ZAMD1\Desktop\Длявн мероприятия\два клык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" t="14015" r="4170" b="14072"/>
          <a:stretch/>
        </p:blipFill>
        <p:spPr bwMode="auto">
          <a:xfrm>
            <a:off x="1160584" y="913021"/>
            <a:ext cx="7854461" cy="3493477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K1-ZAMD1\Desktop\Длявн мероприятия\м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" t="34719" r="1411" b="27223"/>
          <a:stretch/>
        </p:blipFill>
        <p:spPr bwMode="auto">
          <a:xfrm>
            <a:off x="1266094" y="4557181"/>
            <a:ext cx="7842737" cy="2056210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4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797169"/>
            <a:ext cx="7303477" cy="6060831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4" y="82062"/>
            <a:ext cx="7854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Цветная гравюра на моржовом клыке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C:\Users\K1-ZAMD1\Desktop\костор фото\брр\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246" y="748898"/>
            <a:ext cx="7849753" cy="1978759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K1-ZAMD1\Desktop\костор фото\брр\15 ан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92" r="719" b="33681"/>
          <a:stretch/>
        </p:blipFill>
        <p:spPr bwMode="auto">
          <a:xfrm>
            <a:off x="1318848" y="4955041"/>
            <a:ext cx="7877905" cy="1703666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K1-ZAMD1\Desktop\Длявн мероприятия\сказка про китенк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t="9939" r="2723" b="12199"/>
          <a:stretch/>
        </p:blipFill>
        <p:spPr bwMode="auto">
          <a:xfrm>
            <a:off x="1318848" y="2872152"/>
            <a:ext cx="7748950" cy="1899139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875002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>
                <a:solidFill>
                  <a:srgbClr val="990000"/>
                </a:solidFill>
                <a:latin typeface="Cambria" pitchFamily="18" charset="0"/>
                <a:ea typeface="+mj-ea"/>
                <a:cs typeface="+mj-cs"/>
              </a:rPr>
              <a:t>«Сказка про китенка»</a:t>
            </a:r>
            <a:r>
              <a:rPr lang="ru-RU" sz="2400" i="1" dirty="0">
                <a:solidFill>
                  <a:srgbClr val="990000"/>
                </a:solidFill>
                <a:ea typeface="+mj-ea"/>
                <a:cs typeface="+mj-cs"/>
              </a:rPr>
              <a:t/>
            </a:r>
            <a:br>
              <a:rPr lang="ru-RU" sz="2400" i="1" dirty="0">
                <a:solidFill>
                  <a:srgbClr val="990000"/>
                </a:solidFill>
                <a:ea typeface="+mj-ea"/>
                <a:cs typeface="+mj-cs"/>
              </a:rPr>
            </a:br>
            <a:r>
              <a:rPr lang="ru-RU" sz="2400" dirty="0">
                <a:solidFill>
                  <a:srgbClr val="51232A"/>
                </a:solidFill>
                <a:latin typeface="Cambria" pitchFamily="18" charset="0"/>
                <a:ea typeface="Calibri"/>
                <a:cs typeface="+mj-cs"/>
              </a:rPr>
              <a:t/>
            </a:r>
            <a:br>
              <a:rPr lang="ru-RU" sz="2400" dirty="0">
                <a:solidFill>
                  <a:srgbClr val="51232A"/>
                </a:solidFill>
                <a:latin typeface="Cambria" pitchFamily="18" charset="0"/>
                <a:ea typeface="Calibri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3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4" y="797169"/>
            <a:ext cx="7303477" cy="6060831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4" y="82062"/>
            <a:ext cx="78544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Самостоятельная творческая  работа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87500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51232A"/>
                </a:solidFill>
                <a:latin typeface="Cambria" pitchFamily="18" charset="0"/>
                <a:ea typeface="Calibri"/>
                <a:cs typeface="+mj-cs"/>
              </a:rPr>
              <a:t/>
            </a:r>
            <a:br>
              <a:rPr lang="ru-RU" sz="2400" dirty="0">
                <a:solidFill>
                  <a:srgbClr val="51232A"/>
                </a:solidFill>
                <a:latin typeface="Cambria" pitchFamily="18" charset="0"/>
                <a:ea typeface="Calibri"/>
                <a:cs typeface="+mj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9833" y="1079526"/>
            <a:ext cx="6911838" cy="78444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" name="Picture 11" descr="E:\методическая копилка галя\картинки раскраски\картинки\РИСУНКИ ДЕТИ\j0343351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32957"/>
            <a:ext cx="5791200" cy="559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63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5139" y="1150572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3663" y="168113"/>
            <a:ext cx="7690337" cy="5051548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>
                <a:latin typeface="+mj-lt"/>
              </a:rPr>
              <a:t>- </a:t>
            </a:r>
            <a:r>
              <a:rPr lang="ru-RU" sz="4000" b="1" dirty="0">
                <a:solidFill>
                  <a:srgbClr val="51232A"/>
                </a:solidFill>
                <a:latin typeface="+mj-lt"/>
              </a:rPr>
              <a:t>В роли кого вы сейчас были?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51232A"/>
                </a:solidFill>
                <a:latin typeface="+mj-lt"/>
              </a:rPr>
              <a:t>- Понравилась вам эта роль?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rgbClr val="51232A"/>
                </a:solidFill>
                <a:latin typeface="+mj-lt"/>
              </a:rPr>
              <a:t>В </a:t>
            </a:r>
            <a:r>
              <a:rPr lang="ru-RU" sz="4000" b="1" dirty="0">
                <a:solidFill>
                  <a:srgbClr val="51232A"/>
                </a:solidFill>
                <a:latin typeface="+mj-lt"/>
              </a:rPr>
              <a:t>чем ценность этой работы? </a:t>
            </a:r>
            <a:endParaRPr lang="ru-RU" sz="4000" b="1" dirty="0" smtClean="0">
              <a:solidFill>
                <a:srgbClr val="51232A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rgbClr val="51232A"/>
                </a:solidFill>
                <a:latin typeface="+mj-lt"/>
              </a:rPr>
              <a:t>- </a:t>
            </a:r>
            <a:r>
              <a:rPr lang="ru-RU" sz="4000" b="1" dirty="0">
                <a:solidFill>
                  <a:srgbClr val="51232A"/>
                </a:solidFill>
                <a:latin typeface="+mj-lt"/>
              </a:rPr>
              <a:t>Кому бы подарили такой подарок и рассказали о промыслах коренных народов Чукотки?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K1-ZAMD1\Desktop\костор фото\467302f35e6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5" t="4369" r="5206" b="54773"/>
          <a:stretch/>
        </p:blipFill>
        <p:spPr bwMode="auto">
          <a:xfrm>
            <a:off x="1783831" y="4091354"/>
            <a:ext cx="6691954" cy="2567353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88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K1-ZAMD1\Desktop\костор фото\указ путин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754" y="0"/>
            <a:ext cx="4794738" cy="6780060"/>
          </a:xfrm>
          <a:prstGeom prst="rect">
            <a:avLst/>
          </a:prstGeom>
          <a:noFill/>
          <a:effectLst>
            <a:glow rad="101600">
              <a:srgbClr val="9B6B15">
                <a:alpha val="6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78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51232A"/>
                </a:solidFill>
                <a:latin typeface="Cambria" pitchFamily="18" charset="0"/>
              </a:rPr>
              <a:t>Корзина идей. </a:t>
            </a:r>
            <a:br>
              <a:rPr lang="ru-RU" b="1" dirty="0" smtClean="0">
                <a:solidFill>
                  <a:srgbClr val="51232A"/>
                </a:solidFill>
                <a:latin typeface="Cambria" pitchFamily="18" charset="0"/>
              </a:rPr>
            </a:br>
            <a:r>
              <a:rPr lang="ru-RU" b="1" dirty="0" smtClean="0">
                <a:solidFill>
                  <a:srgbClr val="51232A"/>
                </a:solidFill>
                <a:latin typeface="Cambria" pitchFamily="18" charset="0"/>
              </a:rPr>
              <a:t>Работа в парах</a:t>
            </a:r>
            <a:endParaRPr lang="ru-RU" b="1" dirty="0">
              <a:solidFill>
                <a:srgbClr val="51232A"/>
              </a:solidFill>
              <a:latin typeface="Cambria" pitchFamily="18" charset="0"/>
            </a:endParaRPr>
          </a:p>
        </p:txBody>
      </p:sp>
      <p:pic>
        <p:nvPicPr>
          <p:cNvPr id="4098" name="Picture 2" descr="C:\Users\K1-ZAMD1\Desktop\Длявн мероприятия\дети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" b="14523"/>
          <a:stretch/>
        </p:blipFill>
        <p:spPr bwMode="auto">
          <a:xfrm>
            <a:off x="2344617" y="1887416"/>
            <a:ext cx="5451230" cy="4572000"/>
          </a:xfrm>
          <a:prstGeom prst="rect">
            <a:avLst/>
          </a:prstGeom>
          <a:noFill/>
          <a:effectLst>
            <a:glow rad="101600">
              <a:schemeClr val="accent2">
                <a:lumMod val="50000"/>
                <a:alpha val="6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83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1-ZAMD1\Desktop\Длявн мероприятия\словарь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8051" r="83"/>
          <a:stretch/>
        </p:blipFill>
        <p:spPr bwMode="auto">
          <a:xfrm>
            <a:off x="1160585" y="3211111"/>
            <a:ext cx="2556417" cy="3356189"/>
          </a:xfrm>
          <a:prstGeom prst="rect">
            <a:avLst/>
          </a:prstGeom>
          <a:noFill/>
          <a:effectLst>
            <a:glow rad="101600">
              <a:srgbClr val="51232A">
                <a:alpha val="6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6892" y="3211111"/>
            <a:ext cx="4994031" cy="3751385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51232A"/>
                </a:solidFill>
                <a:latin typeface="Cambria" pitchFamily="18" charset="0"/>
              </a:rPr>
              <a:t>Компоненты культурно-исторического наследия </a:t>
            </a:r>
            <a:br>
              <a:rPr lang="ru-RU" sz="2400" b="1" i="1" dirty="0" smtClean="0">
                <a:solidFill>
                  <a:srgbClr val="51232A"/>
                </a:solidFill>
                <a:latin typeface="Cambria" pitchFamily="18" charset="0"/>
              </a:rPr>
            </a:br>
            <a:r>
              <a:rPr lang="ru-RU" sz="2400" i="1" dirty="0" smtClean="0">
                <a:solidFill>
                  <a:srgbClr val="51232A"/>
                </a:solidFill>
                <a:latin typeface="Cambria" pitchFamily="18" charset="0"/>
              </a:rPr>
              <a:t>(К.М. Хоруженко, редактор энциклопедического словаря по культурологии)</a:t>
            </a:r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b="1" dirty="0">
                <a:solidFill>
                  <a:srgbClr val="51232A"/>
                </a:solidFill>
                <a:latin typeface="Cambria" pitchFamily="18" charset="0"/>
              </a:rPr>
              <a:t>Я</a:t>
            </a:r>
            <a:r>
              <a:rPr lang="ru-RU" sz="2400" b="1" dirty="0" smtClean="0">
                <a:solidFill>
                  <a:srgbClr val="51232A"/>
                </a:solidFill>
                <a:latin typeface="Cambria" pitchFamily="18" charset="0"/>
              </a:rPr>
              <a:t>зык</a:t>
            </a:r>
            <a:r>
              <a:rPr lang="ru-RU" sz="2400" b="1" dirty="0">
                <a:solidFill>
                  <a:srgbClr val="51232A"/>
                </a:solidFill>
                <a:latin typeface="Cambria" pitchFamily="18" charset="0"/>
              </a:rPr>
              <a:t>, идеалы, традиции, обряды, обычаи, праздники, памятные даты, фольклор, народные промыслы и ремесла; произведения </a:t>
            </a:r>
            <a:r>
              <a:rPr lang="ru-RU" sz="2400" b="1" dirty="0" smtClean="0">
                <a:solidFill>
                  <a:srgbClr val="51232A"/>
                </a:solidFill>
                <a:latin typeface="Cambria" pitchFamily="18" charset="0"/>
              </a:rPr>
              <a:t>искусства и многое другое </a:t>
            </a: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5" y="164123"/>
            <a:ext cx="76903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51232A"/>
                </a:solidFill>
                <a:latin typeface="Times New Roman"/>
              </a:rPr>
              <a:t>Часть </a:t>
            </a:r>
            <a:r>
              <a:rPr lang="ru-RU" sz="2400" b="1" dirty="0">
                <a:solidFill>
                  <a:srgbClr val="51232A"/>
                </a:solidFill>
                <a:latin typeface="Times New Roman"/>
              </a:rPr>
              <a:t>материальной и духовной культуры, созданная прошлыми поколениями, которая была передана следующим поколениям и сдала экзамен на устойчивость во времени</a:t>
            </a:r>
            <a:r>
              <a:rPr lang="ru-RU" sz="2400" b="1" dirty="0" smtClean="0">
                <a:solidFill>
                  <a:srgbClr val="51232A"/>
                </a:solidFill>
                <a:latin typeface="Times New Roman"/>
              </a:rPr>
              <a:t>. </a:t>
            </a:r>
            <a:r>
              <a:rPr lang="ru-RU" sz="2400" i="1" dirty="0" smtClean="0">
                <a:solidFill>
                  <a:srgbClr val="51232A"/>
                </a:solidFill>
                <a:latin typeface="Times New Roman"/>
              </a:rPr>
              <a:t>(Учебный словарь по </a:t>
            </a:r>
            <a:r>
              <a:rPr lang="ru-RU" sz="2400" i="1" smtClean="0">
                <a:solidFill>
                  <a:srgbClr val="51232A"/>
                </a:solidFill>
                <a:latin typeface="Times New Roman"/>
              </a:rPr>
              <a:t>культурологии)</a:t>
            </a:r>
            <a:endParaRPr lang="ru-RU" sz="2400" i="1" dirty="0" smtClean="0">
              <a:solidFill>
                <a:srgbClr val="51232A"/>
              </a:solidFill>
              <a:latin typeface="Times New Roman"/>
            </a:endParaRPr>
          </a:p>
          <a:p>
            <a:r>
              <a:rPr lang="ru-RU" sz="2400" b="1" dirty="0" smtClean="0">
                <a:solidFill>
                  <a:srgbClr val="51232A"/>
                </a:solidFill>
                <a:latin typeface="Times New Roman"/>
                <a:ea typeface="Calibri"/>
              </a:rPr>
              <a:t>Достижения различных областей культуры, полученные от предыдущих поколений людей </a:t>
            </a:r>
            <a:r>
              <a:rPr lang="ru-RU" sz="2400" i="1" dirty="0" smtClean="0">
                <a:solidFill>
                  <a:srgbClr val="51232A"/>
                </a:solidFill>
                <a:latin typeface="Times New Roman"/>
                <a:ea typeface="Calibri"/>
              </a:rPr>
              <a:t>(Словарь науки)</a:t>
            </a:r>
            <a:endParaRPr lang="ru-RU" sz="2400" i="1" dirty="0">
              <a:solidFill>
                <a:srgbClr val="51232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4856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6523" y="1256080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8184" y="164123"/>
            <a:ext cx="81358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ТРАДИЦИОННЫЕ ХУДОЖЕСТВЕННЫЕ ПРОМЫСЛЫ И РЕМЕСЛА</a:t>
            </a:r>
            <a:endParaRPr lang="ru-RU" sz="2800" b="1" dirty="0">
              <a:solidFill>
                <a:srgbClr val="990000"/>
              </a:solidFill>
              <a:latin typeface="Cambria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6094" y="1113692"/>
            <a:ext cx="7690338" cy="57443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Изделия из кожи и меха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Вышивка, плетение бисером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Национальные костюмы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Художественная обработка </a:t>
            </a: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кости </a:t>
            </a:r>
          </a:p>
          <a:p>
            <a:pPr marL="0" lvl="0" indent="0">
              <a:buNone/>
            </a:pP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           и рога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•</a:t>
            </a: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	Изготовление яранг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Изготовление ездовых нарт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Изготовление байдар и каяков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•	Изготовление орудий труда </a:t>
            </a: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для   </a:t>
            </a:r>
          </a:p>
          <a:p>
            <a:pPr marL="0" lvl="0" indent="0">
              <a:buNone/>
            </a:pP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 </a:t>
            </a: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         традиционных </a:t>
            </a: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промыслов </a:t>
            </a:r>
            <a:r>
              <a:rPr lang="ru-RU" sz="3200" b="1" dirty="0" smtClean="0">
                <a:solidFill>
                  <a:srgbClr val="51232A"/>
                </a:solidFill>
                <a:latin typeface="Cambria" pitchFamily="18" charset="0"/>
              </a:rPr>
              <a:t>и</a:t>
            </a:r>
          </a:p>
          <a:p>
            <a:pPr marL="0" lvl="0" indent="0">
              <a:buNone/>
            </a:pPr>
            <a:r>
              <a:rPr lang="ru-RU" dirty="0" smtClean="0"/>
              <a:t>           </a:t>
            </a:r>
            <a:r>
              <a:rPr lang="ru-RU" sz="3200" b="1" dirty="0">
                <a:solidFill>
                  <a:srgbClr val="51232A"/>
                </a:solidFill>
                <a:latin typeface="Cambria" pitchFamily="18" charset="0"/>
              </a:rPr>
              <a:t>народных ремесел</a:t>
            </a:r>
          </a:p>
          <a:p>
            <a:pPr marL="0" lv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6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6523" y="1256080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pic>
        <p:nvPicPr>
          <p:cNvPr id="1027" name="Picture 3" descr="C:\Users\K1-ZAMD1\Desktop\Длявн мероприятия\уэл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08" y="700210"/>
            <a:ext cx="6729046" cy="6005390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8184" y="164123"/>
            <a:ext cx="813581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Центр косторезного промысла – поселок Уэлен</a:t>
            </a:r>
            <a:endParaRPr lang="ru-RU" sz="2600" b="1" dirty="0">
              <a:solidFill>
                <a:srgbClr val="99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7350369" y="2098431"/>
            <a:ext cx="234461" cy="6799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8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6523" y="1256080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t="27554" r="7316" b="16138"/>
          <a:stretch/>
        </p:blipFill>
        <p:spPr bwMode="auto">
          <a:xfrm>
            <a:off x="2039815" y="564790"/>
            <a:ext cx="5931877" cy="6293210"/>
          </a:xfrm>
          <a:prstGeom prst="rect">
            <a:avLst/>
          </a:prstGeom>
          <a:noFill/>
          <a:ln>
            <a:noFill/>
          </a:ln>
          <a:effectLst>
            <a:glow rad="63500">
              <a:srgbClr val="FFCC66">
                <a:alpha val="40000"/>
              </a:srgbClr>
            </a:glow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0585" y="0"/>
            <a:ext cx="7690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Уэленские</a:t>
            </a:r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 чукчи. 1920 год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2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6523" y="1256080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5" y="0"/>
            <a:ext cx="7690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00"/>
                </a:solidFill>
                <a:latin typeface="Cambria" pitchFamily="18" charset="0"/>
                <a:ea typeface="Calibri"/>
                <a:cs typeface="+mj-cs"/>
              </a:rPr>
              <a:t>Косторезные работы 1927 года</a:t>
            </a:r>
            <a:endParaRPr lang="ru-RU" sz="2400" b="1" dirty="0">
              <a:solidFill>
                <a:srgbClr val="99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K1-ZAMD1\Desktop\Длявн мероприятия\вил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345" y="584775"/>
            <a:ext cx="6379001" cy="2844224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K1-ZAMD1\Desktop\Длявн мероприятия\спичечниц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754" y="4073770"/>
            <a:ext cx="3773168" cy="2540124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72928" y="3428999"/>
            <a:ext cx="6911838" cy="413035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990000"/>
                </a:solidFill>
                <a:latin typeface="+mj-lt"/>
              </a:rPr>
              <a:t>Вилка-свисток, гребень, спичечница</a:t>
            </a:r>
            <a:endParaRPr lang="ru-RU" b="1" dirty="0">
              <a:solidFill>
                <a:srgbClr val="990000"/>
              </a:solidFill>
              <a:latin typeface="+mj-lt"/>
            </a:endParaRPr>
          </a:p>
        </p:txBody>
      </p:sp>
      <p:pic>
        <p:nvPicPr>
          <p:cNvPr id="1026" name="Picture 2" descr="C:\Users\K1-ZAMD1\Desktop\КОНКУРС КРЧ\костор фото\Длявн мероприятия\гребень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951" y="4073770"/>
            <a:ext cx="2884465" cy="2540124"/>
          </a:xfrm>
          <a:prstGeom prst="rect">
            <a:avLst/>
          </a:prstGeom>
          <a:noFill/>
          <a:effectLst>
            <a:glow rad="101600">
              <a:srgbClr val="FFCC66">
                <a:alpha val="60000"/>
              </a:srgb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39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6523" y="1256080"/>
            <a:ext cx="4829908" cy="56019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Cambria" pitchFamily="18" charset="0"/>
              </a:rPr>
              <a:t/>
            </a:r>
            <a:br>
              <a:rPr lang="ru-RU" sz="2400" dirty="0" smtClean="0">
                <a:latin typeface="Cambria" pitchFamily="18" charset="0"/>
              </a:rPr>
            </a:br>
            <a: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  <a:t/>
            </a:r>
            <a:br>
              <a:rPr lang="ru-RU" sz="2400" dirty="0" smtClean="0">
                <a:solidFill>
                  <a:srgbClr val="51232A"/>
                </a:solidFill>
                <a:latin typeface="Cambria" pitchFamily="18" charset="0"/>
                <a:ea typeface="Calibri"/>
              </a:rPr>
            </a:br>
            <a:endParaRPr lang="ru-RU" sz="2400" dirty="0">
              <a:solidFill>
                <a:srgbClr val="51232A"/>
              </a:solidFill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60585" y="164123"/>
            <a:ext cx="7690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738" y="2485293"/>
            <a:ext cx="8159262" cy="369167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990000"/>
                </a:solidFill>
                <a:latin typeface="+mj-lt"/>
              </a:rPr>
              <a:t>Охота на моржей в байдаре. Уэлен, 1941 год</a:t>
            </a:r>
          </a:p>
          <a:p>
            <a:endParaRPr lang="ru-RU" dirty="0"/>
          </a:p>
        </p:txBody>
      </p:sp>
      <p:pic>
        <p:nvPicPr>
          <p:cNvPr id="6" name="Picture 5" descr="C:\Documents and Settings\v.notatynagirgina\Рабочий стол\20131127_st1_005аромке 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t="38483" b="22192"/>
          <a:stretch/>
        </p:blipFill>
        <p:spPr bwMode="auto">
          <a:xfrm>
            <a:off x="1266093" y="142798"/>
            <a:ext cx="7877908" cy="2342494"/>
          </a:xfrm>
          <a:prstGeom prst="rect">
            <a:avLst/>
          </a:prstGeom>
          <a:ln>
            <a:noFill/>
          </a:ln>
          <a:effectLst>
            <a:glow rad="101600">
              <a:srgbClr val="FFCC66">
                <a:alpha val="60000"/>
              </a:srgb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v.notatynagirgina\Рабочий стол\20131127_st1_007аромке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98" r="52884" b="17779"/>
          <a:stretch/>
        </p:blipFill>
        <p:spPr bwMode="auto">
          <a:xfrm>
            <a:off x="2236188" y="3083169"/>
            <a:ext cx="5539129" cy="3552092"/>
          </a:xfrm>
          <a:prstGeom prst="rect">
            <a:avLst/>
          </a:prstGeom>
          <a:ln>
            <a:noFill/>
          </a:ln>
          <a:effectLst>
            <a:glow rad="101600">
              <a:srgbClr val="FFCC66">
                <a:alpha val="60000"/>
              </a:srgb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795953" y="2795953"/>
            <a:ext cx="6858000" cy="126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0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441</TotalTime>
  <Words>164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Times New Roman</vt:lpstr>
      <vt:lpstr>Тема Office</vt:lpstr>
      <vt:lpstr>Воспитательное мероприятие  </vt:lpstr>
      <vt:lpstr>Презентация PowerPoint</vt:lpstr>
      <vt:lpstr>Корзина идей.  Работа в парах</vt:lpstr>
      <vt:lpstr>Компоненты культурно-исторического наследия  (К.М. Хоруженко, редактор энциклопедического словаря по культурологии) Язык, идеалы, традиции, обряды, обычаи, праздники, памятные даты, фольклор, народные промыслы и ремесла; произведения искусства и многое другое  </vt:lpstr>
      <vt:lpstr>  </vt:lpstr>
      <vt:lpstr>  </vt:lpstr>
      <vt:lpstr>  </vt:lpstr>
      <vt:lpstr>  </vt:lpstr>
      <vt:lpstr>  </vt:lpstr>
      <vt:lpstr>  </vt:lpstr>
      <vt:lpstr>   «Охота на моржей»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Надежда Александровна Самойлова</cp:lastModifiedBy>
  <cp:revision>72</cp:revision>
  <dcterms:created xsi:type="dcterms:W3CDTF">2015-12-06T12:52:59Z</dcterms:created>
  <dcterms:modified xsi:type="dcterms:W3CDTF">2024-05-13T02:25:51Z</dcterms:modified>
</cp:coreProperties>
</file>