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56" r:id="rId3"/>
    <p:sldId id="257" r:id="rId4"/>
    <p:sldId id="258" r:id="rId5"/>
    <p:sldId id="259" r:id="rId6"/>
    <p:sldId id="260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1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tableStyles" Target="tableStyles.xml"/><Relationship Id="rId5" Type="http://schemas.openxmlformats.org/officeDocument/2006/relationships/slide" Target="slides/slide3.xml"/><Relationship Id="rId10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00CAB55-E4EC-40DD-8AE7-A08C27518C07}" type="datetimeFigureOut">
              <a:rPr lang="ru-RU" smtClean="0">
                <a:solidFill>
                  <a:srgbClr val="D6ECFF"/>
                </a:solidFill>
              </a:rPr>
              <a:pPr/>
              <a:t>19.11.2023</a:t>
            </a:fld>
            <a:endParaRPr lang="ru-RU">
              <a:solidFill>
                <a:srgbClr val="D6ECFF"/>
              </a:solidFill>
            </a:endParaRPr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D6ECFF"/>
              </a:solidFill>
            </a:endParaRPr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88681EC-B92F-401F-A8B8-823CDC844485}" type="slidenum">
              <a:rPr lang="ru-RU" smtClean="0">
                <a:solidFill>
                  <a:srgbClr val="D6ECFF"/>
                </a:solidFill>
              </a:rPr>
              <a:pPr/>
              <a:t>‹#›</a:t>
            </a:fld>
            <a:endParaRPr lang="ru-RU">
              <a:solidFill>
                <a:srgbClr val="D6ECFF"/>
              </a:solidFill>
            </a:endParaRPr>
          </a:p>
        </p:txBody>
      </p:sp>
      <p:sp>
        <p:nvSpPr>
          <p:cNvPr id="32" name="Прямоугольник 31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9" name="Прямоугольник 38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40" name="Прямоугольник 39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41" name="Прямоугольник 40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42" name="Прямоугольник 41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914400" y="4343400"/>
            <a:ext cx="7772400" cy="1975104"/>
          </a:xfrm>
        </p:spPr>
        <p:txBody>
          <a:bodyPr/>
          <a:lstStyle>
            <a:lvl1pPr marR="9144" algn="l">
              <a:defRPr sz="4000" b="1" cap="all" spc="0" baseline="0">
                <a:effectLst>
                  <a:reflection blurRad="12700" stA="34000" endA="740" endPos="53000" dir="5400000" sy="-100000" algn="bl" rotWithShape="0"/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914400" y="2834640"/>
            <a:ext cx="7772400" cy="1508760"/>
          </a:xfrm>
        </p:spPr>
        <p:txBody>
          <a:bodyPr lIns="100584" tIns="45720" anchor="b"/>
          <a:lstStyle>
            <a:lvl1pPr marL="0" indent="0" algn="l">
              <a:spcBef>
                <a:spcPts val="0"/>
              </a:spcBef>
              <a:buNone/>
              <a:defRPr sz="2000"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56" name="Прямоугольник 55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65" name="Прямоугольник 64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66" name="Прямоугольник 65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67" name="Прямоугольник 66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9231542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00CAB55-E4EC-40DD-8AE7-A08C27518C07}" type="datetimeFigureOut">
              <a:rPr lang="ru-RU" smtClean="0">
                <a:solidFill>
                  <a:srgbClr val="D6ECFF"/>
                </a:solidFill>
              </a:rPr>
              <a:pPr/>
              <a:t>19.11.2023</a:t>
            </a:fld>
            <a:endParaRPr lang="ru-RU">
              <a:solidFill>
                <a:srgbClr val="D6ECFF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D6ECFF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88681EC-B92F-401F-A8B8-823CDC844485}" type="slidenum">
              <a:rPr lang="ru-RU" smtClean="0">
                <a:solidFill>
                  <a:srgbClr val="D6ECFF"/>
                </a:solidFill>
              </a:rPr>
              <a:pPr/>
              <a:t>‹#›</a:t>
            </a:fld>
            <a:endParaRPr lang="ru-RU">
              <a:solidFill>
                <a:srgbClr val="D6EC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8614683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Полилиния 13"/>
          <p:cNvSpPr>
            <a:spLocks/>
          </p:cNvSpPr>
          <p:nvPr/>
        </p:nvSpPr>
        <p:spPr bwMode="auto">
          <a:xfrm>
            <a:off x="4828952" y="1073888"/>
            <a:ext cx="4322136" cy="5791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3648"/>
              </a:cxn>
              <a:cxn ang="0">
                <a:pos x="720" y="2016"/>
              </a:cxn>
              <a:cxn ang="0">
                <a:pos x="2736" y="0"/>
              </a:cxn>
              <a:cxn ang="0">
                <a:pos x="2736" y="96"/>
              </a:cxn>
              <a:cxn ang="0">
                <a:pos x="744" y="2038"/>
              </a:cxn>
              <a:cxn ang="0">
                <a:pos x="48" y="3648"/>
              </a:cxn>
              <a:cxn ang="0">
                <a:pos x="0" y="3648"/>
              </a:cxn>
            </a:cxnLst>
            <a:rect l="0" t="0" r="0" b="0"/>
            <a:pathLst>
              <a:path w="2736" h="3648">
                <a:moveTo>
                  <a:pt x="0" y="3648"/>
                </a:moveTo>
                <a:lnTo>
                  <a:pt x="720" y="2016"/>
                </a:lnTo>
                <a:lnTo>
                  <a:pt x="2736" y="672"/>
                </a:lnTo>
                <a:lnTo>
                  <a:pt x="2736" y="720"/>
                </a:lnTo>
                <a:lnTo>
                  <a:pt x="744" y="2038"/>
                </a:lnTo>
                <a:lnTo>
                  <a:pt x="48" y="3648"/>
                </a:lnTo>
                <a:lnTo>
                  <a:pt x="48" y="3648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15" name="Полилиния 14"/>
          <p:cNvSpPr>
            <a:spLocks/>
          </p:cNvSpPr>
          <p:nvPr/>
        </p:nvSpPr>
        <p:spPr bwMode="auto">
          <a:xfrm>
            <a:off x="373966" y="0"/>
            <a:ext cx="5514536" cy="661533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4080"/>
              </a:cxn>
              <a:cxn ang="0">
                <a:pos x="0" y="4128"/>
              </a:cxn>
              <a:cxn ang="0">
                <a:pos x="3504" y="2640"/>
              </a:cxn>
              <a:cxn ang="0">
                <a:pos x="2880" y="0"/>
              </a:cxn>
              <a:cxn ang="0">
                <a:pos x="2832" y="0"/>
              </a:cxn>
              <a:cxn ang="0">
                <a:pos x="3465" y="2619"/>
              </a:cxn>
              <a:cxn ang="0">
                <a:pos x="0" y="4080"/>
              </a:cxn>
            </a:cxnLst>
            <a:rect l="0" t="0" r="0" b="0"/>
            <a:pathLst>
              <a:path w="3504" h="4128">
                <a:moveTo>
                  <a:pt x="0" y="4080"/>
                </a:moveTo>
                <a:lnTo>
                  <a:pt x="0" y="4128"/>
                </a:lnTo>
                <a:lnTo>
                  <a:pt x="3504" y="2640"/>
                </a:lnTo>
                <a:lnTo>
                  <a:pt x="2880" y="0"/>
                </a:lnTo>
                <a:lnTo>
                  <a:pt x="2832" y="0"/>
                </a:lnTo>
                <a:lnTo>
                  <a:pt x="3465" y="2619"/>
                </a:lnTo>
                <a:lnTo>
                  <a:pt x="0" y="4080"/>
                </a:lnTo>
                <a:close/>
              </a:path>
            </a:pathLst>
          </a:custGeom>
          <a:noFill/>
          <a:ln w="3175" cap="flat" cmpd="sng" algn="ctr">
            <a:solidFill>
              <a:schemeClr val="accent2">
                <a:alpha val="5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Полилиния 12"/>
          <p:cNvSpPr>
            <a:spLocks/>
          </p:cNvSpPr>
          <p:nvPr/>
        </p:nvSpPr>
        <p:spPr bwMode="auto">
          <a:xfrm rot="5236414">
            <a:off x="4462128" y="1483600"/>
            <a:ext cx="4114800" cy="118872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5943600" y="0"/>
            <a:ext cx="27432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104" y="0"/>
              </a:cxn>
              <a:cxn ang="0">
                <a:pos x="1728" y="0"/>
              </a:cxn>
              <a:cxn ang="0">
                <a:pos x="0" y="2688"/>
              </a:cxn>
              <a:cxn ang="0">
                <a:pos x="1104" y="0"/>
              </a:cxn>
            </a:cxnLst>
            <a:rect l="0" t="0" r="0" b="0"/>
            <a:pathLst>
              <a:path w="1728" h="2688">
                <a:moveTo>
                  <a:pt x="1104" y="0"/>
                </a:moveTo>
                <a:lnTo>
                  <a:pt x="1728" y="0"/>
                </a:lnTo>
                <a:lnTo>
                  <a:pt x="0" y="2688"/>
                </a:lnTo>
                <a:lnTo>
                  <a:pt x="110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17" name="Полилиния 16"/>
          <p:cNvSpPr>
            <a:spLocks/>
          </p:cNvSpPr>
          <p:nvPr/>
        </p:nvSpPr>
        <p:spPr bwMode="auto">
          <a:xfrm>
            <a:off x="5943600" y="4267200"/>
            <a:ext cx="3200400" cy="11430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2016" y="240"/>
              </a:cxn>
              <a:cxn ang="0">
                <a:pos x="2016" y="720"/>
              </a:cxn>
              <a:cxn ang="0">
                <a:pos x="0" y="0"/>
              </a:cxn>
            </a:cxnLst>
            <a:rect l="0" t="0" r="0" b="0"/>
            <a:pathLst>
              <a:path w="2016" h="720">
                <a:moveTo>
                  <a:pt x="0" y="0"/>
                </a:moveTo>
                <a:lnTo>
                  <a:pt x="2016" y="240"/>
                </a:lnTo>
                <a:lnTo>
                  <a:pt x="2016" y="720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18" name="Полилиния 17"/>
          <p:cNvSpPr>
            <a:spLocks/>
          </p:cNvSpPr>
          <p:nvPr/>
        </p:nvSpPr>
        <p:spPr bwMode="auto">
          <a:xfrm>
            <a:off x="5943600" y="0"/>
            <a:ext cx="1371600" cy="4267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864" y="0"/>
              </a:cxn>
              <a:cxn ang="0">
                <a:pos x="0" y="2688"/>
              </a:cxn>
              <a:cxn ang="0">
                <a:pos x="768" y="0"/>
              </a:cxn>
              <a:cxn ang="0">
                <a:pos x="864" y="0"/>
              </a:cxn>
            </a:cxnLst>
            <a:rect l="0" t="0" r="0" b="0"/>
            <a:pathLst>
              <a:path w="864" h="2688">
                <a:moveTo>
                  <a:pt x="864" y="0"/>
                </a:moveTo>
                <a:lnTo>
                  <a:pt x="0" y="2688"/>
                </a:lnTo>
                <a:lnTo>
                  <a:pt x="768" y="0"/>
                </a:lnTo>
                <a:lnTo>
                  <a:pt x="864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19" name="Полилиния 18"/>
          <p:cNvSpPr>
            <a:spLocks/>
          </p:cNvSpPr>
          <p:nvPr/>
        </p:nvSpPr>
        <p:spPr bwMode="auto">
          <a:xfrm>
            <a:off x="5948363" y="4246563"/>
            <a:ext cx="2090737" cy="2611437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71" y="1645"/>
              </a:cxn>
              <a:cxn ang="0">
                <a:pos x="1317" y="1645"/>
              </a:cxn>
              <a:cxn ang="0">
                <a:pos x="0" y="0"/>
              </a:cxn>
              <a:cxn ang="0">
                <a:pos x="1071" y="1645"/>
              </a:cxn>
            </a:cxnLst>
            <a:rect l="0" t="0" r="0" b="0"/>
            <a:pathLst>
              <a:path w="1317" h="1645">
                <a:moveTo>
                  <a:pt x="1071" y="1645"/>
                </a:moveTo>
                <a:lnTo>
                  <a:pt x="1317" y="1645"/>
                </a:lnTo>
                <a:lnTo>
                  <a:pt x="0" y="0"/>
                </a:lnTo>
                <a:lnTo>
                  <a:pt x="1071" y="1645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20" name="Полилиния 19"/>
          <p:cNvSpPr>
            <a:spLocks/>
          </p:cNvSpPr>
          <p:nvPr/>
        </p:nvSpPr>
        <p:spPr bwMode="auto">
          <a:xfrm>
            <a:off x="5943600" y="4267200"/>
            <a:ext cx="16002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1008" y="1632"/>
              </a:cxn>
              <a:cxn ang="0">
                <a:pos x="0" y="0"/>
              </a:cxn>
              <a:cxn ang="0">
                <a:pos x="960" y="1632"/>
              </a:cxn>
              <a:cxn ang="0">
                <a:pos x="1008" y="1632"/>
              </a:cxn>
            </a:cxnLst>
            <a:rect l="0" t="0" r="0" b="0"/>
            <a:pathLst>
              <a:path w="1008" h="1632">
                <a:moveTo>
                  <a:pt x="1008" y="1632"/>
                </a:moveTo>
                <a:lnTo>
                  <a:pt x="0" y="0"/>
                </a:lnTo>
                <a:lnTo>
                  <a:pt x="960" y="1632"/>
                </a:lnTo>
                <a:lnTo>
                  <a:pt x="1008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21" name="Полилиния 20"/>
          <p:cNvSpPr>
            <a:spLocks/>
          </p:cNvSpPr>
          <p:nvPr/>
        </p:nvSpPr>
        <p:spPr bwMode="auto">
          <a:xfrm>
            <a:off x="5943600" y="1371600"/>
            <a:ext cx="3200400" cy="2895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2016" y="144"/>
              </a:cxn>
              <a:cxn ang="0">
                <a:pos x="0" y="1824"/>
              </a:cxn>
              <a:cxn ang="0">
                <a:pos x="2016" y="0"/>
              </a:cxn>
            </a:cxnLst>
            <a:rect l="0" t="0" r="0" b="0"/>
            <a:pathLst>
              <a:path w="2016" h="1824">
                <a:moveTo>
                  <a:pt x="2016" y="0"/>
                </a:moveTo>
                <a:lnTo>
                  <a:pt x="2016" y="144"/>
                </a:lnTo>
                <a:lnTo>
                  <a:pt x="0" y="1824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22" name="Полилиния 21"/>
          <p:cNvSpPr>
            <a:spLocks/>
          </p:cNvSpPr>
          <p:nvPr/>
        </p:nvSpPr>
        <p:spPr bwMode="auto">
          <a:xfrm>
            <a:off x="5943600" y="1752600"/>
            <a:ext cx="3200400" cy="2514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2016" y="0"/>
              </a:cxn>
              <a:cxn ang="0">
                <a:pos x="0" y="1584"/>
              </a:cxn>
              <a:cxn ang="0">
                <a:pos x="2016" y="48"/>
              </a:cxn>
              <a:cxn ang="0">
                <a:pos x="2016" y="0"/>
              </a:cxn>
            </a:cxnLst>
            <a:rect l="0" t="0" r="0" b="0"/>
            <a:pathLst>
              <a:path w="2016" h="1584">
                <a:moveTo>
                  <a:pt x="2016" y="0"/>
                </a:moveTo>
                <a:lnTo>
                  <a:pt x="0" y="1584"/>
                </a:lnTo>
                <a:lnTo>
                  <a:pt x="2016" y="48"/>
                </a:lnTo>
                <a:lnTo>
                  <a:pt x="2016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23" name="Полилиния 22"/>
          <p:cNvSpPr>
            <a:spLocks/>
          </p:cNvSpPr>
          <p:nvPr/>
        </p:nvSpPr>
        <p:spPr bwMode="auto">
          <a:xfrm>
            <a:off x="990600" y="4267200"/>
            <a:ext cx="4953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120" y="0"/>
              </a:cxn>
              <a:cxn ang="0">
                <a:pos x="1056" y="1632"/>
              </a:cxn>
              <a:cxn ang="0">
                <a:pos x="0" y="1632"/>
              </a:cxn>
            </a:cxnLst>
            <a:rect l="0" t="0" r="0" b="0"/>
            <a:pathLst>
              <a:path w="3120" h="1632">
                <a:moveTo>
                  <a:pt x="0" y="1632"/>
                </a:moveTo>
                <a:lnTo>
                  <a:pt x="3120" y="0"/>
                </a:lnTo>
                <a:lnTo>
                  <a:pt x="1056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24" name="Полилиния 23"/>
          <p:cNvSpPr>
            <a:spLocks/>
          </p:cNvSpPr>
          <p:nvPr/>
        </p:nvSpPr>
        <p:spPr bwMode="auto">
          <a:xfrm>
            <a:off x="533400" y="4267200"/>
            <a:ext cx="53340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3360" y="0"/>
              </a:cxn>
              <a:cxn ang="0">
                <a:pos x="144" y="1632"/>
              </a:cxn>
              <a:cxn ang="0">
                <a:pos x="0" y="1632"/>
              </a:cxn>
            </a:cxnLst>
            <a:rect l="0" t="0" r="0" b="0"/>
            <a:pathLst>
              <a:path w="3360" h="1632">
                <a:moveTo>
                  <a:pt x="0" y="1632"/>
                </a:moveTo>
                <a:lnTo>
                  <a:pt x="3360" y="0"/>
                </a:lnTo>
                <a:lnTo>
                  <a:pt x="144" y="1632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25" name="Полилиния 24"/>
          <p:cNvSpPr>
            <a:spLocks/>
          </p:cNvSpPr>
          <p:nvPr/>
        </p:nvSpPr>
        <p:spPr bwMode="auto">
          <a:xfrm>
            <a:off x="366824" y="2438400"/>
            <a:ext cx="5638800" cy="1828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152"/>
              </a:cxn>
              <a:cxn ang="0">
                <a:pos x="0" y="384"/>
              </a:cxn>
              <a:cxn ang="0">
                <a:pos x="0" y="0"/>
              </a:cxn>
            </a:cxnLst>
            <a:rect l="0" t="0" r="0" b="0"/>
            <a:pathLst>
              <a:path w="3552" h="1152">
                <a:moveTo>
                  <a:pt x="0" y="0"/>
                </a:moveTo>
                <a:lnTo>
                  <a:pt x="3504" y="1152"/>
                </a:lnTo>
                <a:lnTo>
                  <a:pt x="0" y="384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26" name="Полилиния 25"/>
          <p:cNvSpPr>
            <a:spLocks/>
          </p:cNvSpPr>
          <p:nvPr/>
        </p:nvSpPr>
        <p:spPr bwMode="auto">
          <a:xfrm>
            <a:off x="366824" y="2133600"/>
            <a:ext cx="5638800" cy="21336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3552" y="1344"/>
              </a:cxn>
              <a:cxn ang="0">
                <a:pos x="0" y="48"/>
              </a:cxn>
              <a:cxn ang="0">
                <a:pos x="0" y="0"/>
              </a:cxn>
            </a:cxnLst>
            <a:rect l="0" t="0" r="0" b="0"/>
            <a:pathLst>
              <a:path w="3552" h="1344">
                <a:moveTo>
                  <a:pt x="0" y="0"/>
                </a:moveTo>
                <a:lnTo>
                  <a:pt x="3552" y="1344"/>
                </a:lnTo>
                <a:lnTo>
                  <a:pt x="0" y="48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tint val="95000"/>
              <a:satMod val="20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27" name="Полилиния 26"/>
          <p:cNvSpPr>
            <a:spLocks/>
          </p:cNvSpPr>
          <p:nvPr/>
        </p:nvSpPr>
        <p:spPr bwMode="auto">
          <a:xfrm>
            <a:off x="4572000" y="4267200"/>
            <a:ext cx="1371600" cy="25908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632"/>
              </a:cxn>
              <a:cxn ang="0">
                <a:pos x="96" y="1632"/>
              </a:cxn>
              <a:cxn ang="0">
                <a:pos x="864" y="0"/>
              </a:cxn>
              <a:cxn ang="0">
                <a:pos x="0" y="1632"/>
              </a:cxn>
            </a:cxnLst>
            <a:rect l="0" t="0" r="0" b="0"/>
            <a:pathLst>
              <a:path w="864" h="1632">
                <a:moveTo>
                  <a:pt x="0" y="1632"/>
                </a:moveTo>
                <a:lnTo>
                  <a:pt x="96" y="1632"/>
                </a:lnTo>
                <a:lnTo>
                  <a:pt x="864" y="0"/>
                </a:lnTo>
                <a:lnTo>
                  <a:pt x="0" y="1632"/>
                </a:lnTo>
                <a:close/>
              </a:path>
            </a:pathLst>
          </a:custGeom>
          <a:solidFill>
            <a:schemeClr val="bg2">
              <a:tint val="95000"/>
              <a:satMod val="180000"/>
              <a:alpha val="3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06902" y="1351672"/>
            <a:ext cx="5718048" cy="977486"/>
          </a:xfrm>
        </p:spPr>
        <p:txBody>
          <a:bodyPr lIns="82296" tIns="45720" bIns="0" anchor="t"/>
          <a:lstStyle>
            <a:lvl1pPr marL="54864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00CAB55-E4EC-40DD-8AE7-A08C27518C07}" type="datetimeFigureOut">
              <a:rPr lang="ru-RU" smtClean="0">
                <a:solidFill>
                  <a:srgbClr val="D6ECFF"/>
                </a:solidFill>
              </a:rPr>
              <a:pPr/>
              <a:t>19.11.2023</a:t>
            </a:fld>
            <a:endParaRPr lang="ru-RU">
              <a:solidFill>
                <a:srgbClr val="D6ECFF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D6ECFF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88681EC-B92F-401F-A8B8-823CDC844485}" type="slidenum">
              <a:rPr lang="ru-RU" smtClean="0">
                <a:solidFill>
                  <a:srgbClr val="D6ECFF"/>
                </a:solidFill>
              </a:rPr>
              <a:pPr/>
              <a:t>‹#›</a:t>
            </a:fld>
            <a:endParaRPr lang="ru-RU">
              <a:solidFill>
                <a:srgbClr val="D6ECFF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63160" y="402264"/>
            <a:ext cx="850392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06902" y="512064"/>
            <a:ext cx="8156448" cy="777240"/>
          </a:xfrm>
        </p:spPr>
        <p:txBody>
          <a:bodyPr tIns="64008"/>
          <a:lstStyle>
            <a:lvl1pPr algn="l">
              <a:buNone/>
              <a:defRPr sz="3800" b="0" cap="none" spc="-150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 flipH="1">
            <a:off x="371538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 flipH="1">
            <a:off x="411109" y="680477"/>
            <a:ext cx="27432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 flipH="1">
            <a:off x="448450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 flipH="1">
            <a:off x="476702" y="680477"/>
            <a:ext cx="9144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500478" y="680477"/>
            <a:ext cx="36576" cy="365760"/>
          </a:xfrm>
          <a:prstGeom prst="rect">
            <a:avLst/>
          </a:prstGeom>
          <a:solidFill>
            <a:srgbClr val="000000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110513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2064"/>
            <a:ext cx="8229600" cy="9144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64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55344" y="1770501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00CAB55-E4EC-40DD-8AE7-A08C27518C07}" type="datetimeFigureOut">
              <a:rPr lang="ru-RU" smtClean="0">
                <a:solidFill>
                  <a:srgbClr val="D6ECFF"/>
                </a:solidFill>
              </a:rPr>
              <a:pPr/>
              <a:t>19.11.2023</a:t>
            </a:fld>
            <a:endParaRPr lang="ru-RU">
              <a:solidFill>
                <a:srgbClr val="D6ECFF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D6ECFF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88681EC-B92F-401F-A8B8-823CDC844485}" type="slidenum">
              <a:rPr lang="ru-RU" smtClean="0">
                <a:solidFill>
                  <a:srgbClr val="D6ECFF"/>
                </a:solidFill>
              </a:rPr>
              <a:pPr/>
              <a:t>‹#›</a:t>
            </a:fld>
            <a:endParaRPr lang="ru-RU">
              <a:solidFill>
                <a:srgbClr val="D6EC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459714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Прямоугольник 24"/>
          <p:cNvSpPr/>
          <p:nvPr/>
        </p:nvSpPr>
        <p:spPr>
          <a:xfrm>
            <a:off x="0" y="402265"/>
            <a:ext cx="8867080" cy="886265"/>
          </a:xfrm>
          <a:prstGeom prst="rect">
            <a:avLst/>
          </a:prstGeom>
          <a:solidFill>
            <a:schemeClr val="bg2">
              <a:tint val="95000"/>
              <a:satMod val="180000"/>
              <a:alpha val="4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4824" y="512064"/>
            <a:ext cx="7772400" cy="914400"/>
          </a:xfrm>
        </p:spPr>
        <p:txBody>
          <a:bodyPr anchor="t"/>
          <a:lstStyle>
            <a:lvl1pPr>
              <a:defRPr sz="400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09750"/>
            <a:ext cx="4040188" cy="639762"/>
          </a:xfrm>
        </p:spPr>
        <p:txBody>
          <a:bodyPr anchor="ctr"/>
          <a:lstStyle>
            <a:lvl1pPr marL="73152" indent="0" algn="l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09750"/>
            <a:ext cx="4041775" cy="639762"/>
          </a:xfrm>
        </p:spPr>
        <p:txBody>
          <a:bodyPr anchor="ctr"/>
          <a:lstStyle>
            <a:lvl1pPr marL="73152" indent="0">
              <a:buNone/>
              <a:defRPr sz="2400" b="1">
                <a:solidFill>
                  <a:schemeClr val="accent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459037"/>
            <a:ext cx="4040188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459037"/>
            <a:ext cx="4041775" cy="3959352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00CAB55-E4EC-40DD-8AE7-A08C27518C07}" type="datetimeFigureOut">
              <a:rPr lang="ru-RU" smtClean="0">
                <a:solidFill>
                  <a:srgbClr val="D6ECFF"/>
                </a:solidFill>
              </a:rPr>
              <a:pPr/>
              <a:t>19.11.2023</a:t>
            </a:fld>
            <a:endParaRPr lang="ru-RU">
              <a:solidFill>
                <a:srgbClr val="D6ECFF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D6ECFF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88681EC-B92F-401F-A8B8-823CDC844485}" type="slidenum">
              <a:rPr lang="ru-RU" smtClean="0">
                <a:solidFill>
                  <a:srgbClr val="D6ECFF"/>
                </a:solidFill>
              </a:rPr>
              <a:pPr/>
              <a:t>‹#›</a:t>
            </a:fld>
            <a:endParaRPr lang="ru-RU">
              <a:solidFill>
                <a:srgbClr val="D6ECFF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87790" y="680477"/>
            <a:ext cx="45720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47305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2825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0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0" name="Прямоугольник 19"/>
          <p:cNvSpPr/>
          <p:nvPr/>
        </p:nvSpPr>
        <p:spPr>
          <a:xfrm flipH="1">
            <a:off x="149770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1" name="Прямоугольник 20"/>
          <p:cNvSpPr/>
          <p:nvPr/>
        </p:nvSpPr>
        <p:spPr>
          <a:xfrm flipH="1">
            <a:off x="189341" y="680477"/>
            <a:ext cx="27432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2" name="Прямоугольник 21"/>
          <p:cNvSpPr/>
          <p:nvPr/>
        </p:nvSpPr>
        <p:spPr>
          <a:xfrm flipH="1">
            <a:off x="226682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9" name="Прямоугольник 28"/>
          <p:cNvSpPr/>
          <p:nvPr/>
        </p:nvSpPr>
        <p:spPr>
          <a:xfrm flipH="1">
            <a:off x="254934" y="680477"/>
            <a:ext cx="9144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30" name="Прямоугольник 29"/>
          <p:cNvSpPr/>
          <p:nvPr/>
        </p:nvSpPr>
        <p:spPr>
          <a:xfrm>
            <a:off x="278710" y="680477"/>
            <a:ext cx="36576" cy="365760"/>
          </a:xfrm>
          <a:prstGeom prst="rect">
            <a:avLst/>
          </a:prstGeom>
          <a:solidFill>
            <a:schemeClr val="bg2"/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2400111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</p:spPr>
        <p:txBody>
          <a:bodyPr/>
          <a:lstStyle>
            <a:lvl1pPr>
              <a:defRPr sz="4000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00CAB55-E4EC-40DD-8AE7-A08C27518C07}" type="datetimeFigureOut">
              <a:rPr lang="ru-RU" smtClean="0">
                <a:solidFill>
                  <a:srgbClr val="D6ECFF"/>
                </a:solidFill>
              </a:rPr>
              <a:pPr/>
              <a:t>19.11.2023</a:t>
            </a:fld>
            <a:endParaRPr lang="ru-RU">
              <a:solidFill>
                <a:srgbClr val="D6ECFF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D6ECFF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88681EC-B92F-401F-A8B8-823CDC844485}" type="slidenum">
              <a:rPr lang="ru-RU" smtClean="0">
                <a:solidFill>
                  <a:srgbClr val="D6ECFF"/>
                </a:solidFill>
              </a:rPr>
              <a:pPr/>
              <a:t>‹#›</a:t>
            </a:fld>
            <a:endParaRPr lang="ru-RU">
              <a:solidFill>
                <a:srgbClr val="D6EC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69908906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00CAB55-E4EC-40DD-8AE7-A08C27518C07}" type="datetimeFigureOut">
              <a:rPr lang="ru-RU" smtClean="0">
                <a:solidFill>
                  <a:srgbClr val="D6ECFF"/>
                </a:solidFill>
              </a:rPr>
              <a:pPr/>
              <a:t>19.11.2023</a:t>
            </a:fld>
            <a:endParaRPr lang="ru-RU">
              <a:solidFill>
                <a:srgbClr val="D6ECFF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D6ECFF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88681EC-B92F-401F-A8B8-823CDC844485}" type="slidenum">
              <a:rPr lang="ru-RU" smtClean="0">
                <a:solidFill>
                  <a:srgbClr val="D6ECFF"/>
                </a:solidFill>
              </a:rPr>
              <a:pPr/>
              <a:t>‹#›</a:t>
            </a:fld>
            <a:endParaRPr lang="ru-RU">
              <a:solidFill>
                <a:srgbClr val="D6EC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0603480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273050"/>
            <a:ext cx="8229600" cy="1162050"/>
          </a:xfrm>
        </p:spPr>
        <p:txBody>
          <a:bodyPr anchor="ctr"/>
          <a:lstStyle>
            <a:lvl1pPr algn="l">
              <a:buNone/>
              <a:defRPr sz="36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435100"/>
            <a:ext cx="2514600" cy="4572000"/>
          </a:xfrm>
        </p:spPr>
        <p:txBody>
          <a:bodyPr/>
          <a:lstStyle>
            <a:lvl1pPr marL="54864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429000" y="1435100"/>
            <a:ext cx="5486400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00CAB55-E4EC-40DD-8AE7-A08C27518C07}" type="datetimeFigureOut">
              <a:rPr lang="ru-RU" smtClean="0">
                <a:solidFill>
                  <a:srgbClr val="D6ECFF"/>
                </a:solidFill>
              </a:rPr>
              <a:pPr/>
              <a:t>19.11.2023</a:t>
            </a:fld>
            <a:endParaRPr lang="ru-RU">
              <a:solidFill>
                <a:srgbClr val="D6ECFF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D6ECFF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88681EC-B92F-401F-A8B8-823CDC844485}" type="slidenum">
              <a:rPr lang="ru-RU" smtClean="0">
                <a:solidFill>
                  <a:srgbClr val="D6ECFF"/>
                </a:solidFill>
              </a:rPr>
              <a:pPr/>
              <a:t>‹#›</a:t>
            </a:fld>
            <a:endParaRPr lang="ru-RU">
              <a:solidFill>
                <a:srgbClr val="D6EC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293558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368032" y="0"/>
            <a:ext cx="8778240" cy="1878037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cxnSp>
        <p:nvCxnSpPr>
          <p:cNvPr id="9" name="Прямая соединительная линия 8"/>
          <p:cNvCxnSpPr/>
          <p:nvPr/>
        </p:nvCxnSpPr>
        <p:spPr>
          <a:xfrm flipV="1">
            <a:off x="363195" y="1885028"/>
            <a:ext cx="8782622" cy="0"/>
          </a:xfrm>
          <a:prstGeom prst="line">
            <a:avLst/>
          </a:prstGeom>
          <a:noFill/>
          <a:ln w="19050" cap="flat" cmpd="sng" algn="ctr">
            <a:solidFill>
              <a:srgbClr val="FFFFFF">
                <a:alpha val="100000"/>
              </a:srgbClr>
            </a:soli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grpSp>
        <p:nvGrpSpPr>
          <p:cNvPr id="10" name="Группа 9"/>
          <p:cNvGrpSpPr/>
          <p:nvPr/>
        </p:nvGrpSpPr>
        <p:grpSpPr>
          <a:xfrm rot="5400000">
            <a:off x="8514581" y="1219200"/>
            <a:ext cx="132763" cy="128466"/>
            <a:chOff x="6668087" y="1297746"/>
            <a:chExt cx="161840" cy="156602"/>
          </a:xfrm>
        </p:grpSpPr>
        <p:cxnSp>
          <p:nvCxnSpPr>
            <p:cNvPr id="15" name="Прямая соединительная линия 14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Прямая соединительная линия 15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Прямая соединительная линия 16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Заголовок 1"/>
          <p:cNvSpPr>
            <a:spLocks noGrp="1"/>
          </p:cNvSpPr>
          <p:nvPr>
            <p:ph type="title"/>
          </p:nvPr>
        </p:nvSpPr>
        <p:spPr bwMode="grayWhite">
          <a:xfrm>
            <a:off x="914400" y="441251"/>
            <a:ext cx="6858000" cy="701749"/>
          </a:xfrm>
        </p:spPr>
        <p:txBody>
          <a:bodyPr anchor="b"/>
          <a:lstStyle>
            <a:lvl1pPr algn="l">
              <a:buNone/>
              <a:defRPr sz="2100" b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68032" y="1893781"/>
            <a:ext cx="8778240" cy="4960144"/>
          </a:xfrm>
          <a:solidFill>
            <a:schemeClr val="bg2"/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914400" y="1150144"/>
            <a:ext cx="6858000" cy="685800"/>
          </a:xfrm>
        </p:spPr>
        <p:txBody>
          <a:bodyPr/>
          <a:lstStyle>
            <a:lvl1pPr marL="27432" indent="0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grpSp>
        <p:nvGrpSpPr>
          <p:cNvPr id="14" name="Группа 13"/>
          <p:cNvGrpSpPr/>
          <p:nvPr/>
        </p:nvGrpSpPr>
        <p:grpSpPr>
          <a:xfrm rot="5400000">
            <a:off x="8666981" y="1371600"/>
            <a:ext cx="132763" cy="128466"/>
            <a:chOff x="6668087" y="1297746"/>
            <a:chExt cx="161840" cy="156602"/>
          </a:xfrm>
        </p:grpSpPr>
        <p:cxnSp>
          <p:nvCxnSpPr>
            <p:cNvPr id="11" name="Прямая соединительная линия 10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Прямая соединительная линия 11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Прямая соединительная линия 12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8" name="Группа 17"/>
          <p:cNvGrpSpPr/>
          <p:nvPr/>
        </p:nvGrpSpPr>
        <p:grpSpPr>
          <a:xfrm rot="5400000">
            <a:off x="8320088" y="1474763"/>
            <a:ext cx="132763" cy="128466"/>
            <a:chOff x="6668087" y="1297746"/>
            <a:chExt cx="161840" cy="156602"/>
          </a:xfrm>
        </p:grpSpPr>
        <p:cxnSp>
          <p:nvCxnSpPr>
            <p:cNvPr id="19" name="Прямая соединительная линия 18"/>
            <p:cNvCxnSpPr/>
            <p:nvPr/>
          </p:nvCxnSpPr>
          <p:spPr>
            <a:xfrm rot="16200000">
              <a:off x="6664064" y="1301769"/>
              <a:ext cx="88509" cy="80463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Прямая соединительная линия 19"/>
            <p:cNvCxnSpPr/>
            <p:nvPr/>
          </p:nvCxnSpPr>
          <p:spPr>
            <a:xfrm rot="16200000" flipV="1">
              <a:off x="6685888" y="1391257"/>
              <a:ext cx="125755" cy="427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Прямая соединительная линия 20"/>
            <p:cNvCxnSpPr/>
            <p:nvPr/>
          </p:nvCxnSpPr>
          <p:spPr>
            <a:xfrm rot="5400000" flipH="1">
              <a:off x="6744524" y="1300853"/>
              <a:ext cx="88509" cy="82296"/>
            </a:xfrm>
            <a:prstGeom prst="line">
              <a:avLst/>
            </a:prstGeom>
            <a:noFill/>
            <a:ln w="25400" cap="rnd" cmpd="sng" algn="ctr">
              <a:solidFill>
                <a:srgbClr val="FFFFFF">
                  <a:alpha val="100000"/>
                </a:srgbClr>
              </a:solidFill>
              <a:prstDash val="solid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477000" y="55499"/>
            <a:ext cx="2133600" cy="365125"/>
          </a:xfrm>
        </p:spPr>
        <p:txBody>
          <a:bodyPr/>
          <a:lstStyle>
            <a:extLst/>
          </a:lstStyle>
          <a:p>
            <a:fld id="{300CAB55-E4EC-40DD-8AE7-A08C27518C07}" type="datetimeFigureOut">
              <a:rPr lang="ru-RU" smtClean="0">
                <a:solidFill>
                  <a:srgbClr val="D6ECFF"/>
                </a:solidFill>
              </a:rPr>
              <a:pPr/>
              <a:t>19.11.2023</a:t>
            </a:fld>
            <a:endParaRPr lang="ru-RU">
              <a:solidFill>
                <a:srgbClr val="D6ECFF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55499"/>
            <a:ext cx="5562600" cy="365125"/>
          </a:xfrm>
        </p:spPr>
        <p:txBody>
          <a:bodyPr/>
          <a:lstStyle>
            <a:extLst/>
          </a:lstStyle>
          <a:p>
            <a:endParaRPr lang="ru-RU">
              <a:solidFill>
                <a:srgbClr val="D6ECFF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610600" y="55499"/>
            <a:ext cx="457200" cy="365125"/>
          </a:xfrm>
        </p:spPr>
        <p:txBody>
          <a:bodyPr/>
          <a:lstStyle>
            <a:extLst/>
          </a:lstStyle>
          <a:p>
            <a:fld id="{C88681EC-B92F-401F-A8B8-823CDC844485}" type="slidenum">
              <a:rPr lang="ru-RU" smtClean="0">
                <a:solidFill>
                  <a:srgbClr val="D6ECFF"/>
                </a:solidFill>
              </a:rPr>
              <a:pPr/>
              <a:t>‹#›</a:t>
            </a:fld>
            <a:endParaRPr lang="ru-RU">
              <a:solidFill>
                <a:srgbClr val="D6EC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7455625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00CAB55-E4EC-40DD-8AE7-A08C27518C07}" type="datetimeFigureOut">
              <a:rPr lang="ru-RU" smtClean="0">
                <a:solidFill>
                  <a:srgbClr val="D6ECFF"/>
                </a:solidFill>
              </a:rPr>
              <a:pPr/>
              <a:t>19.11.2023</a:t>
            </a:fld>
            <a:endParaRPr lang="ru-RU">
              <a:solidFill>
                <a:srgbClr val="D6ECFF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D6ECFF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88681EC-B92F-401F-A8B8-823CDC844485}" type="slidenum">
              <a:rPr lang="ru-RU" smtClean="0">
                <a:solidFill>
                  <a:srgbClr val="D6ECFF"/>
                </a:solidFill>
              </a:rPr>
              <a:pPr/>
              <a:t>‹#›</a:t>
            </a:fld>
            <a:endParaRPr lang="ru-RU">
              <a:solidFill>
                <a:srgbClr val="D6EC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936384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981200" cy="5851525"/>
          </a:xfrm>
        </p:spPr>
        <p:txBody>
          <a:bodyPr vert="eaVert"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09600" y="274639"/>
            <a:ext cx="58674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300CAB55-E4EC-40DD-8AE7-A08C27518C07}" type="datetimeFigureOut">
              <a:rPr lang="ru-RU" smtClean="0">
                <a:solidFill>
                  <a:srgbClr val="D6ECFF"/>
                </a:solidFill>
              </a:rPr>
              <a:pPr/>
              <a:t>19.11.2023</a:t>
            </a:fld>
            <a:endParaRPr lang="ru-RU">
              <a:solidFill>
                <a:srgbClr val="D6ECFF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D6ECFF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88681EC-B92F-401F-A8B8-823CDC844485}" type="slidenum">
              <a:rPr lang="ru-RU" smtClean="0">
                <a:solidFill>
                  <a:srgbClr val="D6ECFF"/>
                </a:solidFill>
              </a:rPr>
              <a:pPr/>
              <a:t>‹#›</a:t>
            </a:fld>
            <a:endParaRPr lang="ru-RU">
              <a:solidFill>
                <a:srgbClr val="D6EC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126165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19.11.2023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0" y="-1"/>
            <a:ext cx="365760" cy="6854456"/>
          </a:xfrm>
          <a:prstGeom prst="rect">
            <a:avLst/>
          </a:prstGeom>
          <a:solidFill>
            <a:srgbClr val="FFFFFF">
              <a:alpha val="100000"/>
            </a:srgb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55291" y="5047394"/>
            <a:ext cx="73152" cy="1691640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55291" y="4796819"/>
            <a:ext cx="73152" cy="228600"/>
          </a:xfrm>
          <a:prstGeom prst="rect">
            <a:avLst/>
          </a:prstGeom>
          <a:solidFill>
            <a:schemeClr val="accent3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55291" y="4637685"/>
            <a:ext cx="73152" cy="137160"/>
          </a:xfrm>
          <a:prstGeom prst="rect">
            <a:avLst/>
          </a:prstGeom>
          <a:solidFill>
            <a:schemeClr val="bg2"/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55291" y="4542559"/>
            <a:ext cx="73152" cy="73152"/>
          </a:xfrm>
          <a:prstGeom prst="rect">
            <a:avLst/>
          </a:prstGeom>
          <a:solidFill>
            <a:schemeClr val="accent2">
              <a:alpha val="100000"/>
            </a:schemeClr>
          </a:solidFill>
          <a:ln w="50800" cap="rnd" cmpd="dbl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309558" y="680477"/>
            <a:ext cx="45720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269073" y="680477"/>
            <a:ext cx="27432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250020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221768" y="680477"/>
            <a:ext cx="9144" cy="365760"/>
          </a:xfrm>
          <a:prstGeom prst="rect">
            <a:avLst/>
          </a:prstGeom>
          <a:solidFill>
            <a:srgbClr val="000000">
              <a:alpha val="100000"/>
            </a:srgbClr>
          </a:solidFill>
          <a:ln w="508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 dirty="0">
              <a:solidFill>
                <a:prstClr val="white"/>
              </a:solidFill>
            </a:endParaRPr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512064"/>
            <a:ext cx="7772400" cy="914400"/>
          </a:xfrm>
          <a:prstGeom prst="rect">
            <a:avLst/>
          </a:prstGeom>
        </p:spPr>
        <p:txBody>
          <a:bodyPr vert="horz" anchor="t">
            <a:no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783560"/>
            <a:ext cx="7772400" cy="4572000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4770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fld id="{300CAB55-E4EC-40DD-8AE7-A08C27518C07}" type="datetimeFigureOut">
              <a:rPr lang="ru-RU" smtClean="0">
                <a:solidFill>
                  <a:srgbClr val="D6ECFF"/>
                </a:solidFill>
              </a:rPr>
              <a:pPr/>
              <a:t>19.11.2023</a:t>
            </a:fld>
            <a:endParaRPr lang="ru-RU">
              <a:solidFill>
                <a:srgbClr val="D6ECFF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416675"/>
            <a:ext cx="55626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100">
                <a:solidFill>
                  <a:schemeClr val="tx2"/>
                </a:solidFill>
              </a:defRPr>
            </a:lvl1pPr>
            <a:extLst/>
          </a:lstStyle>
          <a:p>
            <a:endParaRPr lang="ru-RU">
              <a:solidFill>
                <a:srgbClr val="D6ECFF"/>
              </a:solidFill>
            </a:endParaRPr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610600" y="64166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  <a:extLst/>
          </a:lstStyle>
          <a:p>
            <a:fld id="{C88681EC-B92F-401F-A8B8-823CDC844485}" type="slidenum">
              <a:rPr lang="ru-RU" smtClean="0">
                <a:solidFill>
                  <a:srgbClr val="D6ECFF"/>
                </a:solidFill>
              </a:rPr>
              <a:pPr/>
              <a:t>‹#›</a:t>
            </a:fld>
            <a:endParaRPr lang="ru-RU">
              <a:solidFill>
                <a:srgbClr val="D6EC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06015601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 spc="-100" baseline="0">
          <a:solidFill>
            <a:schemeClr val="tx2">
              <a:satMod val="200000"/>
            </a:schemeClr>
          </a:solidFill>
          <a:latin typeface="+mj-lt"/>
          <a:ea typeface="+mj-ea"/>
          <a:cs typeface="+mj-cs"/>
        </a:defRPr>
      </a:lvl1pPr>
      <a:extLst/>
    </p:titleStyle>
    <p:bodyStyle>
      <a:lvl1pPr marL="411480" indent="-342900" algn="l" rtl="0" eaLnBrk="1" latinLnBrk="0" hangingPunct="1">
        <a:spcBef>
          <a:spcPts val="700"/>
        </a:spcBef>
        <a:buClr>
          <a:schemeClr val="tx2"/>
        </a:buClr>
        <a:buSzPct val="95000"/>
        <a:buFont typeface="Wingdings"/>
        <a:buChar char="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40664" indent="-285750" algn="l" rtl="0" eaLnBrk="1" latinLnBrk="0" hangingPunct="1">
        <a:spcBef>
          <a:spcPct val="20000"/>
        </a:spcBef>
        <a:buClr>
          <a:schemeClr val="accent2"/>
        </a:buClr>
        <a:buSzPct val="90000"/>
        <a:buFont typeface="Wingdings"/>
        <a:buChar char="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996696" indent="-228600" algn="l" rtl="0" eaLnBrk="1" latinLnBrk="0" hangingPunct="1">
        <a:spcBef>
          <a:spcPct val="20000"/>
        </a:spcBef>
        <a:buClr>
          <a:schemeClr val="accent2"/>
        </a:buClr>
        <a:buFont typeface="Wingdings 2"/>
        <a:buChar char="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61872" indent="-228600" algn="l" rtl="0" eaLnBrk="1" latinLnBrk="0" hangingPunct="1">
        <a:spcBef>
          <a:spcPct val="20000"/>
        </a:spcBef>
        <a:buClr>
          <a:schemeClr val="accent3"/>
        </a:buClr>
        <a:buFont typeface="Wingdings 3"/>
        <a:buChar char="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4pPr>
      <a:lvl5pPr marL="14813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9928" indent="-210312" algn="l" rtl="0" eaLnBrk="1" latinLnBrk="0" hangingPunct="1">
        <a:spcBef>
          <a:spcPct val="20000"/>
        </a:spcBef>
        <a:buClr>
          <a:schemeClr val="accent3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01952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93976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182880" algn="l" rtl="0" eaLnBrk="1" latinLnBrk="0" hangingPunct="1">
        <a:spcBef>
          <a:spcPct val="20000"/>
        </a:spcBef>
        <a:buClr>
          <a:schemeClr val="accent4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4.jpeg"/><Relationship Id="rId4" Type="http://schemas.openxmlformats.org/officeDocument/2006/relationships/slide" Target="slide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wmf"/><Relationship Id="rId2" Type="http://schemas.openxmlformats.org/officeDocument/2006/relationships/image" Target="../media/image5.wmf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7.png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2643174" y="214290"/>
            <a:ext cx="5786478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indent="1350963" fontAlgn="base">
              <a:spcBef>
                <a:spcPct val="0"/>
              </a:spcBef>
              <a:spcAft>
                <a:spcPct val="0"/>
              </a:spcAft>
            </a:pPr>
            <a:r>
              <a:rPr lang="ru-RU" sz="4800" b="1" dirty="0" smtClean="0">
                <a:solidFill>
                  <a:srgbClr val="FF000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Занятие №19</a:t>
            </a:r>
            <a:endParaRPr lang="ru-RU" sz="2800" dirty="0" smtClean="0">
              <a:solidFill>
                <a:prstClr val="white"/>
              </a:solidFill>
              <a:latin typeface="Arial" pitchFamily="34" charset="0"/>
            </a:endParaRPr>
          </a:p>
          <a:p>
            <a:pPr indent="135096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6000" b="1" dirty="0" smtClean="0">
                <a:solidFill>
                  <a:srgbClr val="00206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Симметрия</a:t>
            </a:r>
            <a:endParaRPr lang="ru-RU" sz="6000" b="1" dirty="0" smtClean="0">
              <a:solidFill>
                <a:prstClr val="white"/>
              </a:solidFill>
              <a:latin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571604" y="2500306"/>
            <a:ext cx="1549142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indent="1350963" algn="ctr" fontAlgn="base">
              <a:spcBef>
                <a:spcPct val="0"/>
              </a:spcBef>
              <a:spcAft>
                <a:spcPct val="0"/>
              </a:spcAft>
            </a:pPr>
            <a:endParaRPr lang="ru-RU" sz="5400" b="1" dirty="0">
              <a:ln w="17780" cmpd="sng">
                <a:solidFill>
                  <a:srgbClr val="7FD13B">
                    <a:tint val="3000"/>
                  </a:srgbClr>
                </a:solidFill>
                <a:prstDash val="solid"/>
                <a:miter lim="800000"/>
              </a:ln>
              <a:gradFill>
                <a:gsLst>
                  <a:gs pos="10000">
                    <a:srgbClr val="7FD13B">
                      <a:tint val="63000"/>
                      <a:sat val="105000"/>
                    </a:srgbClr>
                  </a:gs>
                  <a:gs pos="90000">
                    <a:srgbClr val="7FD13B">
                      <a:shade val="50000"/>
                      <a:satMod val="100000"/>
                    </a:srgbClr>
                  </a:gs>
                </a:gsLst>
                <a:lin ang="5400000"/>
              </a:gradFill>
              <a:effectLst>
                <a:outerShdw blurRad="55000" dist="50800" dir="5400000" algn="tl">
                  <a:srgbClr val="000000">
                    <a:alpha val="33000"/>
                  </a:srgbClr>
                </a:outerShdw>
              </a:effectLst>
            </a:endParaRPr>
          </a:p>
        </p:txBody>
      </p:sp>
      <p:pic>
        <p:nvPicPr>
          <p:cNvPr id="4" name="Picture 3" descr="10"/>
          <p:cNvPicPr>
            <a:picLocks noChangeAspect="1" noChangeArrowheads="1"/>
          </p:cNvPicPr>
          <p:nvPr/>
        </p:nvPicPr>
        <p:blipFill>
          <a:blip r:embed="rId2" cstate="print"/>
          <a:srcRect l="18489"/>
          <a:stretch>
            <a:fillRect/>
          </a:stretch>
        </p:blipFill>
        <p:spPr bwMode="auto">
          <a:xfrm>
            <a:off x="4786314" y="3143248"/>
            <a:ext cx="3932262" cy="3579206"/>
          </a:xfrm>
          <a:prstGeom prst="rect">
            <a:avLst/>
          </a:prstGeom>
          <a:noFill/>
        </p:spPr>
      </p:pic>
      <p:pic>
        <p:nvPicPr>
          <p:cNvPr id="5" name="Picture 5" descr="Eiffel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500034" y="214290"/>
            <a:ext cx="2357454" cy="3539034"/>
          </a:xfrm>
          <a:prstGeom prst="rect">
            <a:avLst/>
          </a:prstGeom>
          <a:noFill/>
          <a:ln/>
        </p:spPr>
      </p:pic>
      <p:pic>
        <p:nvPicPr>
          <p:cNvPr id="6" name="Picture 6" descr="kaktus_0053">
            <a:hlinkClick r:id="rId4" action="ppaction://hlinksldjump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1142976" y="3857628"/>
            <a:ext cx="2808287" cy="280828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4390776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0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10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10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 descr="C:\Documents and Settings\нина\Local Settings\Temporary Internet Files\Content.IE5\COC1D93Z\MCj03357480000[1].wmf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9091811">
            <a:off x="778402" y="3206325"/>
            <a:ext cx="3524269" cy="36814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Рисунок 4" descr="C:\Microsoft Office 2007\MEDIA\CAGCAT10\j0299587.wmf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5008" y="3643314"/>
            <a:ext cx="2786082" cy="2786082"/>
          </a:xfrm>
          <a:prstGeom prst="rect">
            <a:avLst/>
          </a:prstGeom>
          <a:noFill/>
          <a:ln w="9525">
            <a:solidFill>
              <a:schemeClr val="tx2">
                <a:lumMod val="75000"/>
              </a:schemeClr>
            </a:solidFill>
            <a:miter lim="800000"/>
            <a:headEnd/>
            <a:tailEnd/>
          </a:ln>
        </p:spPr>
      </p:pic>
      <p:pic>
        <p:nvPicPr>
          <p:cNvPr id="6" name="Рисунок 5" descr="C:\Documents and Settings\нина\Local Settings\Temporary Internet Files\Content.IE5\Y4FIAPDQ\MCj04380400000[1].png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357554" y="571480"/>
            <a:ext cx="2928958" cy="30003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TextBox 6"/>
          <p:cNvSpPr txBox="1"/>
          <p:nvPr/>
        </p:nvSpPr>
        <p:spPr>
          <a:xfrm>
            <a:off x="500034" y="214290"/>
            <a:ext cx="612129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prstClr val="black"/>
                </a:solidFill>
              </a:rPr>
              <a:t>Осевая и зеркальная симметрии</a:t>
            </a:r>
            <a:endParaRPr lang="ru-RU" sz="3200" b="1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902533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303" name="Rectangle 15"/>
          <p:cNvSpPr>
            <a:spLocks noChangeArrowheads="1"/>
          </p:cNvSpPr>
          <p:nvPr/>
        </p:nvSpPr>
        <p:spPr bwMode="auto">
          <a:xfrm>
            <a:off x="0" y="0"/>
            <a:ext cx="7858148" cy="1600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4400" b="1" dirty="0" smtClean="0">
                <a:solidFill>
                  <a:prstClr val="white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Задание.</a:t>
            </a:r>
            <a:endParaRPr lang="ru-RU" sz="2400" dirty="0" smtClean="0">
              <a:solidFill>
                <a:prstClr val="white"/>
              </a:solidFill>
              <a:latin typeface="Arial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z="5400" dirty="0" smtClean="0">
              <a:solidFill>
                <a:prstClr val="white"/>
              </a:solidFill>
              <a:latin typeface="Arial" pitchFamily="34" charset="0"/>
            </a:endParaRPr>
          </a:p>
        </p:txBody>
      </p:sp>
      <p:grpSp>
        <p:nvGrpSpPr>
          <p:cNvPr id="12289" name="Group 1"/>
          <p:cNvGrpSpPr>
            <a:grpSpLocks/>
          </p:cNvGrpSpPr>
          <p:nvPr/>
        </p:nvGrpSpPr>
        <p:grpSpPr bwMode="auto">
          <a:xfrm>
            <a:off x="857224" y="2519456"/>
            <a:ext cx="7000924" cy="4101020"/>
            <a:chOff x="1650" y="10510"/>
            <a:chExt cx="8145" cy="5555"/>
          </a:xfrm>
        </p:grpSpPr>
        <p:sp>
          <p:nvSpPr>
            <p:cNvPr id="12302" name="Rectangle 14"/>
            <p:cNvSpPr>
              <a:spLocks noChangeArrowheads="1"/>
            </p:cNvSpPr>
            <p:nvPr/>
          </p:nvSpPr>
          <p:spPr bwMode="auto">
            <a:xfrm>
              <a:off x="1650" y="10772"/>
              <a:ext cx="2340" cy="1042"/>
            </a:xfrm>
            <a:prstGeom prst="rect">
              <a:avLst/>
            </a:prstGeom>
            <a:solidFill>
              <a:srgbClr val="E36C0A"/>
            </a:solidFill>
            <a:ln w="12700">
              <a:solidFill>
                <a:srgbClr val="FABF8F"/>
              </a:solidFill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12301" name="Oval 13"/>
            <p:cNvSpPr>
              <a:spLocks noChangeArrowheads="1"/>
            </p:cNvSpPr>
            <p:nvPr/>
          </p:nvSpPr>
          <p:spPr bwMode="auto">
            <a:xfrm>
              <a:off x="2100" y="14625"/>
              <a:ext cx="1440" cy="1440"/>
            </a:xfrm>
            <a:prstGeom prst="ellipse">
              <a:avLst/>
            </a:prstGeom>
            <a:solidFill>
              <a:srgbClr val="00B05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12300" name="AutoShape 12"/>
            <p:cNvSpPr>
              <a:spLocks noChangeArrowheads="1"/>
            </p:cNvSpPr>
            <p:nvPr/>
          </p:nvSpPr>
          <p:spPr bwMode="auto">
            <a:xfrm>
              <a:off x="1980" y="12360"/>
              <a:ext cx="1665" cy="1440"/>
            </a:xfrm>
            <a:prstGeom prst="triangle">
              <a:avLst>
                <a:gd name="adj" fmla="val 50000"/>
              </a:avLst>
            </a:prstGeom>
            <a:solidFill>
              <a:srgbClr val="FFFF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12296" name="Rectangle 8"/>
            <p:cNvSpPr>
              <a:spLocks noChangeArrowheads="1"/>
            </p:cNvSpPr>
            <p:nvPr/>
          </p:nvSpPr>
          <p:spPr bwMode="auto">
            <a:xfrm>
              <a:off x="8130" y="10510"/>
              <a:ext cx="1304" cy="1304"/>
            </a:xfrm>
            <a:prstGeom prst="rect">
              <a:avLst/>
            </a:prstGeom>
            <a:solidFill>
              <a:srgbClr val="76923C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12295" name="AutoShape 7"/>
            <p:cNvSpPr>
              <a:spLocks noChangeArrowheads="1"/>
            </p:cNvSpPr>
            <p:nvPr/>
          </p:nvSpPr>
          <p:spPr bwMode="auto">
            <a:xfrm>
              <a:off x="8025" y="14610"/>
              <a:ext cx="1665" cy="1440"/>
            </a:xfrm>
            <a:prstGeom prst="hexagon">
              <a:avLst>
                <a:gd name="adj" fmla="val 28906"/>
                <a:gd name="vf" fmla="val 115470"/>
              </a:avLst>
            </a:prstGeom>
            <a:solidFill>
              <a:srgbClr val="00B0F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12294" name="AutoShape 6"/>
            <p:cNvSpPr>
              <a:spLocks noChangeArrowheads="1"/>
            </p:cNvSpPr>
            <p:nvPr/>
          </p:nvSpPr>
          <p:spPr bwMode="auto">
            <a:xfrm>
              <a:off x="5197" y="12360"/>
              <a:ext cx="997" cy="1455"/>
            </a:xfrm>
            <a:prstGeom prst="triangle">
              <a:avLst>
                <a:gd name="adj" fmla="val 48227"/>
              </a:avLst>
            </a:prstGeom>
            <a:solidFill>
              <a:srgbClr val="548DD4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12293" name="AutoShape 5"/>
            <p:cNvSpPr>
              <a:spLocks noChangeArrowheads="1"/>
            </p:cNvSpPr>
            <p:nvPr/>
          </p:nvSpPr>
          <p:spPr bwMode="auto">
            <a:xfrm>
              <a:off x="8130" y="12360"/>
              <a:ext cx="1665" cy="1440"/>
            </a:xfrm>
            <a:prstGeom prst="triangle">
              <a:avLst>
                <a:gd name="adj" fmla="val 0"/>
              </a:avLst>
            </a:prstGeom>
            <a:solidFill>
              <a:srgbClr val="C0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prstClr val="white"/>
                </a:solidFill>
              </a:endParaRPr>
            </a:p>
          </p:txBody>
        </p:sp>
        <p:grpSp>
          <p:nvGrpSpPr>
            <p:cNvPr id="12290" name="Group 2"/>
            <p:cNvGrpSpPr>
              <a:grpSpLocks/>
            </p:cNvGrpSpPr>
            <p:nvPr/>
          </p:nvGrpSpPr>
          <p:grpSpPr bwMode="auto">
            <a:xfrm>
              <a:off x="5197" y="14595"/>
              <a:ext cx="1500" cy="1455"/>
              <a:chOff x="4935" y="14910"/>
              <a:chExt cx="1500" cy="1455"/>
            </a:xfrm>
          </p:grpSpPr>
          <p:sp>
            <p:nvSpPr>
              <p:cNvPr id="12292" name="AutoShape 4"/>
              <p:cNvSpPr>
                <a:spLocks noChangeArrowheads="1"/>
              </p:cNvSpPr>
              <p:nvPr/>
            </p:nvSpPr>
            <p:spPr bwMode="auto">
              <a:xfrm rot="10800000">
                <a:off x="4935" y="14910"/>
                <a:ext cx="997" cy="1455"/>
              </a:xfrm>
              <a:prstGeom prst="triangle">
                <a:avLst>
                  <a:gd name="adj" fmla="val 48227"/>
                </a:avLst>
              </a:prstGeom>
              <a:solidFill>
                <a:srgbClr val="D99594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>
                  <a:solidFill>
                    <a:prstClr val="white"/>
                  </a:solidFill>
                </a:endParaRPr>
              </a:p>
            </p:txBody>
          </p:sp>
          <p:sp>
            <p:nvSpPr>
              <p:cNvPr id="12291" name="AutoShape 3"/>
              <p:cNvSpPr>
                <a:spLocks noChangeArrowheads="1"/>
              </p:cNvSpPr>
              <p:nvPr/>
            </p:nvSpPr>
            <p:spPr bwMode="auto">
              <a:xfrm>
                <a:off x="5438" y="14910"/>
                <a:ext cx="997" cy="1455"/>
              </a:xfrm>
              <a:prstGeom prst="triangle">
                <a:avLst>
                  <a:gd name="adj" fmla="val 48227"/>
                </a:avLst>
              </a:prstGeom>
              <a:solidFill>
                <a:srgbClr val="D99594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>
                  <a:solidFill>
                    <a:prstClr val="white"/>
                  </a:solidFill>
                </a:endParaRPr>
              </a:p>
            </p:txBody>
          </p:sp>
        </p:grpSp>
      </p:grpSp>
      <p:sp>
        <p:nvSpPr>
          <p:cNvPr id="12304" name="Rectangle 16"/>
          <p:cNvSpPr>
            <a:spLocks noChangeArrowheads="1"/>
          </p:cNvSpPr>
          <p:nvPr/>
        </p:nvSpPr>
        <p:spPr bwMode="auto">
          <a:xfrm>
            <a:off x="0" y="0"/>
            <a:ext cx="9144000" cy="24006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4400" dirty="0" smtClean="0">
                <a:solidFill>
                  <a:prstClr val="white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                   Какая из изображённых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4400" dirty="0" smtClean="0">
                <a:solidFill>
                  <a:prstClr val="white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фигур самая симметричная? Какая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4400" dirty="0" smtClean="0">
                <a:solidFill>
                  <a:prstClr val="white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самая «несимметричная»?</a:t>
            </a:r>
            <a:endParaRPr lang="ru-RU" sz="2400" dirty="0" smtClean="0">
              <a:solidFill>
                <a:prstClr val="white"/>
              </a:solidFill>
              <a:latin typeface="Arial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dirty="0" smtClean="0">
              <a:solidFill>
                <a:prstClr val="white"/>
              </a:solidFill>
              <a:latin typeface="Arial" pitchFamily="34" charset="0"/>
            </a:endParaRPr>
          </a:p>
        </p:txBody>
      </p:sp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3714744" y="2285992"/>
            <a:ext cx="1290637" cy="1133475"/>
            <a:chOff x="4230" y="9907"/>
            <a:chExt cx="2168" cy="1913"/>
          </a:xfrm>
        </p:grpSpPr>
        <p:sp>
          <p:nvSpPr>
            <p:cNvPr id="1027" name="AutoShape 3"/>
            <p:cNvSpPr>
              <a:spLocks noChangeArrowheads="1"/>
            </p:cNvSpPr>
            <p:nvPr/>
          </p:nvSpPr>
          <p:spPr bwMode="auto">
            <a:xfrm>
              <a:off x="4230" y="10380"/>
              <a:ext cx="1665" cy="1440"/>
            </a:xfrm>
            <a:prstGeom prst="triangle">
              <a:avLst>
                <a:gd name="adj" fmla="val 50000"/>
              </a:avLst>
            </a:prstGeom>
            <a:solidFill>
              <a:srgbClr val="1F497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1028" name="AutoShape 4"/>
            <p:cNvSpPr>
              <a:spLocks noChangeArrowheads="1"/>
            </p:cNvSpPr>
            <p:nvPr/>
          </p:nvSpPr>
          <p:spPr bwMode="auto">
            <a:xfrm rot="-3592197">
              <a:off x="4845" y="10020"/>
              <a:ext cx="1665" cy="1440"/>
            </a:xfrm>
            <a:prstGeom prst="triangle">
              <a:avLst>
                <a:gd name="adj" fmla="val 50000"/>
              </a:avLst>
            </a:prstGeom>
            <a:solidFill>
              <a:srgbClr val="1F497D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prstClr val="white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8124627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23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23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23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228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228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22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30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72" name="Rectangle 8"/>
          <p:cNvSpPr>
            <a:spLocks noChangeArrowheads="1"/>
          </p:cNvSpPr>
          <p:nvPr/>
        </p:nvSpPr>
        <p:spPr bwMode="auto">
          <a:xfrm>
            <a:off x="0" y="0"/>
            <a:ext cx="8929718" cy="17235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buFontTx/>
              <a:buChar char="•"/>
            </a:pPr>
            <a:r>
              <a:rPr lang="ru-RU" sz="4400" dirty="0" smtClean="0">
                <a:solidFill>
                  <a:prstClr val="white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Определите, что общего у фигур, изображённых на рисунке.</a:t>
            </a:r>
            <a:endParaRPr lang="ru-RU" sz="2400" dirty="0" smtClean="0">
              <a:solidFill>
                <a:prstClr val="white"/>
              </a:solidFill>
              <a:latin typeface="Arial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dirty="0" smtClean="0">
              <a:solidFill>
                <a:prstClr val="white"/>
              </a:solidFill>
              <a:latin typeface="Arial" pitchFamily="34" charset="0"/>
            </a:endParaRPr>
          </a:p>
        </p:txBody>
      </p:sp>
      <p:grpSp>
        <p:nvGrpSpPr>
          <p:cNvPr id="11265" name="Group 1"/>
          <p:cNvGrpSpPr>
            <a:grpSpLocks/>
          </p:cNvGrpSpPr>
          <p:nvPr/>
        </p:nvGrpSpPr>
        <p:grpSpPr bwMode="auto">
          <a:xfrm>
            <a:off x="642910" y="2214554"/>
            <a:ext cx="7596000" cy="1908000"/>
            <a:chOff x="1095" y="1677"/>
            <a:chExt cx="10060" cy="1695"/>
          </a:xfrm>
        </p:grpSpPr>
        <p:sp>
          <p:nvSpPr>
            <p:cNvPr id="11271" name="AutoShape 7"/>
            <p:cNvSpPr>
              <a:spLocks noChangeArrowheads="1"/>
            </p:cNvSpPr>
            <p:nvPr/>
          </p:nvSpPr>
          <p:spPr bwMode="auto">
            <a:xfrm>
              <a:off x="1095" y="1995"/>
              <a:ext cx="1080" cy="1320"/>
            </a:xfrm>
            <a:prstGeom prst="triangle">
              <a:avLst>
                <a:gd name="adj" fmla="val 47329"/>
              </a:avLst>
            </a:prstGeom>
            <a:gradFill rotWithShape="0">
              <a:gsLst>
                <a:gs pos="0">
                  <a:srgbClr val="00B0F0">
                    <a:gamma/>
                    <a:tint val="20000"/>
                    <a:invGamma/>
                  </a:srgbClr>
                </a:gs>
                <a:gs pos="100000">
                  <a:srgbClr val="00B0F0"/>
                </a:gs>
              </a:gsLst>
              <a:lin ang="2700000" scaled="1"/>
            </a:gra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sz="2000">
                <a:solidFill>
                  <a:prstClr val="white"/>
                </a:solidFill>
              </a:endParaRPr>
            </a:p>
          </p:txBody>
        </p:sp>
        <p:sp>
          <p:nvSpPr>
            <p:cNvPr id="11270" name="AutoShape 6"/>
            <p:cNvSpPr>
              <a:spLocks noChangeArrowheads="1"/>
            </p:cNvSpPr>
            <p:nvPr/>
          </p:nvSpPr>
          <p:spPr bwMode="auto">
            <a:xfrm rot="10800000">
              <a:off x="2835" y="1777"/>
              <a:ext cx="765" cy="1538"/>
            </a:xfrm>
            <a:prstGeom prst="downArrow">
              <a:avLst>
                <a:gd name="adj1" fmla="val 50000"/>
                <a:gd name="adj2" fmla="val 50261"/>
              </a:avLst>
            </a:prstGeom>
            <a:gradFill rotWithShape="0">
              <a:gsLst>
                <a:gs pos="0">
                  <a:srgbClr val="00B0F0">
                    <a:gamma/>
                    <a:tint val="20000"/>
                    <a:invGamma/>
                  </a:srgbClr>
                </a:gs>
                <a:gs pos="100000">
                  <a:srgbClr val="00B0F0"/>
                </a:gs>
              </a:gsLst>
              <a:lin ang="2700000" scaled="1"/>
            </a:gra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sz="2000">
                <a:solidFill>
                  <a:prstClr val="white"/>
                </a:solidFill>
              </a:endParaRPr>
            </a:p>
          </p:txBody>
        </p:sp>
        <p:sp>
          <p:nvSpPr>
            <p:cNvPr id="11269" name="Oval 5"/>
            <p:cNvSpPr>
              <a:spLocks noChangeArrowheads="1"/>
            </p:cNvSpPr>
            <p:nvPr/>
          </p:nvSpPr>
          <p:spPr bwMode="auto">
            <a:xfrm>
              <a:off x="4440" y="2265"/>
              <a:ext cx="1020" cy="1020"/>
            </a:xfrm>
            <a:prstGeom prst="ellipse">
              <a:avLst/>
            </a:prstGeom>
            <a:gradFill rotWithShape="0">
              <a:gsLst>
                <a:gs pos="0">
                  <a:srgbClr val="00B0F0">
                    <a:gamma/>
                    <a:tint val="20000"/>
                    <a:invGamma/>
                  </a:srgbClr>
                </a:gs>
                <a:gs pos="100000">
                  <a:srgbClr val="00B0F0"/>
                </a:gs>
              </a:gsLst>
              <a:lin ang="2700000" scaled="1"/>
            </a:gra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sz="2000">
                <a:solidFill>
                  <a:prstClr val="white"/>
                </a:solidFill>
              </a:endParaRPr>
            </a:p>
          </p:txBody>
        </p:sp>
        <p:sp>
          <p:nvSpPr>
            <p:cNvPr id="11268" name="Oval 4"/>
            <p:cNvSpPr>
              <a:spLocks noChangeArrowheads="1"/>
            </p:cNvSpPr>
            <p:nvPr/>
          </p:nvSpPr>
          <p:spPr bwMode="auto">
            <a:xfrm rot="-3649454">
              <a:off x="6068" y="2281"/>
              <a:ext cx="1695" cy="487"/>
            </a:xfrm>
            <a:prstGeom prst="ellipse">
              <a:avLst/>
            </a:prstGeom>
            <a:gradFill rotWithShape="0">
              <a:gsLst>
                <a:gs pos="0">
                  <a:srgbClr val="00B0F0">
                    <a:gamma/>
                    <a:tint val="20000"/>
                    <a:invGamma/>
                  </a:srgbClr>
                </a:gs>
                <a:gs pos="100000">
                  <a:srgbClr val="00B0F0"/>
                </a:gs>
              </a:gsLst>
              <a:lin ang="2700000" scaled="1"/>
            </a:gra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sz="2000">
                <a:solidFill>
                  <a:prstClr val="white"/>
                </a:solidFill>
              </a:endParaRPr>
            </a:p>
          </p:txBody>
        </p:sp>
        <p:sp>
          <p:nvSpPr>
            <p:cNvPr id="11267" name="AutoShape 3"/>
            <p:cNvSpPr>
              <a:spLocks noChangeArrowheads="1"/>
            </p:cNvSpPr>
            <p:nvPr/>
          </p:nvSpPr>
          <p:spPr bwMode="auto">
            <a:xfrm rot="5400000">
              <a:off x="8009" y="2157"/>
              <a:ext cx="1377" cy="1054"/>
            </a:xfrm>
            <a:prstGeom prst="notchedRightArrow">
              <a:avLst>
                <a:gd name="adj1" fmla="val 37259"/>
                <a:gd name="adj2" fmla="val 130645"/>
              </a:avLst>
            </a:prstGeom>
            <a:gradFill rotWithShape="0">
              <a:gsLst>
                <a:gs pos="0">
                  <a:srgbClr val="00B0F0">
                    <a:gamma/>
                    <a:tint val="20000"/>
                    <a:invGamma/>
                  </a:srgbClr>
                </a:gs>
                <a:gs pos="100000">
                  <a:srgbClr val="00B0F0"/>
                </a:gs>
              </a:gsLst>
              <a:lin ang="2700000" scaled="1"/>
            </a:gra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sz="2000">
                <a:solidFill>
                  <a:prstClr val="white"/>
                </a:solidFill>
              </a:endParaRPr>
            </a:p>
          </p:txBody>
        </p:sp>
        <p:sp>
          <p:nvSpPr>
            <p:cNvPr id="11266" name="AutoShape 2"/>
            <p:cNvSpPr>
              <a:spLocks noChangeArrowheads="1"/>
            </p:cNvSpPr>
            <p:nvPr/>
          </p:nvSpPr>
          <p:spPr bwMode="auto">
            <a:xfrm rot="3575944">
              <a:off x="10049" y="2112"/>
              <a:ext cx="900" cy="1312"/>
            </a:xfrm>
            <a:prstGeom prst="hexagon">
              <a:avLst>
                <a:gd name="adj" fmla="val 34676"/>
                <a:gd name="vf" fmla="val 115470"/>
              </a:avLst>
            </a:prstGeom>
            <a:gradFill rotWithShape="0">
              <a:gsLst>
                <a:gs pos="0">
                  <a:srgbClr val="00B0F0">
                    <a:gamma/>
                    <a:tint val="20000"/>
                    <a:invGamma/>
                  </a:srgbClr>
                </a:gs>
                <a:gs pos="100000">
                  <a:srgbClr val="00B0F0"/>
                </a:gs>
              </a:gsLst>
              <a:lin ang="2700000" scaled="1"/>
            </a:gra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 sz="2000">
                <a:solidFill>
                  <a:prstClr val="white"/>
                </a:solidFill>
              </a:endParaRPr>
            </a:p>
          </p:txBody>
        </p:sp>
      </p:grpSp>
      <p:sp>
        <p:nvSpPr>
          <p:cNvPr id="11273" name="Rectangle 9"/>
          <p:cNvSpPr>
            <a:spLocks noChangeArrowheads="1"/>
          </p:cNvSpPr>
          <p:nvPr/>
        </p:nvSpPr>
        <p:spPr bwMode="auto">
          <a:xfrm>
            <a:off x="2214546" y="4929198"/>
            <a:ext cx="6929454" cy="1631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indent="2333625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prstClr val="white"/>
                </a:solidFill>
                <a:latin typeface="Arial" pitchFamily="34" charset="0"/>
              </a:rPr>
              <a:t/>
            </a:r>
            <a:br>
              <a:rPr lang="ru-RU" dirty="0" smtClean="0">
                <a:solidFill>
                  <a:prstClr val="white"/>
                </a:solidFill>
                <a:latin typeface="Arial" pitchFamily="34" charset="0"/>
              </a:rPr>
            </a:br>
            <a:r>
              <a:rPr lang="ru-RU" sz="3200" i="1" dirty="0" smtClean="0">
                <a:solidFill>
                  <a:prstClr val="white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Ответ:</a:t>
            </a:r>
            <a:r>
              <a:rPr lang="ru-RU" sz="3200" dirty="0" smtClean="0">
                <a:solidFill>
                  <a:prstClr val="white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 они обладают осевой симметрией.</a:t>
            </a:r>
            <a:endParaRPr lang="ru-RU" sz="1600" dirty="0" smtClean="0">
              <a:solidFill>
                <a:prstClr val="white"/>
              </a:solidFill>
              <a:latin typeface="Arial" pitchFamily="34" charset="0"/>
            </a:endParaRPr>
          </a:p>
          <a:p>
            <a:pPr indent="2333625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dirty="0" smtClean="0">
              <a:solidFill>
                <a:prstClr val="white"/>
              </a:solidFill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314895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12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12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12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127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12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12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273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5" name="Rectangle 1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prstClr val="white"/>
              </a:solidFill>
              <a:latin typeface="Arial" pitchFamily="34" charset="0"/>
            </a:endParaRPr>
          </a:p>
        </p:txBody>
      </p:sp>
      <p:grpSp>
        <p:nvGrpSpPr>
          <p:cNvPr id="10241" name="Group 1"/>
          <p:cNvGrpSpPr>
            <a:grpSpLocks/>
          </p:cNvGrpSpPr>
          <p:nvPr/>
        </p:nvGrpSpPr>
        <p:grpSpPr bwMode="auto">
          <a:xfrm>
            <a:off x="285720" y="1785926"/>
            <a:ext cx="8072494" cy="3643338"/>
            <a:chOff x="936" y="4497"/>
            <a:chExt cx="10404" cy="2407"/>
          </a:xfrm>
        </p:grpSpPr>
        <p:grpSp>
          <p:nvGrpSpPr>
            <p:cNvPr id="10252" name="Group 12"/>
            <p:cNvGrpSpPr>
              <a:grpSpLocks/>
            </p:cNvGrpSpPr>
            <p:nvPr/>
          </p:nvGrpSpPr>
          <p:grpSpPr bwMode="auto">
            <a:xfrm>
              <a:off x="936" y="5055"/>
              <a:ext cx="1182" cy="1635"/>
              <a:chOff x="2205" y="4875"/>
              <a:chExt cx="1527" cy="1920"/>
            </a:xfrm>
          </p:grpSpPr>
          <p:sp>
            <p:nvSpPr>
              <p:cNvPr id="10254" name="Oval 14"/>
              <p:cNvSpPr>
                <a:spLocks noChangeArrowheads="1"/>
              </p:cNvSpPr>
              <p:nvPr/>
            </p:nvSpPr>
            <p:spPr bwMode="auto">
              <a:xfrm>
                <a:off x="2205" y="5355"/>
                <a:ext cx="1440" cy="1440"/>
              </a:xfrm>
              <a:prstGeom prst="ellipse">
                <a:avLst/>
              </a:prstGeom>
              <a:solidFill>
                <a:srgbClr val="95B3D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>
                  <a:solidFill>
                    <a:prstClr val="white"/>
                  </a:solidFill>
                </a:endParaRPr>
              </a:p>
            </p:txBody>
          </p:sp>
          <p:sp>
            <p:nvSpPr>
              <p:cNvPr id="10253" name="AutoShape 13"/>
              <p:cNvSpPr>
                <a:spLocks noChangeArrowheads="1"/>
              </p:cNvSpPr>
              <p:nvPr/>
            </p:nvSpPr>
            <p:spPr bwMode="auto">
              <a:xfrm rot="10800000">
                <a:off x="2205" y="4875"/>
                <a:ext cx="1527" cy="1245"/>
              </a:xfrm>
              <a:prstGeom prst="triangle">
                <a:avLst>
                  <a:gd name="adj" fmla="val 50000"/>
                </a:avLst>
              </a:prstGeom>
              <a:solidFill>
                <a:srgbClr val="95B3D7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>
                  <a:solidFill>
                    <a:prstClr val="white"/>
                  </a:solidFill>
                </a:endParaRPr>
              </a:p>
            </p:txBody>
          </p:sp>
        </p:grpSp>
        <p:grpSp>
          <p:nvGrpSpPr>
            <p:cNvPr id="10249" name="Group 9"/>
            <p:cNvGrpSpPr>
              <a:grpSpLocks/>
            </p:cNvGrpSpPr>
            <p:nvPr/>
          </p:nvGrpSpPr>
          <p:grpSpPr bwMode="auto">
            <a:xfrm>
              <a:off x="3240" y="5202"/>
              <a:ext cx="1440" cy="1488"/>
              <a:chOff x="2943" y="4830"/>
              <a:chExt cx="1440" cy="1578"/>
            </a:xfrm>
          </p:grpSpPr>
          <p:sp>
            <p:nvSpPr>
              <p:cNvPr id="10251" name="Oval 11"/>
              <p:cNvSpPr>
                <a:spLocks noChangeArrowheads="1"/>
              </p:cNvSpPr>
              <p:nvPr/>
            </p:nvSpPr>
            <p:spPr bwMode="auto">
              <a:xfrm>
                <a:off x="2943" y="4830"/>
                <a:ext cx="1440" cy="1440"/>
              </a:xfrm>
              <a:prstGeom prst="ellipse">
                <a:avLst/>
              </a:prstGeom>
              <a:solidFill>
                <a:srgbClr val="95B3D7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>
                  <a:solidFill>
                    <a:prstClr val="white"/>
                  </a:solidFill>
                </a:endParaRPr>
              </a:p>
            </p:txBody>
          </p:sp>
          <p:sp>
            <p:nvSpPr>
              <p:cNvPr id="10250" name="AutoShape 10"/>
              <p:cNvSpPr>
                <a:spLocks noChangeArrowheads="1"/>
              </p:cNvSpPr>
              <p:nvPr/>
            </p:nvSpPr>
            <p:spPr bwMode="auto">
              <a:xfrm>
                <a:off x="3240" y="5619"/>
                <a:ext cx="867" cy="789"/>
              </a:xfrm>
              <a:prstGeom prst="triangle">
                <a:avLst>
                  <a:gd name="adj" fmla="val 50000"/>
                </a:avLst>
              </a:prstGeom>
              <a:solidFill>
                <a:srgbClr val="FFFFFF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10248" name="AutoShape 8"/>
            <p:cNvSpPr>
              <a:spLocks noChangeArrowheads="1"/>
            </p:cNvSpPr>
            <p:nvPr/>
          </p:nvSpPr>
          <p:spPr bwMode="auto">
            <a:xfrm>
              <a:off x="7565" y="5063"/>
              <a:ext cx="1603" cy="1432"/>
            </a:xfrm>
            <a:custGeom>
              <a:avLst/>
              <a:gdLst>
                <a:gd name="T0" fmla="*/ 10860 w 21600"/>
                <a:gd name="T1" fmla="*/ 2187 h 21600"/>
                <a:gd name="T2" fmla="*/ 2928 w 21600"/>
                <a:gd name="T3" fmla="*/ 10800 h 21600"/>
                <a:gd name="T4" fmla="*/ 10860 w 21600"/>
                <a:gd name="T5" fmla="*/ 21600 h 21600"/>
                <a:gd name="T6" fmla="*/ 18672 w 21600"/>
                <a:gd name="T7" fmla="*/ 10800 h 21600"/>
                <a:gd name="T8" fmla="*/ 17694720 60000 65536"/>
                <a:gd name="T9" fmla="*/ 11796480 60000 65536"/>
                <a:gd name="T10" fmla="*/ 5898240 60000 65536"/>
                <a:gd name="T11" fmla="*/ 0 60000 65536"/>
                <a:gd name="T12" fmla="*/ 5037 w 21600"/>
                <a:gd name="T13" fmla="*/ 2277 h 21600"/>
                <a:gd name="T14" fmla="*/ 16557 w 21600"/>
                <a:gd name="T15" fmla="*/ 13677 h 21600"/>
              </a:gdLst>
              <a:ahLst/>
              <a:cxnLst>
                <a:cxn ang="T8">
                  <a:pos x="T0" y="T1"/>
                </a:cxn>
                <a:cxn ang="T9">
                  <a:pos x="T2" y="T3"/>
                </a:cxn>
                <a:cxn ang="T10">
                  <a:pos x="T4" y="T5"/>
                </a:cxn>
                <a:cxn ang="T11">
                  <a:pos x="T6" y="T7"/>
                </a:cxn>
              </a:cxnLst>
              <a:rect l="T12" t="T13" r="T14" b="T15"/>
              <a:pathLst>
                <a:path w="21600" h="21600">
                  <a:moveTo>
                    <a:pt x="10860" y="2187"/>
                  </a:moveTo>
                  <a:cubicBezTo>
                    <a:pt x="10451" y="1746"/>
                    <a:pt x="9529" y="1018"/>
                    <a:pt x="9015" y="730"/>
                  </a:cubicBezTo>
                  <a:cubicBezTo>
                    <a:pt x="7865" y="152"/>
                    <a:pt x="6685" y="0"/>
                    <a:pt x="5415" y="0"/>
                  </a:cubicBezTo>
                  <a:cubicBezTo>
                    <a:pt x="4175" y="152"/>
                    <a:pt x="2995" y="575"/>
                    <a:pt x="1967" y="1305"/>
                  </a:cubicBezTo>
                  <a:cubicBezTo>
                    <a:pt x="1150" y="2187"/>
                    <a:pt x="575" y="3222"/>
                    <a:pt x="242" y="4220"/>
                  </a:cubicBezTo>
                  <a:cubicBezTo>
                    <a:pt x="0" y="5410"/>
                    <a:pt x="242" y="6560"/>
                    <a:pt x="575" y="7597"/>
                  </a:cubicBezTo>
                  <a:lnTo>
                    <a:pt x="10860" y="21600"/>
                  </a:lnTo>
                  <a:lnTo>
                    <a:pt x="20995" y="7597"/>
                  </a:lnTo>
                  <a:cubicBezTo>
                    <a:pt x="21480" y="6560"/>
                    <a:pt x="21600" y="5410"/>
                    <a:pt x="21480" y="4220"/>
                  </a:cubicBezTo>
                  <a:cubicBezTo>
                    <a:pt x="21115" y="3222"/>
                    <a:pt x="20420" y="2187"/>
                    <a:pt x="19632" y="1305"/>
                  </a:cubicBezTo>
                  <a:cubicBezTo>
                    <a:pt x="18575" y="575"/>
                    <a:pt x="17425" y="152"/>
                    <a:pt x="16275" y="0"/>
                  </a:cubicBezTo>
                  <a:cubicBezTo>
                    <a:pt x="15005" y="0"/>
                    <a:pt x="13735" y="152"/>
                    <a:pt x="12705" y="730"/>
                  </a:cubicBezTo>
                  <a:cubicBezTo>
                    <a:pt x="12176" y="1018"/>
                    <a:pt x="11254" y="1746"/>
                    <a:pt x="10860" y="2187"/>
                  </a:cubicBezTo>
                  <a:close/>
                </a:path>
              </a:pathLst>
            </a:custGeom>
            <a:solidFill>
              <a:srgbClr val="95B3D7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prstClr val="white"/>
                </a:solidFill>
              </a:endParaRPr>
            </a:p>
          </p:txBody>
        </p:sp>
        <p:grpSp>
          <p:nvGrpSpPr>
            <p:cNvPr id="10244" name="Group 4"/>
            <p:cNvGrpSpPr>
              <a:grpSpLocks/>
            </p:cNvGrpSpPr>
            <p:nvPr/>
          </p:nvGrpSpPr>
          <p:grpSpPr bwMode="auto">
            <a:xfrm>
              <a:off x="4946" y="4497"/>
              <a:ext cx="2534" cy="2407"/>
              <a:chOff x="5403" y="4497"/>
              <a:chExt cx="2534" cy="2407"/>
            </a:xfrm>
          </p:grpSpPr>
          <p:sp>
            <p:nvSpPr>
              <p:cNvPr id="10247" name="Rectangle 7"/>
              <p:cNvSpPr>
                <a:spLocks noChangeArrowheads="1"/>
              </p:cNvSpPr>
              <p:nvPr/>
            </p:nvSpPr>
            <p:spPr bwMode="auto">
              <a:xfrm>
                <a:off x="6135" y="5055"/>
                <a:ext cx="967" cy="1440"/>
              </a:xfrm>
              <a:prstGeom prst="rect">
                <a:avLst/>
              </a:prstGeom>
              <a:solidFill>
                <a:srgbClr val="95B3D7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>
                  <a:solidFill>
                    <a:prstClr val="white"/>
                  </a:solidFill>
                </a:endParaRPr>
              </a:p>
            </p:txBody>
          </p:sp>
          <p:sp>
            <p:nvSpPr>
              <p:cNvPr id="10246" name="Oval 6"/>
              <p:cNvSpPr>
                <a:spLocks noChangeArrowheads="1"/>
              </p:cNvSpPr>
              <p:nvPr/>
            </p:nvSpPr>
            <p:spPr bwMode="auto">
              <a:xfrm rot="923634">
                <a:off x="6958" y="4497"/>
                <a:ext cx="979" cy="2063"/>
              </a:xfrm>
              <a:prstGeom prst="ellipse">
                <a:avLst/>
              </a:pr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>
                  <a:solidFill>
                    <a:prstClr val="white"/>
                  </a:solidFill>
                </a:endParaRPr>
              </a:p>
            </p:txBody>
          </p:sp>
          <p:sp>
            <p:nvSpPr>
              <p:cNvPr id="10245" name="Oval 5"/>
              <p:cNvSpPr>
                <a:spLocks noChangeArrowheads="1"/>
              </p:cNvSpPr>
              <p:nvPr/>
            </p:nvSpPr>
            <p:spPr bwMode="auto">
              <a:xfrm rot="963416">
                <a:off x="5403" y="4966"/>
                <a:ext cx="949" cy="1938"/>
              </a:xfrm>
              <a:prstGeom prst="ellipse">
                <a:avLst/>
              </a:prstGeom>
              <a:solidFill>
                <a:srgbClr val="FFFFFF"/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>
                  <a:solidFill>
                    <a:prstClr val="white"/>
                  </a:solidFill>
                </a:endParaRPr>
              </a:p>
            </p:txBody>
          </p:sp>
        </p:grpSp>
        <p:sp>
          <p:nvSpPr>
            <p:cNvPr id="10243" name="Rectangle 3"/>
            <p:cNvSpPr>
              <a:spLocks noChangeArrowheads="1"/>
            </p:cNvSpPr>
            <p:nvPr/>
          </p:nvSpPr>
          <p:spPr bwMode="auto">
            <a:xfrm>
              <a:off x="10515" y="5464"/>
              <a:ext cx="448" cy="1031"/>
            </a:xfrm>
            <a:prstGeom prst="rect">
              <a:avLst/>
            </a:prstGeom>
            <a:solidFill>
              <a:srgbClr val="95B3D7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prstClr val="white"/>
                </a:solidFill>
              </a:endParaRPr>
            </a:p>
          </p:txBody>
        </p:sp>
        <p:sp>
          <p:nvSpPr>
            <p:cNvPr id="10242" name="Rectangle 2"/>
            <p:cNvSpPr>
              <a:spLocks noChangeArrowheads="1"/>
            </p:cNvSpPr>
            <p:nvPr/>
          </p:nvSpPr>
          <p:spPr bwMode="auto">
            <a:xfrm>
              <a:off x="10080" y="5055"/>
              <a:ext cx="1260" cy="409"/>
            </a:xfrm>
            <a:prstGeom prst="rect">
              <a:avLst/>
            </a:prstGeom>
            <a:solidFill>
              <a:srgbClr val="95B3D7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prstClr val="white"/>
                </a:solidFill>
              </a:endParaRPr>
            </a:p>
          </p:txBody>
        </p:sp>
      </p:grpSp>
      <p:sp>
        <p:nvSpPr>
          <p:cNvPr id="10256" name="Rectangle 16"/>
          <p:cNvSpPr>
            <a:spLocks noChangeArrowheads="1"/>
          </p:cNvSpPr>
          <p:nvPr/>
        </p:nvSpPr>
        <p:spPr bwMode="auto">
          <a:xfrm>
            <a:off x="428596" y="500042"/>
            <a:ext cx="7972452" cy="16619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4400" b="1" dirty="0" smtClean="0">
                <a:solidFill>
                  <a:srgbClr val="EA157A">
                    <a:lumMod val="75000"/>
                  </a:srgbClr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Какая из фигур, изображённых на рисунке, лишняя?</a:t>
            </a:r>
            <a:endParaRPr lang="ru-RU" sz="2400" b="1" dirty="0" smtClean="0">
              <a:solidFill>
                <a:srgbClr val="EA157A">
                  <a:lumMod val="75000"/>
                </a:srgbClr>
              </a:solidFill>
              <a:latin typeface="Arial" pitchFamily="34" charset="0"/>
            </a:endParaRPr>
          </a:p>
          <a:p>
            <a:pPr indent="1882775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b="1" dirty="0" smtClean="0">
                <a:solidFill>
                  <a:prstClr val="white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.</a:t>
            </a:r>
            <a:endParaRPr lang="ru-RU" b="1" dirty="0" smtClean="0">
              <a:solidFill>
                <a:prstClr val="white"/>
              </a:solidFill>
              <a:latin typeface="Arial" pitchFamily="34" charset="0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1785918" y="5929330"/>
            <a:ext cx="554331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b="1" i="1" dirty="0" smtClean="0">
                <a:solidFill>
                  <a:srgbClr val="EA157A">
                    <a:lumMod val="75000"/>
                  </a:srgbClr>
                </a:solidFill>
              </a:rPr>
              <a:t>Ответ: фигура 3 не обладает осевой симметрией.</a:t>
            </a:r>
            <a:endParaRPr lang="ru-RU" b="1" i="1" dirty="0">
              <a:solidFill>
                <a:srgbClr val="EA157A">
                  <a:lumMod val="75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01109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2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2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7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</p:bldLst>
  </p:timing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Метро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Метро">
      <a:majorFont>
        <a:latin typeface="Consolas"/>
        <a:ea typeface=""/>
        <a:cs typeface=""/>
        <a:font script="Jpan" typeface="HG丸ｺﾞｼｯｸM-PRO"/>
        <a:font script="Hang" typeface="HY중고딕"/>
        <a:font script="Hans" typeface="华文楷体"/>
        <a:font script="Hant" typeface="新細明體"/>
        <a:font script="Arab" typeface="Tahoma"/>
        <a:font script="Hebr" typeface="Levenim MT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orbel"/>
        <a:ea typeface=""/>
        <a:cs typeface=""/>
        <a:font script="Jpan" typeface="HGｺﾞｼｯｸM"/>
        <a:font script="Hang" typeface="맑은 고딕"/>
        <a:font script="Hans" typeface="宋体"/>
        <a:font script="Hant" typeface="新細明體"/>
        <a:font script="Arab" typeface="Tahoma"/>
        <a:font script="Hebr" typeface="Miriam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Метро">
      <a:fillStyleLst>
        <a:solidFill>
          <a:schemeClr val="phClr"/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120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</a:effectStyle>
        <a:effectStyle>
          <a:effectLst>
            <a:glow rad="63500">
              <a:schemeClr val="phClr">
                <a:alpha val="45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>
            <a:bevelT w="0" h="0"/>
            <a:contourClr>
              <a:schemeClr val="phClr">
                <a:tint val="70000"/>
              </a:schemeClr>
            </a:contourClr>
          </a:sp3d>
        </a:effectStyle>
        <a:effectStyle>
          <a:effectLst>
            <a:glow rad="101500">
              <a:schemeClr val="phClr">
                <a:alpha val="42000"/>
                <a:satMod val="120000"/>
              </a:schemeClr>
            </a:glow>
          </a:effectLst>
          <a:scene3d>
            <a:camera prst="orthographicFront" fov="0">
              <a:rot lat="0" lon="0" rev="0"/>
            </a:camera>
            <a:lightRig rig="glow" dir="t">
              <a:rot lat="0" lon="0" rev="4800000"/>
            </a:lightRig>
          </a:scene3d>
          <a:sp3d prstMaterial="powder">
            <a:bevelT w="50800" h="50800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bg1">
                <a:shade val="100000"/>
                <a:satMod val="150000"/>
              </a:schemeClr>
            </a:gs>
            <a:gs pos="65000">
              <a:schemeClr val="bg1">
                <a:shade val="90000"/>
                <a:satMod val="375000"/>
              </a:schemeClr>
            </a:gs>
            <a:gs pos="100000">
              <a:schemeClr val="phClr">
                <a:tint val="88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40000"/>
                <a:satMod val="180000"/>
              </a:schemeClr>
              <a:schemeClr val="phClr">
                <a:tint val="90000"/>
                <a:satMod val="200000"/>
              </a:schemeClr>
            </a:duotone>
          </a:blip>
          <a:tile tx="0" ty="0" sx="80000" sy="8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54</Words>
  <Application>Microsoft Office PowerPoint</Application>
  <PresentationFormat>Экран (4:3)</PresentationFormat>
  <Paragraphs>12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5</vt:i4>
      </vt:variant>
    </vt:vector>
  </HeadingPairs>
  <TitlesOfParts>
    <vt:vector size="7" baseType="lpstr">
      <vt:lpstr>Тема Office</vt:lpstr>
      <vt:lpstr>Метро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Elena</dc:creator>
  <cp:lastModifiedBy>Elena</cp:lastModifiedBy>
  <cp:revision>1</cp:revision>
  <dcterms:created xsi:type="dcterms:W3CDTF">2023-11-19T12:29:21Z</dcterms:created>
  <dcterms:modified xsi:type="dcterms:W3CDTF">2023-11-19T12:29:47Z</dcterms:modified>
</cp:coreProperties>
</file>