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8" r:id="rId3"/>
    <p:sldId id="259" r:id="rId4"/>
    <p:sldId id="260" r:id="rId5"/>
    <p:sldId id="258" r:id="rId6"/>
    <p:sldId id="269" r:id="rId7"/>
    <p:sldId id="271" r:id="rId8"/>
    <p:sldId id="261" r:id="rId9"/>
    <p:sldId id="262" r:id="rId10"/>
    <p:sldId id="263" r:id="rId11"/>
    <p:sldId id="265" r:id="rId12"/>
    <p:sldId id="266" r:id="rId13"/>
    <p:sldId id="267" r:id="rId14"/>
    <p:sldId id="270" r:id="rId15"/>
    <p:sldId id="272" r:id="rId16"/>
    <p:sldId id="257" r:id="rId17"/>
    <p:sldId id="273" r:id="rId1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36" autoAdjust="0"/>
    <p:restoredTop sz="94660"/>
  </p:normalViewPr>
  <p:slideViewPr>
    <p:cSldViewPr>
      <p:cViewPr varScale="1">
        <p:scale>
          <a:sx n="104" d="100"/>
          <a:sy n="104" d="100"/>
        </p:scale>
        <p:origin x="-2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11/9/2020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11/9/2020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11/9/2020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11/9/2020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11/9/2020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11/9/2020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11/9/2020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11/9/2020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11/9/2020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11/9/2020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11/9/2020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White"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11/9/2020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file:///C:\Users\User-200\Downloads\27_yanvarya_-_Den_Pamyati_zhertvam_Holokosta_(Gybka.com)%20(1).mp3" TargetMode="External"/><Relationship Id="rId1" Type="http://schemas.openxmlformats.org/officeDocument/2006/relationships/tags" Target="../tags/tag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google.com/url?q=http://prezentacii.com/&amp;sa=D&amp;ust=1576910439037000" TargetMode="External"/><Relationship Id="rId3" Type="http://schemas.openxmlformats.org/officeDocument/2006/relationships/hyperlink" Target="https://www.google.com/url?q=http://www.jewish-museum.ru/ru/blog&amp;sa=D&amp;ust=1576910439035000" TargetMode="External"/><Relationship Id="rId7" Type="http://schemas.openxmlformats.org/officeDocument/2006/relationships/hyperlink" Target="https://www.google.com/url?q=http://www.holocf.ru/&amp;sa=D&amp;ust=1576910439037000" TargetMode="External"/><Relationship Id="rId2" Type="http://schemas.openxmlformats.org/officeDocument/2006/relationships/hyperlink" Target="https://www.ivi.ru/titr/goodmovies/filmy-o-holokost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google.com/url?q=http://kenergywind.com/uat2/contact/holocaust-concentration-camps-children&amp;sa=D&amp;ust=1576910439037000" TargetMode="External"/><Relationship Id="rId5" Type="http://schemas.openxmlformats.org/officeDocument/2006/relationships/hyperlink" Target="https://www.google.com/url?q=http://festival.1september.ru/articles/565624/&amp;sa=D&amp;ust=1576910439036000" TargetMode="External"/><Relationship Id="rId4" Type="http://schemas.openxmlformats.org/officeDocument/2006/relationships/hyperlink" Target="https://www.google.com/url?q=http://history2010.ucoz.ru/load/kholokost/1-1-0-1&amp;sa=D&amp;ust=1576910439036000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slide" Target="slide9.xml"/><Relationship Id="rId3" Type="http://schemas.openxmlformats.org/officeDocument/2006/relationships/slide" Target="slide10.xml"/><Relationship Id="rId7" Type="http://schemas.openxmlformats.org/officeDocument/2006/relationships/slide" Target="slide12.xml"/><Relationship Id="rId12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openxmlformats.org/officeDocument/2006/relationships/slide" Target="slide8.xml"/><Relationship Id="rId5" Type="http://schemas.openxmlformats.org/officeDocument/2006/relationships/slide" Target="slide11.xml"/><Relationship Id="rId10" Type="http://schemas.openxmlformats.org/officeDocument/2006/relationships/image" Target="../media/image9.jpeg"/><Relationship Id="rId4" Type="http://schemas.openxmlformats.org/officeDocument/2006/relationships/image" Target="../media/image6.jpeg"/><Relationship Id="rId9" Type="http://schemas.openxmlformats.org/officeDocument/2006/relationships/slide" Target="slide13.xml"/><Relationship Id="rId1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slide" Target="slide9.xml"/><Relationship Id="rId3" Type="http://schemas.openxmlformats.org/officeDocument/2006/relationships/slide" Target="slide10.xml"/><Relationship Id="rId7" Type="http://schemas.openxmlformats.org/officeDocument/2006/relationships/slide" Target="slide12.xml"/><Relationship Id="rId12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openxmlformats.org/officeDocument/2006/relationships/slide" Target="slide8.xml"/><Relationship Id="rId5" Type="http://schemas.openxmlformats.org/officeDocument/2006/relationships/slide" Target="slide11.xml"/><Relationship Id="rId10" Type="http://schemas.openxmlformats.org/officeDocument/2006/relationships/image" Target="../media/image9.jpeg"/><Relationship Id="rId4" Type="http://schemas.openxmlformats.org/officeDocument/2006/relationships/image" Target="../media/image6.jpeg"/><Relationship Id="rId9" Type="http://schemas.openxmlformats.org/officeDocument/2006/relationships/slide" Target="slide13.xml"/><Relationship Id="rId1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&#1055;&#1088;&#1077;&#1079;&#1077;&#1085;&#1090;&#1072;&#1094;&#1080;&#1103;%20Microsoft%20Office%20PowerPoint.pptx" TargetMode="External"/><Relationship Id="rId1" Type="http://schemas.openxmlformats.org/officeDocument/2006/relationships/slideLayout" Target="../slideLayouts/slideLayout2.xml"/><Relationship Id="rId5" Type="http://schemas.openxmlformats.org/officeDocument/2006/relationships/slide" Target="slide4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ros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27_yanvarya_-_Den_Pamyati_zhertvam_Holokosta_(Gybka.com) (1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8458200" y="640080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842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971800" y="228600"/>
            <a:ext cx="5181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b="1" dirty="0" smtClean="0"/>
              <a:t> </a:t>
            </a:r>
            <a:r>
              <a:rPr lang="ru-RU" b="1" dirty="0" smtClean="0">
                <a:solidFill>
                  <a:schemeClr val="bg1"/>
                </a:solidFill>
              </a:rPr>
              <a:t>Джек Майер «Храброе сердце </a:t>
            </a:r>
            <a:r>
              <a:rPr lang="ru-RU" b="1" dirty="0" err="1" smtClean="0">
                <a:solidFill>
                  <a:schemeClr val="bg1"/>
                </a:solidFill>
              </a:rPr>
              <a:t>Ирены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Сендлер</a:t>
            </a:r>
            <a:r>
              <a:rPr lang="ru-RU" b="1" dirty="0" smtClean="0">
                <a:solidFill>
                  <a:schemeClr val="bg1"/>
                </a:solidFill>
              </a:rPr>
              <a:t>»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86000" y="762000"/>
            <a:ext cx="6400800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/>
              <a:t>          Книга Джека Майера не столько о самом Холокосте, сколько о его осмыслении в наше время. Три канзасские школьницы в конце девяностых готовят проект к школьному дню истории и находят коротенькую газетную заметку об </a:t>
            </a:r>
            <a:r>
              <a:rPr lang="ru-RU" sz="1400" dirty="0" err="1" smtClean="0"/>
              <a:t>Ирене</a:t>
            </a:r>
            <a:r>
              <a:rPr lang="ru-RU" sz="1400" dirty="0" smtClean="0"/>
              <a:t> </a:t>
            </a:r>
            <a:r>
              <a:rPr lang="ru-RU" sz="1400" dirty="0" err="1" smtClean="0"/>
              <a:t>Сендлер</a:t>
            </a:r>
            <a:r>
              <a:rPr lang="ru-RU" sz="1400" dirty="0" smtClean="0"/>
              <a:t>, спасшей 2500 детей из Варшавского гетто. Девочек цепляет эта история, и под руководством подбадривающего учителя они начинают искать информацию об </a:t>
            </a:r>
            <a:r>
              <a:rPr lang="ru-RU" sz="1400" dirty="0" err="1" smtClean="0"/>
              <a:t>Ирене</a:t>
            </a:r>
            <a:r>
              <a:rPr lang="ru-RU" sz="1400" dirty="0" smtClean="0"/>
              <a:t>. Итогом школьного проекта стал не только спектакль о судьбе </a:t>
            </a:r>
            <a:r>
              <a:rPr lang="ru-RU" sz="1400" dirty="0" err="1" smtClean="0"/>
              <a:t>Сендлер</a:t>
            </a:r>
            <a:r>
              <a:rPr lang="ru-RU" sz="1400" dirty="0" smtClean="0"/>
              <a:t>, но и гигантская общественная кампания, которая сделала школьниц знаменитыми, а девяностолетней </a:t>
            </a:r>
            <a:r>
              <a:rPr lang="ru-RU" sz="1400" dirty="0" err="1" smtClean="0"/>
              <a:t>Ирене</a:t>
            </a:r>
            <a:r>
              <a:rPr lang="ru-RU" sz="1400" dirty="0" smtClean="0"/>
              <a:t> </a:t>
            </a:r>
            <a:r>
              <a:rPr lang="ru-RU" sz="1400" dirty="0" err="1" smtClean="0"/>
              <a:t>Сендлер</a:t>
            </a:r>
            <a:r>
              <a:rPr lang="ru-RU" sz="1400" dirty="0" smtClean="0"/>
              <a:t> принесла номинацию на Нобелевскую премию </a:t>
            </a:r>
            <a:r>
              <a:rPr lang="ru-RU" sz="1400" dirty="0" err="1" smtClean="0"/>
              <a:t>мира.Две</a:t>
            </a:r>
            <a:r>
              <a:rPr lang="ru-RU" sz="1400" dirty="0" smtClean="0"/>
              <a:t> из трёх глав посвящены истории школьного проекта: Лиз, </a:t>
            </a:r>
            <a:r>
              <a:rPr lang="ru-RU" sz="1400" dirty="0" err="1" smtClean="0"/>
              <a:t>Меган</a:t>
            </a:r>
            <a:r>
              <a:rPr lang="ru-RU" sz="1400" dirty="0" smtClean="0"/>
              <a:t> и </a:t>
            </a:r>
            <a:r>
              <a:rPr lang="ru-RU" sz="1400" dirty="0" err="1" smtClean="0"/>
              <a:t>Сабрина</a:t>
            </a:r>
            <a:r>
              <a:rPr lang="ru-RU" sz="1400" dirty="0" smtClean="0"/>
              <a:t> почти ничего не знали о Холокосте, но по мере узнавания начинают задаваться вопросами, которые, наверное, задаёт себе каждый: «смог бы я выжить?», «хватило бы у меня мужества помогать другим?». Третья глава рассказывает историю самой </a:t>
            </a:r>
            <a:r>
              <a:rPr lang="ru-RU" sz="1400" dirty="0" err="1" smtClean="0"/>
              <a:t>Ирены</a:t>
            </a:r>
            <a:r>
              <a:rPr lang="ru-RU" sz="1400" dirty="0" smtClean="0"/>
              <a:t> </a:t>
            </a:r>
            <a:r>
              <a:rPr lang="ru-RU" sz="1400" dirty="0" err="1" smtClean="0"/>
              <a:t>Сендлер</a:t>
            </a:r>
            <a:r>
              <a:rPr lang="ru-RU" sz="1400" dirty="0" smtClean="0"/>
              <a:t>, польского Сопротивления и Варшавы времён оккупации. </a:t>
            </a:r>
            <a:r>
              <a:rPr lang="ru-RU" sz="1400" dirty="0" err="1" smtClean="0"/>
              <a:t>Сендлер</a:t>
            </a:r>
            <a:r>
              <a:rPr lang="ru-RU" sz="1400" dirty="0" smtClean="0"/>
              <a:t> не была еврейкой, но не могла оставаться в стороне от происходящего и, многократно рискуя жизнью, вынесла и вывезла из гетто больше 2500 еврейских детей, а потом отдала на воспитание в польские семьи.</a:t>
            </a:r>
            <a:endParaRPr lang="ru-RU" sz="1400" dirty="0"/>
          </a:p>
        </p:txBody>
      </p:sp>
      <p:pic>
        <p:nvPicPr>
          <p:cNvPr id="10" name="Picture 6" descr="https://image.mel.fm/i/z/zE8csMxUVg/590.jpg"/>
          <p:cNvPicPr>
            <a:picLocks noChangeAspect="1" noChangeArrowheads="1"/>
          </p:cNvPicPr>
          <p:nvPr/>
        </p:nvPicPr>
        <p:blipFill>
          <a:blip r:embed="rId2" cstate="print"/>
          <a:srcRect l="25763" t="6987" r="26780" b="7424"/>
          <a:stretch>
            <a:fillRect/>
          </a:stretch>
        </p:blipFill>
        <p:spPr bwMode="auto">
          <a:xfrm>
            <a:off x="304800" y="914400"/>
            <a:ext cx="1905000" cy="266700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838200" y="4800600"/>
            <a:ext cx="65532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«Пока перематывалась кассета, </a:t>
            </a:r>
            <a:r>
              <a:rPr lang="ru-RU" dirty="0" err="1" smtClean="0"/>
              <a:t>Меган</a:t>
            </a:r>
            <a:r>
              <a:rPr lang="ru-RU" dirty="0" smtClean="0"/>
              <a:t> думала… Эти ужасы творились не в Средневековье, а совсем недавно, можно сказать, вчера, и многие из переживших их живы до сих пор…Может ли Холокост повториться? А вдруг на месте евреев окажутся христиане — такие же, как она сама?» </a:t>
            </a:r>
            <a:endParaRPr lang="ru-RU" dirty="0"/>
          </a:p>
        </p:txBody>
      </p:sp>
      <p:pic>
        <p:nvPicPr>
          <p:cNvPr id="12" name="Picture 4" descr="https://ceasefiremagazine.co.uk/wp-content/uploads/Checkpoint-Solitaire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864210">
            <a:off x="7229802" y="5327381"/>
            <a:ext cx="1597364" cy="13532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Выгнутая вниз стрелка 7">
            <a:hlinkClick r:id="rId4" action="ppaction://hlinksldjump"/>
          </p:cNvPr>
          <p:cNvSpPr/>
          <p:nvPr/>
        </p:nvSpPr>
        <p:spPr>
          <a:xfrm>
            <a:off x="8382000" y="228600"/>
            <a:ext cx="454152" cy="22860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29000" y="152400"/>
            <a:ext cx="5181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b="1" dirty="0" smtClean="0">
                <a:solidFill>
                  <a:schemeClr val="bg1"/>
                </a:solidFill>
              </a:rPr>
              <a:t>Труди  </a:t>
            </a:r>
            <a:r>
              <a:rPr lang="ru-RU" b="1" dirty="0" err="1" smtClean="0">
                <a:solidFill>
                  <a:schemeClr val="bg1"/>
                </a:solidFill>
              </a:rPr>
              <a:t>Биргер</a:t>
            </a:r>
            <a:r>
              <a:rPr lang="ru-RU" b="1" dirty="0" smtClean="0">
                <a:solidFill>
                  <a:schemeClr val="bg1"/>
                </a:solidFill>
              </a:rPr>
              <a:t> «Завтра не наступит никогда»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" name="Picture 8" descr="https://image.mel.fm/i/B/BemS6nXlcp/590.jpg"/>
          <p:cNvPicPr>
            <a:picLocks noChangeAspect="1" noChangeArrowheads="1"/>
          </p:cNvPicPr>
          <p:nvPr/>
        </p:nvPicPr>
        <p:blipFill>
          <a:blip r:embed="rId2" cstate="print"/>
          <a:srcRect l="25763" t="6987" r="25424" b="7424"/>
          <a:stretch>
            <a:fillRect/>
          </a:stretch>
        </p:blipFill>
        <p:spPr bwMode="auto">
          <a:xfrm>
            <a:off x="228600" y="990599"/>
            <a:ext cx="1849016" cy="251671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209800" y="762000"/>
            <a:ext cx="68580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/>
              <a:t>         Труди </a:t>
            </a:r>
            <a:r>
              <a:rPr lang="ru-RU" sz="1400" dirty="0" err="1" smtClean="0"/>
              <a:t>Биргер</a:t>
            </a:r>
            <a:r>
              <a:rPr lang="ru-RU" sz="1400" dirty="0" smtClean="0"/>
              <a:t> жила счастливой жизнью подростка из культурной и обеспеченной семьи: ходила с няней на танцы и каток, носила красивые платья и ни в чём не нуждалась. С приходом к власти нацистов её жизнь сильно меняется: сначала семья вынуждена переехать в квартиру поменьше, потом заканчивается еда, затем приходится несколько дней прятаться от эсэсовцев в морозильной камере в подвале. В конце концов Труди с матерью оказываются в концлагере </a:t>
            </a:r>
            <a:r>
              <a:rPr lang="ru-RU" sz="1400" dirty="0" err="1" smtClean="0"/>
              <a:t>Штуттгоф</a:t>
            </a:r>
            <a:r>
              <a:rPr lang="ru-RU" sz="1400" dirty="0" smtClean="0"/>
              <a:t>. Мать теряет всякую волю к жизни после смерти мужа, и Труди приходится быстро повзрослеть, чтобы спасти себя и мать от верной </a:t>
            </a:r>
            <a:r>
              <a:rPr lang="ru-RU" sz="1400" dirty="0" err="1" smtClean="0"/>
              <a:t>смерти.Книгу</a:t>
            </a:r>
            <a:r>
              <a:rPr lang="ru-RU" sz="1400" dirty="0" smtClean="0"/>
              <a:t> о пережитом и о чудесах, которые спасли, Труди </a:t>
            </a:r>
            <a:r>
              <a:rPr lang="ru-RU" sz="1400" dirty="0" err="1" smtClean="0"/>
              <a:t>Биргер</a:t>
            </a:r>
            <a:r>
              <a:rPr lang="ru-RU" sz="1400" dirty="0" smtClean="0"/>
              <a:t> написала много лет спустя, но ясно помнит чувства и мысли, занимавшие её в то время. На время заключения физическое и психическое развитие Труди будто остановилось, и после освобождения она чувствовала себя той же нескладной четырнадцатилетней девочкой, хотя была уже вполне взрослой девушкой. Так и в лагере её желания оставались порой совсем детскими. Главной мечтой, например, был горячий шоколад. Труди не только рассказывает свою историю, но и пытается осмыслить происходящее. И не находит оправдания никому.</a:t>
            </a:r>
            <a:endParaRPr lang="ru-RU" sz="1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09600" y="4267200"/>
            <a:ext cx="62484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i="1" dirty="0" smtClean="0"/>
              <a:t>        «Тем не менее, едва покинув гетто, по дороге мы внимательно смотрели по сторонам в надежде найти что-нибудь съедобное. Это мог быть полусгнивший турнепс, валяющийся на поле, или корка хлеба, оброненная кем-то — абсолютно всё. Мы хватали это мгновенно, стараясь только, чтобы не заметил конвой. Если мы очень хотели есть, то проглатывали добычу на месте, но в основном мы старались контролировать себя и старались вернуться в гетто не с пустыми руками; то, что это было опасно, делало нас только расторопней и изобретательней. Мы вшили себе потайные карманы, которые на жаргоне назывались малина, в которых и приносили найденную или обмененную еду; всё, что было съедобно». </a:t>
            </a:r>
            <a:endParaRPr lang="ru-RU" sz="1400" i="1" dirty="0"/>
          </a:p>
        </p:txBody>
      </p:sp>
      <p:pic>
        <p:nvPicPr>
          <p:cNvPr id="8" name="Picture 4" descr="https://ceasefiremagazine.co.uk/wp-content/uploads/Checkpoint-Solitaire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864210">
            <a:off x="7229802" y="5327381"/>
            <a:ext cx="1597364" cy="13532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Выгнутая вниз стрелка 8">
            <a:hlinkClick r:id="rId4" action="ppaction://hlinksldjump"/>
          </p:cNvPr>
          <p:cNvSpPr/>
          <p:nvPr/>
        </p:nvSpPr>
        <p:spPr>
          <a:xfrm>
            <a:off x="8382000" y="228600"/>
            <a:ext cx="454152" cy="22860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https://image.mel.fm/i/o/oMdHWqxvs8/590.jpg"/>
          <p:cNvPicPr>
            <a:picLocks noChangeAspect="1" noChangeArrowheads="1"/>
          </p:cNvPicPr>
          <p:nvPr/>
        </p:nvPicPr>
        <p:blipFill>
          <a:blip r:embed="rId2" cstate="print"/>
          <a:srcRect l="25763" t="6987" r="26780" b="7424"/>
          <a:stretch>
            <a:fillRect/>
          </a:stretch>
        </p:blipFill>
        <p:spPr bwMode="auto">
          <a:xfrm>
            <a:off x="228600" y="762000"/>
            <a:ext cx="1698171" cy="237744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429000" y="381000"/>
            <a:ext cx="23381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b="1" dirty="0" smtClean="0">
                <a:solidFill>
                  <a:schemeClr val="bg1"/>
                </a:solidFill>
              </a:rPr>
              <a:t>Эли </a:t>
            </a:r>
            <a:r>
              <a:rPr lang="ru-RU" b="1" dirty="0" err="1" smtClean="0">
                <a:solidFill>
                  <a:schemeClr val="bg1"/>
                </a:solidFill>
              </a:rPr>
              <a:t>Визель</a:t>
            </a:r>
            <a:r>
              <a:rPr lang="ru-RU" b="1" dirty="0" smtClean="0">
                <a:solidFill>
                  <a:schemeClr val="bg1"/>
                </a:solidFill>
              </a:rPr>
              <a:t>   «Ночь»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09800" y="838200"/>
            <a:ext cx="66294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/>
              <a:t>             Румынский еврей Эли </a:t>
            </a:r>
            <a:r>
              <a:rPr lang="ru-RU" sz="1400" dirty="0" err="1" smtClean="0"/>
              <a:t>Визель</a:t>
            </a:r>
            <a:r>
              <a:rPr lang="ru-RU" sz="1400" dirty="0" smtClean="0"/>
              <a:t> попал в Освенцим в 1944 году. Ему было 14 лет, и в лагере он оказался вместе с родителями и сестрой. С матерью и сестрой его разлучили в первые же минуты в лагере, и больше они никогда не виделись. Эли с отцом старались всё время быть вместе и продержались восемь месяцев вплоть до смерти старшего </a:t>
            </a:r>
            <a:r>
              <a:rPr lang="ru-RU" sz="1400" dirty="0" err="1" smtClean="0"/>
              <a:t>Визеля</a:t>
            </a:r>
            <a:r>
              <a:rPr lang="ru-RU" sz="1400" dirty="0" smtClean="0"/>
              <a:t> от болезней и истощения. После эвакуации Освенцима Эли попал в Бухенвальд. Ему удалось выжить, и всю свою жизнь он посвятил сохранению памяти Холокоста. В «Ночи» Эли </a:t>
            </a:r>
            <a:r>
              <a:rPr lang="ru-RU" sz="1400" dirty="0" err="1" smtClean="0"/>
              <a:t>Визель</a:t>
            </a:r>
            <a:r>
              <a:rPr lang="ru-RU" sz="1400" dirty="0" smtClean="0"/>
              <a:t> подробно и откровенно описывает жизнь в лагере: непостижимую жестокость нацистов, голод, регулярные селекции. Его книга полна боли и едва сдерживаемой ярости: до войны Эли был очень религиозным мальчиком, но в лагере отвернулся от бога не в силах смириться с его несправедливостью. В своём характере Эли тоже замечает пугающие изменения — вплоть до чувства облегчения от смерти ослабевшего отца.</a:t>
            </a:r>
            <a:endParaRPr lang="ru-RU" sz="1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38200" y="4114800"/>
            <a:ext cx="63246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/>
              <a:t>       </a:t>
            </a:r>
            <a:r>
              <a:rPr lang="ru-RU" sz="1400" i="1" dirty="0" smtClean="0"/>
              <a:t>«</a:t>
            </a:r>
            <a:r>
              <a:rPr lang="ru-RU" sz="1400" i="1" dirty="0" err="1" smtClean="0"/>
              <a:t>Йом</a:t>
            </a:r>
            <a:r>
              <a:rPr lang="ru-RU" sz="1400" i="1" dirty="0" smtClean="0"/>
              <a:t> </a:t>
            </a:r>
            <a:r>
              <a:rPr lang="ru-RU" sz="1400" i="1" dirty="0" err="1" smtClean="0"/>
              <a:t>Киппур</a:t>
            </a:r>
            <a:r>
              <a:rPr lang="ru-RU" sz="1400" i="1" dirty="0" smtClean="0"/>
              <a:t> — Судный день. Следует ли нам поститься? Все бурно обсуждали этот вопрос. Пост мог облегчить и ускорить приход смерти. Мы и без того всё время здесь постились. Каждый день у нас тут ежедневно был Судный день. Но некоторые говорили, что поститься следует именно потому, что это опасно. Надо показать Богу, что даже в этом кромешном аду мы способны Его Славить. Я не постился. Прежде всего, чтобы сделать приятное отцу, который мне это запретил. А кроме того, это потеряло для меня всякий смысл. Я больше не принимал молчания Бога. Съесть миску супа — значило для меня выразить Ему своё возмущение и протест».</a:t>
            </a:r>
            <a:endParaRPr lang="ru-RU" sz="1400" i="1" dirty="0"/>
          </a:p>
        </p:txBody>
      </p:sp>
      <p:pic>
        <p:nvPicPr>
          <p:cNvPr id="8" name="Picture 4" descr="https://ceasefiremagazine.co.uk/wp-content/uploads/Checkpoint-Solitaire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864210">
            <a:off x="7229802" y="5327381"/>
            <a:ext cx="1597364" cy="13532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Выгнутая вниз стрелка 8">
            <a:hlinkClick r:id="rId4" action="ppaction://hlinksldjump"/>
          </p:cNvPr>
          <p:cNvSpPr/>
          <p:nvPr/>
        </p:nvSpPr>
        <p:spPr>
          <a:xfrm>
            <a:off x="8382000" y="228600"/>
            <a:ext cx="454152" cy="22860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4600" y="533400"/>
            <a:ext cx="6324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b="1" dirty="0" smtClean="0">
                <a:solidFill>
                  <a:schemeClr val="bg1"/>
                </a:solidFill>
              </a:rPr>
              <a:t>Маша </a:t>
            </a:r>
            <a:r>
              <a:rPr lang="ru-RU" b="1" dirty="0" err="1" smtClean="0">
                <a:solidFill>
                  <a:schemeClr val="bg1"/>
                </a:solidFill>
              </a:rPr>
              <a:t>Рольникайте</a:t>
            </a:r>
            <a:r>
              <a:rPr lang="ru-RU" b="1" dirty="0" smtClean="0">
                <a:solidFill>
                  <a:schemeClr val="bg1"/>
                </a:solidFill>
              </a:rPr>
              <a:t>  «Я должна рассказать»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" name="Picture 12" descr="https://image.mel.fm/i/M/M5HjuJiU7o/590.jpg"/>
          <p:cNvPicPr>
            <a:picLocks noChangeAspect="1" noChangeArrowheads="1"/>
          </p:cNvPicPr>
          <p:nvPr/>
        </p:nvPicPr>
        <p:blipFill>
          <a:blip r:embed="rId2" cstate="print"/>
          <a:srcRect l="25763" t="6987" r="25424" b="7424"/>
          <a:stretch>
            <a:fillRect/>
          </a:stretch>
        </p:blipFill>
        <p:spPr bwMode="auto">
          <a:xfrm>
            <a:off x="228600" y="1064683"/>
            <a:ext cx="1905000" cy="259291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286000" y="1066800"/>
            <a:ext cx="60198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/>
              <a:t>          Маша </a:t>
            </a:r>
            <a:r>
              <a:rPr lang="ru-RU" sz="1400" dirty="0" err="1" smtClean="0"/>
              <a:t>Рольникайте</a:t>
            </a:r>
            <a:r>
              <a:rPr lang="ru-RU" sz="1400" dirty="0" smtClean="0"/>
              <a:t> была еврейкой и жила с семьей в Вильнюсе. В 14 лет Маша оказалась в гетто, где потеряла всех родственников, а потом попала в концлагерь. Ей удалось обмануть эсэсовцев насчёт своего возраста — работать оставляли только подростков старше 18 лет — и не отправиться сразу в газовую камеру. Она начала вести дневник с первого дня войны и скрупулёзно описывала происходящие вокруг события. Когда хранить записи стало опасно, и затем в лагере, когда о бумаге не могло быть и речи, Маша стала заучивать текст наизусть. Выжить она, как и большинство других спасшихся, смогла по чистой случайности. В дневнике Маши– много бессмысленной жестокости, которую не удаётся постичь даже взрослому, так что подростка прочитанное может шокировать. С другой стороны, в школе об этом точно не расскажут.  </a:t>
            </a:r>
            <a:endParaRPr lang="ru-RU" sz="1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09600" y="4114800"/>
            <a:ext cx="640080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     «</a:t>
            </a:r>
            <a:r>
              <a:rPr lang="ru-RU" sz="1400" dirty="0" smtClean="0"/>
              <a:t>Эсэсовцы придумали новое </a:t>
            </a:r>
            <a:r>
              <a:rPr lang="ru-RU" sz="1400" dirty="0" err="1" smtClean="0"/>
              <a:t>наказание.Может</a:t>
            </a:r>
            <a:r>
              <a:rPr lang="ru-RU" sz="1400" dirty="0" smtClean="0"/>
              <a:t>, это даже не наказание, а просто издевка, «развлечение». Скоро весна, и держать нас на морозе уже не так </a:t>
            </a:r>
            <a:r>
              <a:rPr lang="ru-RU" sz="1400" dirty="0" err="1" smtClean="0"/>
              <a:t>интересно.После</a:t>
            </a:r>
            <a:r>
              <a:rPr lang="ru-RU" sz="1400" dirty="0" smtClean="0"/>
              <a:t> проверки </a:t>
            </a:r>
            <a:r>
              <a:rPr lang="ru-RU" sz="1400" dirty="0" err="1" smtClean="0"/>
              <a:t>Ганс</a:t>
            </a:r>
            <a:r>
              <a:rPr lang="ru-RU" sz="1400" dirty="0" smtClean="0"/>
              <a:t> велел перестроиться, чтобы между рядами оставался метровый промежуток. Затем приказал присесть на корточки и прыгать. Сначала мы не поняли, чего он от нас хочет, но </a:t>
            </a:r>
            <a:r>
              <a:rPr lang="ru-RU" sz="1400" dirty="0" err="1" smtClean="0"/>
              <a:t>Ганс</a:t>
            </a:r>
            <a:r>
              <a:rPr lang="ru-RU" sz="1400" dirty="0" smtClean="0"/>
              <a:t> так заорал, что, даже не поняв его, мы стали </a:t>
            </a:r>
            <a:r>
              <a:rPr lang="ru-RU" sz="1400" dirty="0" err="1" smtClean="0"/>
              <a:t>прыгать.Не</a:t>
            </a:r>
            <a:r>
              <a:rPr lang="ru-RU" sz="1400" dirty="0" smtClean="0"/>
              <a:t> удерживаюсь на ногах. Еле дышу. А </a:t>
            </a:r>
            <a:r>
              <a:rPr lang="ru-RU" sz="1400" dirty="0" err="1" smtClean="0"/>
              <a:t>Ганс</a:t>
            </a:r>
            <a:r>
              <a:rPr lang="ru-RU" sz="1400" dirty="0" smtClean="0"/>
              <a:t> носится между рядами, стегает плёткой и кричит, чтобы мы не симулировали. Только приседать нельзя, надо прыгать, прыгать, как лягушки».</a:t>
            </a:r>
            <a:endParaRPr lang="ru-RU" sz="1400" dirty="0"/>
          </a:p>
        </p:txBody>
      </p:sp>
      <p:pic>
        <p:nvPicPr>
          <p:cNvPr id="8" name="Picture 4" descr="https://ceasefiremagazine.co.uk/wp-content/uploads/Checkpoint-Solitaire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864210">
            <a:off x="7229802" y="5327381"/>
            <a:ext cx="1597364" cy="13532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Выгнутая вниз стрелка 8">
            <a:hlinkClick r:id="rId4" action="ppaction://hlinksldjump"/>
          </p:cNvPr>
          <p:cNvSpPr/>
          <p:nvPr/>
        </p:nvSpPr>
        <p:spPr>
          <a:xfrm>
            <a:off x="8382000" y="228600"/>
            <a:ext cx="454152" cy="22860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-200\Desktop\news_84580_image_900x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ru-RU" b="0" dirty="0" smtClean="0"/>
              <a:t>Холокост в художественной литературе и кино</a:t>
            </a:r>
            <a:br>
              <a:rPr lang="ru-RU" b="0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2438400"/>
            <a:ext cx="8229600" cy="3124200"/>
          </a:xfrm>
        </p:spPr>
        <p:txBody>
          <a:bodyPr>
            <a:normAutofit fontScale="47500" lnSpcReduction="20000"/>
          </a:bodyPr>
          <a:lstStyle/>
          <a:p>
            <a:r>
              <a:rPr lang="ru-RU" sz="2000" dirty="0" smtClean="0"/>
              <a:t>Портал интеллектуального центра – научной библиотеки им. Е.И. </a:t>
            </a:r>
            <a:r>
              <a:rPr lang="ru-RU" sz="2000" dirty="0" err="1" smtClean="0"/>
              <a:t>Овсянкина</a:t>
            </a:r>
            <a:r>
              <a:rPr lang="ru-RU" sz="2000" dirty="0" smtClean="0"/>
              <a:t>. </a:t>
            </a:r>
            <a:r>
              <a:rPr lang="ru-RU" sz="2000" cap="all" dirty="0" smtClean="0"/>
              <a:t> </a:t>
            </a:r>
          </a:p>
          <a:p>
            <a:pPr>
              <a:buNone/>
            </a:pP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en-US" sz="2000" dirty="0" smtClean="0"/>
              <a:t>https://library.narfu.ru/index.php?option=com_content&amp;view=article&amp;id=233:kholokost-v-khudozhestvennoj-literature&amp;catid=19&amp;lang=ru&amp;Itemid=523</a:t>
            </a: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r>
              <a:rPr lang="ru-RU" sz="2000" dirty="0" smtClean="0"/>
              <a:t>   </a:t>
            </a:r>
            <a:r>
              <a:rPr lang="en-US" sz="2000" dirty="0" smtClean="0">
                <a:hlinkClick r:id="rId2"/>
              </a:rPr>
              <a:t>https://www.ivi.ru/titr/goodmovies/filmy-o-holokoste</a:t>
            </a:r>
            <a:endParaRPr lang="ru-RU" sz="2000" dirty="0" smtClean="0"/>
          </a:p>
          <a:p>
            <a:r>
              <a:rPr lang="ru-RU" sz="2000" b="1" dirty="0" smtClean="0"/>
              <a:t>Сайт Центр – фонд Холокост http://www.holocf.ru/  </a:t>
            </a:r>
            <a:endParaRPr lang="ru-RU" sz="2000" dirty="0" smtClean="0"/>
          </a:p>
          <a:p>
            <a:r>
              <a:rPr lang="ru-RU" sz="2000" b="1" dirty="0" smtClean="0"/>
              <a:t>Сайт Музея толерантности </a:t>
            </a:r>
            <a:r>
              <a:rPr lang="ru-RU" sz="2000" b="1" dirty="0" smtClean="0">
                <a:hlinkClick r:id="rId3"/>
              </a:rPr>
              <a:t>http://www.jewish-museum.ru/ru/blog</a:t>
            </a:r>
            <a:r>
              <a:rPr lang="ru-RU" sz="2000" b="1" dirty="0" smtClean="0"/>
              <a:t> </a:t>
            </a:r>
            <a:endParaRPr lang="ru-RU" sz="2000" dirty="0" smtClean="0"/>
          </a:p>
          <a:p>
            <a:r>
              <a:rPr lang="ru-RU" sz="2000" b="1" dirty="0" smtClean="0"/>
              <a:t>Сайт «История РФ. Холокост. Трагедия еврейского народа»  </a:t>
            </a:r>
            <a:endParaRPr lang="ru-RU" sz="2000" dirty="0" smtClean="0"/>
          </a:p>
          <a:p>
            <a:r>
              <a:rPr lang="ru-RU" sz="2000" b="1" dirty="0" smtClean="0"/>
              <a:t>http://videocentury.ru/index.php?newsid=10</a:t>
            </a:r>
            <a:endParaRPr lang="ru-RU" sz="2000" dirty="0" smtClean="0"/>
          </a:p>
          <a:p>
            <a:r>
              <a:rPr lang="ru-RU" sz="2000" b="1" dirty="0" smtClean="0"/>
              <a:t>  </a:t>
            </a:r>
            <a:r>
              <a:rPr lang="ru-RU" sz="2000" b="1" dirty="0" smtClean="0">
                <a:hlinkClick r:id="rId4"/>
              </a:rPr>
              <a:t>http://history2010.ucoz.ru/load/kholokost/1-1-0-1</a:t>
            </a:r>
            <a:r>
              <a:rPr lang="ru-RU" sz="2000" b="1" dirty="0" smtClean="0"/>
              <a:t> </a:t>
            </a:r>
            <a:endParaRPr lang="ru-RU" sz="2000" dirty="0" smtClean="0"/>
          </a:p>
          <a:p>
            <a:r>
              <a:rPr lang="ru-RU" sz="2000" b="1" dirty="0" smtClean="0"/>
              <a:t>http://ru.wikipedia.org</a:t>
            </a:r>
            <a:endParaRPr lang="ru-RU" sz="2000" dirty="0" smtClean="0"/>
          </a:p>
          <a:p>
            <a:r>
              <a:rPr lang="ru-RU" sz="2000" b="1" dirty="0" smtClean="0"/>
              <a:t>http://images.yandex.ru</a:t>
            </a:r>
            <a:endParaRPr lang="ru-RU" sz="2000" dirty="0" smtClean="0"/>
          </a:p>
          <a:p>
            <a:r>
              <a:rPr lang="ru-RU" sz="2000" b="1" dirty="0" smtClean="0">
                <a:hlinkClick r:id="rId5"/>
              </a:rPr>
              <a:t>http://festival.1september.ru/articles/565624/</a:t>
            </a:r>
            <a:r>
              <a:rPr lang="ru-RU" sz="2000" b="1" dirty="0" smtClean="0"/>
              <a:t> </a:t>
            </a:r>
            <a:endParaRPr lang="ru-RU" sz="2000" dirty="0" smtClean="0"/>
          </a:p>
          <a:p>
            <a:r>
              <a:rPr lang="ru-RU" sz="2000" b="1" dirty="0" smtClean="0">
                <a:hlinkClick r:id="rId6"/>
              </a:rPr>
              <a:t>http://kenergywind.com/uat2/contact/holocaust-concentration-camps-children</a:t>
            </a:r>
            <a:r>
              <a:rPr lang="ru-RU" sz="2000" b="1" dirty="0" smtClean="0"/>
              <a:t> </a:t>
            </a:r>
            <a:endParaRPr lang="ru-RU" sz="2000" dirty="0" smtClean="0"/>
          </a:p>
          <a:p>
            <a:r>
              <a:rPr lang="ru-RU" sz="2000" b="1" dirty="0" smtClean="0">
                <a:hlinkClick r:id="rId7"/>
              </a:rPr>
              <a:t>http://www.holocf.ru/</a:t>
            </a:r>
            <a:r>
              <a:rPr lang="ru-RU" sz="2000" b="1" dirty="0" smtClean="0"/>
              <a:t> </a:t>
            </a:r>
            <a:endParaRPr lang="ru-RU" sz="2000" dirty="0" smtClean="0"/>
          </a:p>
          <a:p>
            <a:r>
              <a:rPr lang="ru-RU" sz="2000" b="1" dirty="0" smtClean="0">
                <a:hlinkClick r:id="rId8"/>
              </a:rPr>
              <a:t>http://prezentacii.com/</a:t>
            </a:r>
            <a:r>
              <a:rPr lang="ru-RU" sz="2000" b="1" dirty="0" smtClean="0"/>
              <a:t> </a:t>
            </a:r>
            <a:endParaRPr lang="ru-RU" sz="2000" dirty="0" smtClean="0"/>
          </a:p>
          <a:p>
            <a:endParaRPr lang="ru-RU" sz="1400" dirty="0" smtClean="0"/>
          </a:p>
          <a:p>
            <a:pPr>
              <a:buNone/>
            </a:pP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ds02.infourok.ru/uploads/ex/100b/00062a8a-be8849a6/4/img8.jpg"/>
          <p:cNvPicPr>
            <a:picLocks noChangeAspect="1" noChangeArrowheads="1"/>
          </p:cNvPicPr>
          <p:nvPr/>
        </p:nvPicPr>
        <p:blipFill>
          <a:blip r:embed="rId2" cstate="print"/>
          <a:srcRect l="3333" t="3333" r="4167" b="3333"/>
          <a:stretch>
            <a:fillRect/>
          </a:stretch>
        </p:blipFill>
        <p:spPr bwMode="auto">
          <a:xfrm>
            <a:off x="2721" y="0"/>
            <a:ext cx="9141279" cy="69177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uszn032.ru/upload/iblock/317/s1200.jpg"/>
          <p:cNvPicPr>
            <a:picLocks noChangeAspect="1" noChangeArrowheads="1"/>
          </p:cNvPicPr>
          <p:nvPr/>
        </p:nvPicPr>
        <p:blipFill>
          <a:blip r:embed="rId2" cstate="print"/>
          <a:srcRect l="713" r="1740" b="4037"/>
          <a:stretch>
            <a:fillRect/>
          </a:stretch>
        </p:blipFill>
        <p:spPr bwMode="auto">
          <a:xfrm>
            <a:off x="228599" y="65529"/>
            <a:ext cx="8734879" cy="66400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ceasefiremagazine.co.uk/wp-content/uploads/Checkpoint-Solitaire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864210">
            <a:off x="7229802" y="5327381"/>
            <a:ext cx="1597364" cy="13532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76400" y="457200"/>
            <a:ext cx="5410200" cy="577596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3300" dirty="0" smtClean="0">
                <a:solidFill>
                  <a:schemeClr val="bg1"/>
                </a:solidFill>
              </a:rPr>
              <a:t>Молитвою начать должны мы этот день,</a:t>
            </a:r>
          </a:p>
          <a:p>
            <a:pPr>
              <a:buNone/>
            </a:pPr>
            <a:r>
              <a:rPr lang="ru-RU" sz="3300" dirty="0" smtClean="0">
                <a:solidFill>
                  <a:schemeClr val="bg1"/>
                </a:solidFill>
              </a:rPr>
              <a:t>чтоб память жертв нацистских мы почтили,</a:t>
            </a:r>
          </a:p>
          <a:p>
            <a:pPr>
              <a:buNone/>
            </a:pPr>
            <a:r>
              <a:rPr lang="ru-RU" sz="3300" dirty="0" smtClean="0">
                <a:solidFill>
                  <a:schemeClr val="bg1"/>
                </a:solidFill>
              </a:rPr>
              <a:t>пусть души их поднимутся все выше,</a:t>
            </a:r>
          </a:p>
          <a:p>
            <a:pPr>
              <a:buNone/>
            </a:pPr>
            <a:r>
              <a:rPr lang="ru-RU" sz="3300" dirty="0" smtClean="0">
                <a:solidFill>
                  <a:schemeClr val="bg1"/>
                </a:solidFill>
              </a:rPr>
              <a:t>чтоб они точно знали — мы их не забыли.</a:t>
            </a:r>
          </a:p>
          <a:p>
            <a:pPr>
              <a:buNone/>
            </a:pPr>
            <a:r>
              <a:rPr lang="ru-RU" sz="3300" dirty="0" smtClean="0">
                <a:solidFill>
                  <a:schemeClr val="bg1"/>
                </a:solidFill>
              </a:rPr>
              <a:t/>
            </a:r>
            <a:br>
              <a:rPr lang="ru-RU" sz="3300" dirty="0" smtClean="0">
                <a:solidFill>
                  <a:schemeClr val="bg1"/>
                </a:solidFill>
              </a:rPr>
            </a:br>
            <a:endParaRPr lang="ru-RU" sz="33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3300" dirty="0" smtClean="0">
                <a:solidFill>
                  <a:schemeClr val="bg1"/>
                </a:solidFill>
              </a:rPr>
              <a:t>Когда мир узнает про Холокост,</a:t>
            </a:r>
          </a:p>
          <a:p>
            <a:pPr>
              <a:buNone/>
            </a:pPr>
            <a:r>
              <a:rPr lang="ru-RU" sz="3300" dirty="0" smtClean="0">
                <a:solidFill>
                  <a:schemeClr val="bg1"/>
                </a:solidFill>
              </a:rPr>
              <a:t>немеет сердце, холодеют руки,</a:t>
            </a:r>
          </a:p>
          <a:p>
            <a:pPr>
              <a:buNone/>
            </a:pPr>
            <a:r>
              <a:rPr lang="ru-RU" sz="3300" dirty="0" smtClean="0">
                <a:solidFill>
                  <a:schemeClr val="bg1"/>
                </a:solidFill>
              </a:rPr>
              <a:t>и просит Господа с рыданием душа,</a:t>
            </a:r>
          </a:p>
          <a:p>
            <a:pPr>
              <a:buNone/>
            </a:pPr>
            <a:r>
              <a:rPr lang="ru-RU" sz="3300" dirty="0" smtClean="0">
                <a:solidFill>
                  <a:schemeClr val="bg1"/>
                </a:solidFill>
              </a:rPr>
              <a:t>пусть никогда не повторятся эти муки!</a:t>
            </a:r>
          </a:p>
          <a:p>
            <a:pPr>
              <a:buNone/>
            </a:pPr>
            <a:r>
              <a:rPr lang="ru-RU" sz="3300" dirty="0" smtClean="0">
                <a:solidFill>
                  <a:schemeClr val="bg1"/>
                </a:solidFill>
              </a:rPr>
              <a:t/>
            </a:r>
            <a:br>
              <a:rPr lang="ru-RU" sz="3300" dirty="0" smtClean="0">
                <a:solidFill>
                  <a:schemeClr val="bg1"/>
                </a:solidFill>
              </a:rPr>
            </a:br>
            <a:endParaRPr lang="ru-RU" sz="33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3300" dirty="0" smtClean="0">
                <a:solidFill>
                  <a:schemeClr val="bg1"/>
                </a:solidFill>
              </a:rPr>
              <a:t>Трагедий много знало человечество,</a:t>
            </a:r>
          </a:p>
          <a:p>
            <a:pPr>
              <a:buNone/>
            </a:pPr>
            <a:r>
              <a:rPr lang="ru-RU" sz="3300" dirty="0" smtClean="0">
                <a:solidFill>
                  <a:schemeClr val="bg1"/>
                </a:solidFill>
              </a:rPr>
              <a:t>но никогда не ощущали мы подобной,</a:t>
            </a:r>
          </a:p>
          <a:p>
            <a:pPr>
              <a:buNone/>
            </a:pPr>
            <a:r>
              <a:rPr lang="ru-RU" sz="3300" dirty="0" smtClean="0">
                <a:solidFill>
                  <a:schemeClr val="bg1"/>
                </a:solidFill>
              </a:rPr>
              <a:t>чем геноцид огромного народа,</a:t>
            </a:r>
          </a:p>
          <a:p>
            <a:pPr>
              <a:buNone/>
            </a:pPr>
            <a:r>
              <a:rPr lang="ru-RU" sz="3300" dirty="0" smtClean="0">
                <a:solidFill>
                  <a:schemeClr val="bg1"/>
                </a:solidFill>
              </a:rPr>
              <a:t>забыть такое мы наверно не способны!</a:t>
            </a:r>
          </a:p>
          <a:p>
            <a:pPr>
              <a:buNone/>
            </a:pPr>
            <a:endParaRPr lang="ru-RU" b="1" dirty="0" smtClean="0"/>
          </a:p>
          <a:p>
            <a:pPr algn="r">
              <a:buNone/>
            </a:pPr>
            <a:r>
              <a:rPr lang="ru-RU" sz="1300" b="1" dirty="0" smtClean="0"/>
              <a:t>Источник: </a:t>
            </a:r>
            <a:r>
              <a:rPr lang="en-US" sz="1400" b="1" i="1" dirty="0" smtClean="0"/>
              <a:t>https://yandex.ru/turbo/ejin.ru/s/pozdravleniya/prazdniki/stixi-na-mezhdunarodnyj-den-pamyati-zhertv-xolokosta.html</a:t>
            </a:r>
            <a:endParaRPr lang="ru-RU" sz="1400" i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52400" y="1143000"/>
            <a:ext cx="8991600" cy="4709160"/>
          </a:xfrm>
        </p:spPr>
        <p:txBody>
          <a:bodyPr>
            <a:normAutofit/>
          </a:bodyPr>
          <a:lstStyle/>
          <a:p>
            <a:pPr>
              <a:buBlip>
                <a:blip r:embed="rId2"/>
              </a:buBlip>
            </a:pPr>
            <a:r>
              <a:rPr lang="ru-RU" dirty="0" smtClean="0">
                <a:solidFill>
                  <a:schemeClr val="bg1"/>
                </a:solidFill>
              </a:rPr>
              <a:t>22 июня  1941 года – 9 мая 1945 года.   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Blip>
                <a:blip r:embed="rId2"/>
              </a:buBlip>
            </a:pPr>
            <a:r>
              <a:rPr lang="ru-RU" dirty="0" smtClean="0">
                <a:solidFill>
                  <a:schemeClr val="bg1"/>
                </a:solidFill>
              </a:rPr>
              <a:t>27 миллионов  человек, погибших  на  полях  сражений,  умерших  от  голода,  замученных  в  концлагерях;  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Blip>
                <a:blip r:embed="rId2"/>
              </a:buBlip>
            </a:pPr>
            <a:r>
              <a:rPr lang="ru-RU" dirty="0" smtClean="0">
                <a:solidFill>
                  <a:schemeClr val="bg1"/>
                </a:solidFill>
              </a:rPr>
              <a:t> 1418 дней  длилась  Великая Отечественная  война, 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Blip>
                <a:blip r:embed="rId2"/>
              </a:buBlip>
            </a:pPr>
            <a:r>
              <a:rPr lang="ru-RU" dirty="0" smtClean="0">
                <a:solidFill>
                  <a:schemeClr val="bg1"/>
                </a:solidFill>
              </a:rPr>
              <a:t>900 дней длилась блокада Ленинграда.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Picture 4" descr="https://ceasefiremagazine.co.uk/wp-content/uploads/Checkpoint-Solitaire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864210">
            <a:off x="7229802" y="5327381"/>
            <a:ext cx="1597364" cy="13532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600200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sz="4000" i="1" dirty="0" smtClean="0"/>
              <a:t> </a:t>
            </a:r>
            <a:r>
              <a:rPr lang="ru-RU" sz="4000" b="1" dirty="0" smtClean="0">
                <a:solidFill>
                  <a:schemeClr val="bg1"/>
                </a:solidFill>
              </a:rPr>
              <a:t>День</a:t>
            </a:r>
            <a:r>
              <a:rPr lang="ru-RU" sz="4000" i="1" dirty="0" smtClean="0"/>
              <a:t> </a:t>
            </a:r>
            <a:r>
              <a:rPr lang="ru-RU" sz="40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памяти жертв Холокоста: </a:t>
            </a:r>
          </a:p>
          <a:p>
            <a:pPr algn="ctr">
              <a:buNone/>
            </a:pPr>
            <a:endParaRPr lang="ru-RU" sz="4000" b="1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algn="ctr">
              <a:buNone/>
            </a:pPr>
            <a:r>
              <a:rPr lang="ru-RU" sz="40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детские книги на тяжелую тему.</a:t>
            </a:r>
          </a:p>
          <a:p>
            <a:endParaRPr lang="ru-RU" dirty="0"/>
          </a:p>
        </p:txBody>
      </p:sp>
      <p:pic>
        <p:nvPicPr>
          <p:cNvPr id="27652" name="Picture 4" descr="https://ceasefiremagazine.co.uk/wp-content/uploads/Checkpoint-Solitaire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864210">
            <a:off x="448002" y="177404"/>
            <a:ext cx="1597364" cy="13532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Обзор  книг</a:t>
            </a:r>
            <a:endParaRPr lang="ru-RU" dirty="0"/>
          </a:p>
        </p:txBody>
      </p:sp>
      <p:pic>
        <p:nvPicPr>
          <p:cNvPr id="7174" name="Picture 6" descr="https://image.mel.fm/i/z/zE8csMxUVg/590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l="25763" t="6987" r="26780" b="7424"/>
          <a:stretch>
            <a:fillRect/>
          </a:stretch>
        </p:blipFill>
        <p:spPr bwMode="auto">
          <a:xfrm>
            <a:off x="2743200" y="4495800"/>
            <a:ext cx="1600200" cy="2240280"/>
          </a:xfrm>
          <a:prstGeom prst="rect">
            <a:avLst/>
          </a:prstGeom>
          <a:noFill/>
        </p:spPr>
      </p:pic>
      <p:pic>
        <p:nvPicPr>
          <p:cNvPr id="7176" name="Picture 8" descr="https://image.mel.fm/i/B/BemS6nXlcp/590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 l="25763" t="6987" r="25424" b="7424"/>
          <a:stretch>
            <a:fillRect/>
          </a:stretch>
        </p:blipFill>
        <p:spPr bwMode="auto">
          <a:xfrm>
            <a:off x="4419600" y="4419600"/>
            <a:ext cx="1696616" cy="2309283"/>
          </a:xfrm>
          <a:prstGeom prst="rect">
            <a:avLst/>
          </a:prstGeom>
          <a:noFill/>
        </p:spPr>
      </p:pic>
      <p:pic>
        <p:nvPicPr>
          <p:cNvPr id="7178" name="Picture 10" descr="https://image.mel.fm/i/o/oMdHWqxvs8/590.jp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 l="25763" t="6987" r="26780" b="7424"/>
          <a:stretch>
            <a:fillRect/>
          </a:stretch>
        </p:blipFill>
        <p:spPr bwMode="auto">
          <a:xfrm>
            <a:off x="6172200" y="4343400"/>
            <a:ext cx="1698171" cy="2377440"/>
          </a:xfrm>
          <a:prstGeom prst="rect">
            <a:avLst/>
          </a:prstGeom>
          <a:noFill/>
        </p:spPr>
      </p:pic>
      <p:pic>
        <p:nvPicPr>
          <p:cNvPr id="7180" name="Picture 12" descr="https://image.mel.fm/i/M/M5HjuJiU7o/590.jp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/>
          <a:srcRect l="25763" t="6987" r="25424" b="7424"/>
          <a:stretch>
            <a:fillRect/>
          </a:stretch>
        </p:blipFill>
        <p:spPr bwMode="auto">
          <a:xfrm>
            <a:off x="7543800" y="3733800"/>
            <a:ext cx="1447800" cy="1970617"/>
          </a:xfrm>
          <a:prstGeom prst="rect">
            <a:avLst/>
          </a:prstGeom>
          <a:noFill/>
        </p:spPr>
      </p:pic>
      <p:pic>
        <p:nvPicPr>
          <p:cNvPr id="7170" name="Picture 2" descr="https://image.mel.fm/i/P/PH1Iyk56wZ/590.jpg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/>
          <a:srcRect l="25763" t="6987" r="26780" b="7424"/>
          <a:stretch>
            <a:fillRect/>
          </a:stretch>
        </p:blipFill>
        <p:spPr bwMode="auto">
          <a:xfrm>
            <a:off x="152400" y="3124200"/>
            <a:ext cx="1415143" cy="1981200"/>
          </a:xfrm>
          <a:prstGeom prst="rect">
            <a:avLst/>
          </a:prstGeom>
          <a:noFill/>
        </p:spPr>
      </p:pic>
      <p:pic>
        <p:nvPicPr>
          <p:cNvPr id="7172" name="Picture 4" descr="https://image.mel.fm/i/k/k3BD0MJHYT/590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/>
          <a:srcRect l="25763" t="6987" r="26780" b="7424"/>
          <a:stretch>
            <a:fillRect/>
          </a:stretch>
        </p:blipFill>
        <p:spPr bwMode="auto">
          <a:xfrm>
            <a:off x="1066800" y="4495800"/>
            <a:ext cx="1600200" cy="2240280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3429000" y="3200400"/>
            <a:ext cx="5486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/>
              <a:t>Ефимова Валентина </a:t>
            </a:r>
            <a:r>
              <a:rPr lang="ru-RU" sz="1400" dirty="0" err="1" smtClean="0"/>
              <a:t>Анатольевна,библиотекарь</a:t>
            </a:r>
            <a:endParaRPr lang="ru-RU" sz="1400" dirty="0" smtClean="0"/>
          </a:p>
          <a:p>
            <a:pPr algn="just"/>
            <a:endParaRPr lang="ru-RU" sz="1400" dirty="0" smtClean="0"/>
          </a:p>
          <a:p>
            <a:pPr algn="just"/>
            <a:r>
              <a:rPr lang="ru-RU" sz="1400" dirty="0" smtClean="0"/>
              <a:t>МКОУ  «</a:t>
            </a:r>
            <a:r>
              <a:rPr lang="ru-RU" sz="1400" dirty="0" err="1" smtClean="0"/>
              <a:t>Назиевская</a:t>
            </a:r>
            <a:r>
              <a:rPr lang="ru-RU" sz="1400" dirty="0" smtClean="0"/>
              <a:t> СОШ»</a:t>
            </a:r>
          </a:p>
          <a:p>
            <a:pPr algn="just"/>
            <a:r>
              <a:rPr lang="ru-RU" sz="1400" dirty="0" err="1" smtClean="0"/>
              <a:t>пгт</a:t>
            </a:r>
            <a:r>
              <a:rPr lang="ru-RU" sz="1400" dirty="0" smtClean="0"/>
              <a:t>. Назия Ленинградская обл. Кировский район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685800"/>
            <a:ext cx="8229600" cy="47091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dirty="0" smtClean="0">
                <a:solidFill>
                  <a:schemeClr val="bg1"/>
                </a:solidFill>
              </a:rPr>
              <a:t>Что такое Холокост?</a:t>
            </a: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1900" dirty="0" smtClean="0">
                <a:solidFill>
                  <a:schemeClr val="bg1"/>
                </a:solidFill>
              </a:rPr>
              <a:t>Холокост (с греч. яз.  </a:t>
            </a:r>
            <a:r>
              <a:rPr lang="ru-RU" sz="1900" dirty="0" err="1" smtClean="0">
                <a:solidFill>
                  <a:schemeClr val="bg1"/>
                </a:solidFill>
              </a:rPr>
              <a:t>Holocaust</a:t>
            </a:r>
            <a:r>
              <a:rPr lang="ru-RU" sz="1900" dirty="0" smtClean="0">
                <a:solidFill>
                  <a:schemeClr val="bg1"/>
                </a:solidFill>
              </a:rPr>
              <a:t> - "всесожжение") - обозначение массовых убийств евреев в 1933 - 1945 гг. в Европе.</a:t>
            </a:r>
          </a:p>
          <a:p>
            <a:pPr>
              <a:buNone/>
            </a:pPr>
            <a:r>
              <a:rPr lang="ru-RU" sz="1900" dirty="0" smtClean="0">
                <a:solidFill>
                  <a:schemeClr val="bg1"/>
                </a:solidFill>
              </a:rPr>
              <a:t>Слово «Холокост» происходит от др. греч. «сжигаемый целиком». В ряде европейских языков слово заимствовано из библейского термина «всесожжение».</a:t>
            </a:r>
          </a:p>
          <a:p>
            <a:pPr>
              <a:buNone/>
            </a:pPr>
            <a:r>
              <a:rPr lang="ru-RU" sz="1900" dirty="0" smtClean="0">
                <a:solidFill>
                  <a:schemeClr val="bg1"/>
                </a:solidFill>
              </a:rPr>
              <a:t> В Библии – это одна из форм жертвоприношения в храме.</a:t>
            </a:r>
          </a:p>
          <a:p>
            <a:pPr>
              <a:buNone/>
            </a:pPr>
            <a:r>
              <a:rPr lang="ru-RU" sz="1900" dirty="0" smtClean="0">
                <a:solidFill>
                  <a:schemeClr val="bg1"/>
                </a:solidFill>
              </a:rPr>
              <a:t> </a:t>
            </a:r>
          </a:p>
          <a:p>
            <a:pPr>
              <a:buNone/>
            </a:pPr>
            <a:r>
              <a:rPr lang="ru-RU" sz="1900" dirty="0" smtClean="0">
                <a:solidFill>
                  <a:schemeClr val="bg1"/>
                </a:solidFill>
              </a:rPr>
              <a:t> «Холокост» - наиболее распространенный термин , обозначающий преследования и уничтожение евреев нацистами и их пособниками после прихода к власти в Германии и до окончания  Второй мировой войны в Европе в 1933 - 1945 гг</a:t>
            </a:r>
            <a:r>
              <a:rPr lang="ru-RU" sz="1900" dirty="0" smtClean="0"/>
              <a:t>.</a:t>
            </a:r>
          </a:p>
          <a:p>
            <a:endParaRPr lang="ru-RU" dirty="0"/>
          </a:p>
        </p:txBody>
      </p:sp>
      <p:pic>
        <p:nvPicPr>
          <p:cNvPr id="4" name="Picture 4" descr="https://ceasefiremagazine.co.uk/wp-content/uploads/Checkpoint-Solitaire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864210">
            <a:off x="7229802" y="5327381"/>
            <a:ext cx="1597364" cy="13532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685800"/>
            <a:ext cx="8458200" cy="562356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1800" dirty="0" smtClean="0">
                <a:solidFill>
                  <a:schemeClr val="bg1"/>
                </a:solidFill>
              </a:rPr>
              <a:t>         27 января – Международный день памяти жертв Холокоста. </a:t>
            </a:r>
          </a:p>
          <a:p>
            <a:pPr algn="just">
              <a:buNone/>
            </a:pPr>
            <a:endParaRPr lang="ru-RU" sz="1800" dirty="0" smtClean="0">
              <a:solidFill>
                <a:schemeClr val="bg1"/>
              </a:solidFill>
            </a:endParaRPr>
          </a:p>
          <a:p>
            <a:pPr algn="just">
              <a:buNone/>
            </a:pPr>
            <a:r>
              <a:rPr lang="ru-RU" sz="1800" dirty="0" smtClean="0">
                <a:solidFill>
                  <a:schemeClr val="bg1"/>
                </a:solidFill>
              </a:rPr>
              <a:t>Эта памятная дата призвана напомнить о наиболее последовательном геноциде в мировой истории, она была установлена Генассамблеей ООН и отсылает к событиям, произошедшим в этот день в 1945 г., когда войска Красной Армии освободили несколько тысяч узников </a:t>
            </a:r>
            <a:r>
              <a:rPr lang="ru-RU" sz="1800" dirty="0" err="1" smtClean="0">
                <a:solidFill>
                  <a:schemeClr val="bg1"/>
                </a:solidFill>
              </a:rPr>
              <a:t>Аушвица</a:t>
            </a:r>
            <a:r>
              <a:rPr lang="ru-RU" sz="1800" dirty="0" smtClean="0">
                <a:solidFill>
                  <a:schemeClr val="bg1"/>
                </a:solidFill>
              </a:rPr>
              <a:t> (Освенцима, если по-польски). </a:t>
            </a:r>
          </a:p>
          <a:p>
            <a:pPr algn="just">
              <a:buNone/>
            </a:pPr>
            <a:endParaRPr lang="ru-RU" sz="1800" dirty="0" smtClean="0">
              <a:solidFill>
                <a:schemeClr val="bg1"/>
              </a:solidFill>
            </a:endParaRPr>
          </a:p>
          <a:p>
            <a:pPr algn="r">
              <a:buNone/>
            </a:pPr>
            <a:r>
              <a:rPr lang="ru-RU" sz="1200" dirty="0" smtClean="0"/>
              <a:t>(Источник информации - портал </a:t>
            </a:r>
            <a:r>
              <a:rPr lang="ru-RU" sz="1200" dirty="0" err="1" smtClean="0"/>
              <a:t>История.РФ</a:t>
            </a:r>
            <a:r>
              <a:rPr lang="ru-RU" sz="1200" dirty="0" smtClean="0"/>
              <a:t>, https://histrf.ru/biblioteka/b/kholokost-chto-eto-takoie)</a:t>
            </a:r>
            <a:endParaRPr lang="ru-RU" sz="1200" dirty="0"/>
          </a:p>
        </p:txBody>
      </p:sp>
      <p:pic>
        <p:nvPicPr>
          <p:cNvPr id="21506" name="Picture 2" descr="https://mtdata.ru/u30/photo91DE/20520551992-0/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3657600"/>
            <a:ext cx="4953000" cy="2788060"/>
          </a:xfrm>
          <a:prstGeom prst="rect">
            <a:avLst/>
          </a:prstGeom>
          <a:noFill/>
        </p:spPr>
      </p:pic>
      <p:pic>
        <p:nvPicPr>
          <p:cNvPr id="5" name="Picture 4" descr="https://ceasefiremagazine.co.uk/wp-content/uploads/Checkpoint-Solitaire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864210">
            <a:off x="7229802" y="5327381"/>
            <a:ext cx="1597364" cy="13532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600200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sz="4000" i="1" dirty="0" smtClean="0"/>
              <a:t> </a:t>
            </a:r>
            <a:r>
              <a:rPr lang="ru-RU" sz="4000" b="1" dirty="0" smtClean="0">
                <a:solidFill>
                  <a:schemeClr val="bg1"/>
                </a:solidFill>
              </a:rPr>
              <a:t>День</a:t>
            </a:r>
            <a:r>
              <a:rPr lang="ru-RU" sz="4000" i="1" dirty="0" smtClean="0"/>
              <a:t> </a:t>
            </a:r>
            <a:r>
              <a:rPr lang="ru-RU" sz="40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памяти жертв Холокоста: </a:t>
            </a:r>
          </a:p>
          <a:p>
            <a:pPr algn="ctr">
              <a:buNone/>
            </a:pPr>
            <a:endParaRPr lang="ru-RU" sz="4000" b="1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algn="ctr">
              <a:buNone/>
            </a:pPr>
            <a:r>
              <a:rPr lang="ru-RU" sz="40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детские книги на тяжелую тему.</a:t>
            </a:r>
          </a:p>
          <a:p>
            <a:endParaRPr lang="ru-RU" dirty="0"/>
          </a:p>
        </p:txBody>
      </p:sp>
      <p:pic>
        <p:nvPicPr>
          <p:cNvPr id="27652" name="Picture 4" descr="https://ceasefiremagazine.co.uk/wp-content/uploads/Checkpoint-Solitaire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864210">
            <a:off x="448002" y="177404"/>
            <a:ext cx="1597364" cy="13532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Обзор  книг</a:t>
            </a:r>
            <a:endParaRPr lang="ru-RU" dirty="0"/>
          </a:p>
        </p:txBody>
      </p:sp>
      <p:pic>
        <p:nvPicPr>
          <p:cNvPr id="7174" name="Picture 6" descr="https://image.mel.fm/i/z/zE8csMxUVg/590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l="25763" t="6987" r="26780" b="7424"/>
          <a:stretch>
            <a:fillRect/>
          </a:stretch>
        </p:blipFill>
        <p:spPr bwMode="auto">
          <a:xfrm>
            <a:off x="2743200" y="4495800"/>
            <a:ext cx="1600200" cy="2240280"/>
          </a:xfrm>
          <a:prstGeom prst="rect">
            <a:avLst/>
          </a:prstGeom>
          <a:noFill/>
        </p:spPr>
      </p:pic>
      <p:pic>
        <p:nvPicPr>
          <p:cNvPr id="7176" name="Picture 8" descr="https://image.mel.fm/i/B/BemS6nXlcp/590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 l="25763" t="6987" r="25424" b="7424"/>
          <a:stretch>
            <a:fillRect/>
          </a:stretch>
        </p:blipFill>
        <p:spPr bwMode="auto">
          <a:xfrm>
            <a:off x="4419600" y="4419600"/>
            <a:ext cx="1696616" cy="2309283"/>
          </a:xfrm>
          <a:prstGeom prst="rect">
            <a:avLst/>
          </a:prstGeom>
          <a:noFill/>
        </p:spPr>
      </p:pic>
      <p:pic>
        <p:nvPicPr>
          <p:cNvPr id="7178" name="Picture 10" descr="https://image.mel.fm/i/o/oMdHWqxvs8/590.jp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 l="25763" t="6987" r="26780" b="7424"/>
          <a:stretch>
            <a:fillRect/>
          </a:stretch>
        </p:blipFill>
        <p:spPr bwMode="auto">
          <a:xfrm>
            <a:off x="6172200" y="4343400"/>
            <a:ext cx="1698171" cy="2377440"/>
          </a:xfrm>
          <a:prstGeom prst="rect">
            <a:avLst/>
          </a:prstGeom>
          <a:noFill/>
        </p:spPr>
      </p:pic>
      <p:pic>
        <p:nvPicPr>
          <p:cNvPr id="7180" name="Picture 12" descr="https://image.mel.fm/i/M/M5HjuJiU7o/590.jp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/>
          <a:srcRect l="25763" t="6987" r="25424" b="7424"/>
          <a:stretch>
            <a:fillRect/>
          </a:stretch>
        </p:blipFill>
        <p:spPr bwMode="auto">
          <a:xfrm>
            <a:off x="7543800" y="3733800"/>
            <a:ext cx="1447800" cy="1970617"/>
          </a:xfrm>
          <a:prstGeom prst="rect">
            <a:avLst/>
          </a:prstGeom>
          <a:noFill/>
        </p:spPr>
      </p:pic>
      <p:pic>
        <p:nvPicPr>
          <p:cNvPr id="7170" name="Picture 2" descr="https://image.mel.fm/i/P/PH1Iyk56wZ/590.jpg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/>
          <a:srcRect l="25763" t="6987" r="26780" b="7424"/>
          <a:stretch>
            <a:fillRect/>
          </a:stretch>
        </p:blipFill>
        <p:spPr bwMode="auto">
          <a:xfrm>
            <a:off x="152400" y="3124200"/>
            <a:ext cx="1415143" cy="1981200"/>
          </a:xfrm>
          <a:prstGeom prst="rect">
            <a:avLst/>
          </a:prstGeom>
          <a:noFill/>
        </p:spPr>
      </p:pic>
      <p:pic>
        <p:nvPicPr>
          <p:cNvPr id="7172" name="Picture 4" descr="https://image.mel.fm/i/k/k3BD0MJHYT/590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/>
          <a:srcRect l="25763" t="6987" r="26780" b="7424"/>
          <a:stretch>
            <a:fillRect/>
          </a:stretch>
        </p:blipFill>
        <p:spPr bwMode="auto">
          <a:xfrm>
            <a:off x="1066800" y="4495800"/>
            <a:ext cx="1600200" cy="224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https://ceasefiremagazine.co.uk/wp-content/uploads/Checkpoint-Solitaire.jpeg">
            <a:hlinkClick r:id="rId2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864210">
            <a:off x="7229802" y="5327381"/>
            <a:ext cx="1597364" cy="13532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590800" y="1143000"/>
            <a:ext cx="6096000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     </a:t>
            </a:r>
            <a:r>
              <a:rPr lang="ru-RU" sz="1400" dirty="0" smtClean="0"/>
              <a:t>Эта книга рассказывает о необычайной жизни и приключениях еврейского мальчика из Польши, который потерял родителей, остался совершенно один на белом свете, не раз бывал на краю смерти и все-таки выжил вопреки ударам судьбы. Читая эту книгу, всё время испытываешь страх за ее героя, но и радуешься, когда герой, благодаря своим смекалке, смелости и обаянию, одолевает все выпавшие на его долю невзгоды. </a:t>
            </a:r>
          </a:p>
          <a:p>
            <a:pPr algn="just"/>
            <a:r>
              <a:rPr lang="ru-RU" sz="1400" dirty="0" smtClean="0"/>
              <a:t>        Книга учит, как нужно бороться за жизнь, не впадать в отчаяние, искать и находить решения в самых безвыходных условиях. Нельзя плыть по течению - нужно самому выстаивать свою судьбу.</a:t>
            </a:r>
            <a:br>
              <a:rPr lang="ru-RU" sz="1400" dirty="0" smtClean="0"/>
            </a:br>
            <a:r>
              <a:rPr lang="ru-RU" sz="1400" dirty="0" smtClean="0"/>
              <a:t>Но самое удивительное — книга основана на реальной истории еврея </a:t>
            </a:r>
            <a:r>
              <a:rPr lang="ru-RU" sz="1400" dirty="0" err="1" smtClean="0"/>
              <a:t>Йорама</a:t>
            </a:r>
            <a:r>
              <a:rPr lang="ru-RU" sz="1400" dirty="0" smtClean="0"/>
              <a:t> Фридмана, которую и записал Ури </a:t>
            </a:r>
            <a:r>
              <a:rPr lang="ru-RU" sz="1400" dirty="0" err="1" smtClean="0"/>
              <a:t>Орлев</a:t>
            </a:r>
            <a:r>
              <a:rPr lang="ru-RU" sz="1400" dirty="0" smtClean="0"/>
              <a:t>. </a:t>
            </a:r>
            <a:endParaRPr lang="ru-RU" sz="1400" dirty="0"/>
          </a:p>
        </p:txBody>
      </p:sp>
      <p:pic>
        <p:nvPicPr>
          <p:cNvPr id="9" name="Рисунок 8" descr="61_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" y="838200"/>
            <a:ext cx="1981200" cy="291266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52400" y="4114800"/>
            <a:ext cx="8763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429000" y="304800"/>
            <a:ext cx="38540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/>
            <a:r>
              <a:rPr lang="ru-RU" b="1" dirty="0" smtClean="0">
                <a:solidFill>
                  <a:schemeClr val="bg1"/>
                </a:solidFill>
              </a:rPr>
              <a:t>Ури </a:t>
            </a:r>
            <a:r>
              <a:rPr lang="ru-RU" b="1" dirty="0" err="1" smtClean="0">
                <a:solidFill>
                  <a:schemeClr val="bg1"/>
                </a:solidFill>
              </a:rPr>
              <a:t>Орлев</a:t>
            </a:r>
            <a:r>
              <a:rPr lang="ru-RU" b="1" dirty="0" smtClean="0">
                <a:solidFill>
                  <a:schemeClr val="bg1"/>
                </a:solidFill>
              </a:rPr>
              <a:t>    «Беги, мальчик, беги»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38200" y="4495800"/>
            <a:ext cx="5715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/>
              <a:t>      «— А что там, на польской стороне? — спросил он у </a:t>
            </a:r>
            <a:r>
              <a:rPr lang="ru-RU" sz="1400" dirty="0" err="1" smtClean="0"/>
              <a:t>Иоси</a:t>
            </a:r>
            <a:r>
              <a:rPr lang="ru-RU" sz="1400" dirty="0" smtClean="0"/>
              <a:t>.— Там много еды и там свобода, — сказал </a:t>
            </a:r>
            <a:r>
              <a:rPr lang="ru-RU" sz="1400" dirty="0" err="1" smtClean="0"/>
              <a:t>брат.Что</a:t>
            </a:r>
            <a:r>
              <a:rPr lang="ru-RU" sz="1400" dirty="0" smtClean="0"/>
              <a:t> такое «еда», Давид уже знал. Но что такое «свобода»?— Что это значит — «свобода»? — спросил он.— Это когда вокруг тебя нет никакой стены и никаких охранников, — объяснил </a:t>
            </a:r>
            <a:r>
              <a:rPr lang="ru-RU" sz="1400" dirty="0" err="1" smtClean="0"/>
              <a:t>Иоси</a:t>
            </a:r>
            <a:r>
              <a:rPr lang="ru-RU" sz="1400" dirty="0" smtClean="0"/>
              <a:t>. — Ты можешь идти и идти куда хочешь, и никто тебя нигде не остановит. Я знаю ребят из гетто, которые стоят и ждут возле ворот, пока там заступит на охрану добрый полицай. Тогда он разрешает им перебежать на польскую сторону».</a:t>
            </a:r>
            <a:endParaRPr lang="ru-RU" sz="1400" dirty="0"/>
          </a:p>
        </p:txBody>
      </p:sp>
      <p:sp>
        <p:nvSpPr>
          <p:cNvPr id="8" name="Выгнутая вниз стрелка 7">
            <a:hlinkClick r:id="rId5" action="ppaction://hlinksldjump"/>
          </p:cNvPr>
          <p:cNvSpPr/>
          <p:nvPr/>
        </p:nvSpPr>
        <p:spPr>
          <a:xfrm>
            <a:off x="8382000" y="228600"/>
            <a:ext cx="454152" cy="22860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s://ceasefiremagazine.co.uk/wp-content/uploads/Checkpoint-Solitaire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864210">
            <a:off x="7153601" y="5327380"/>
            <a:ext cx="1597364" cy="13532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57400" y="838200"/>
            <a:ext cx="6781800" cy="2819400"/>
          </a:xfrm>
        </p:spPr>
        <p:txBody>
          <a:bodyPr>
            <a:normAutofit fontScale="55000" lnSpcReduction="20000"/>
          </a:bodyPr>
          <a:lstStyle/>
          <a:p>
            <a:pPr algn="just"/>
            <a:r>
              <a:rPr lang="ru-RU" dirty="0" smtClean="0"/>
              <a:t>    Семилетняя Кристина </a:t>
            </a:r>
            <a:r>
              <a:rPr lang="ru-RU" dirty="0" err="1" smtClean="0"/>
              <a:t>Хигер</a:t>
            </a:r>
            <a:r>
              <a:rPr lang="ru-RU" dirty="0" smtClean="0"/>
              <a:t> вместе с родителями и младшим братом четырнадцать месяцев прожила под землей в канализации Львова, скрываясь от нацистов. Семье </a:t>
            </a:r>
            <a:r>
              <a:rPr lang="ru-RU" dirty="0" err="1" smtClean="0"/>
              <a:t>Хигер</a:t>
            </a:r>
            <a:r>
              <a:rPr lang="ru-RU" dirty="0" smtClean="0"/>
              <a:t> удалось избежать смерти и лагеря благодаря упорству отца Кристины и помощи нескольких поляков. </a:t>
            </a:r>
          </a:p>
          <a:p>
            <a:pPr algn="just"/>
            <a:r>
              <a:rPr lang="ru-RU" dirty="0" smtClean="0"/>
              <a:t>    Леопольд Соха и его друзья всё время, пока </a:t>
            </a:r>
            <a:r>
              <a:rPr lang="ru-RU" dirty="0" err="1" smtClean="0"/>
              <a:t>Хигеры</a:t>
            </a:r>
            <a:r>
              <a:rPr lang="ru-RU" dirty="0" smtClean="0"/>
              <a:t> вместе с другими евреями прятались под землей, носили им еду и всё необходимое. Сначала за деньги, а потом бескорыстно. Но судьба Кристины не оказалась легче других. Жить в гетто, а потом прожить больше года в сырости и темноте по соседству с крысами, — едва переносимое испытание для семилетнего ребёнка.</a:t>
            </a:r>
          </a:p>
          <a:p>
            <a:pPr algn="just"/>
            <a:r>
              <a:rPr lang="ru-RU" dirty="0" smtClean="0"/>
              <a:t>     Свою историю Кристина записала 60 лет спустя, и в этом ей помог Даниэль </a:t>
            </a:r>
            <a:r>
              <a:rPr lang="ru-RU" dirty="0" err="1" smtClean="0"/>
              <a:t>Пайснер</a:t>
            </a:r>
            <a:r>
              <a:rPr lang="ru-RU" dirty="0" smtClean="0"/>
              <a:t>. Иногда она путается во времени и незначительных фактах, что легко простить, учитывая возраст героини во время войны и прошедшие после неё годы.</a:t>
            </a:r>
            <a:endParaRPr lang="ru-RU" dirty="0"/>
          </a:p>
        </p:txBody>
      </p:sp>
      <p:pic>
        <p:nvPicPr>
          <p:cNvPr id="5" name="Picture 4" descr="https://image.mel.fm/i/k/k3BD0MJHYT/590.jpg"/>
          <p:cNvPicPr>
            <a:picLocks noChangeAspect="1" noChangeArrowheads="1"/>
          </p:cNvPicPr>
          <p:nvPr/>
        </p:nvPicPr>
        <p:blipFill>
          <a:blip r:embed="rId3" cstate="print"/>
          <a:srcRect l="25763" t="6987" r="26780" b="7424"/>
          <a:stretch>
            <a:fillRect/>
          </a:stretch>
        </p:blipFill>
        <p:spPr bwMode="auto">
          <a:xfrm>
            <a:off x="152400" y="838200"/>
            <a:ext cx="2068286" cy="28956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4114800"/>
            <a:ext cx="815340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dirty="0" smtClean="0"/>
              <a:t>           «Комендант обожал чистоту и порядок — „нарушителей“ он просто расстреливал. Он постоянно разъезжал по улицам в открытой машине или ландо с русским автоматом в руках и непрестанно искал повод открыть стрельбу. Увидев грязную витрину, он приказывал остановить машину, подходил к магазину и выбивал витрину прикладом. Заметив на тротуаре окурок, он расстреливал того, кто был к нему ближе, не разбираясь, мужчина это, женщина или ребёнок. </a:t>
            </a:r>
            <a:r>
              <a:rPr lang="ru-RU" sz="1500" dirty="0" err="1" smtClean="0"/>
              <a:t>Гжимек</a:t>
            </a:r>
            <a:r>
              <a:rPr lang="ru-RU" sz="1500" dirty="0" smtClean="0"/>
              <a:t> был не просто убийцей — он был настоящим маньяком. Его действия невозможно было предугадать. Он мог без причины убить человека или закрыть глаза на беспричинное убийство. И он ненавидел евреев — мужчин, женщин, детей, особенно грязных еврейских детей…» </a:t>
            </a:r>
            <a:endParaRPr lang="ru-RU" sz="15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438400" y="228600"/>
            <a:ext cx="6248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b="1" dirty="0" smtClean="0"/>
              <a:t> </a:t>
            </a:r>
            <a:r>
              <a:rPr lang="ru-RU" b="1" dirty="0" smtClean="0">
                <a:solidFill>
                  <a:schemeClr val="bg1"/>
                </a:solidFill>
              </a:rPr>
              <a:t>Кристина </a:t>
            </a:r>
            <a:r>
              <a:rPr lang="ru-RU" b="1" dirty="0" err="1" smtClean="0">
                <a:solidFill>
                  <a:schemeClr val="bg1"/>
                </a:solidFill>
              </a:rPr>
              <a:t>Хигер</a:t>
            </a:r>
            <a:r>
              <a:rPr lang="ru-RU" b="1" dirty="0" smtClean="0">
                <a:solidFill>
                  <a:schemeClr val="bg1"/>
                </a:solidFill>
              </a:rPr>
              <a:t>, Даниэль </a:t>
            </a:r>
            <a:r>
              <a:rPr lang="ru-RU" b="1" dirty="0" err="1" smtClean="0">
                <a:solidFill>
                  <a:schemeClr val="bg1"/>
                </a:solidFill>
              </a:rPr>
              <a:t>Пайснер</a:t>
            </a:r>
            <a:r>
              <a:rPr lang="ru-RU" b="1" dirty="0" smtClean="0">
                <a:solidFill>
                  <a:schemeClr val="bg1"/>
                </a:solidFill>
              </a:rPr>
              <a:t>  «В темноте»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0" name="Выгнутая вниз стрелка 9">
            <a:hlinkClick r:id="rId4" action="ppaction://hlinksldjump"/>
          </p:cNvPr>
          <p:cNvSpPr/>
          <p:nvPr/>
        </p:nvSpPr>
        <p:spPr>
          <a:xfrm>
            <a:off x="8382000" y="228600"/>
            <a:ext cx="454152" cy="22860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4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297</TotalTime>
  <Words>371</Words>
  <Application>Microsoft Office PowerPoint</Application>
  <PresentationFormat>Экран (4:3)</PresentationFormat>
  <Paragraphs>86</Paragraphs>
  <Slides>17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Апекс</vt:lpstr>
      <vt:lpstr>Слайд 1</vt:lpstr>
      <vt:lpstr>Слайд 2</vt:lpstr>
      <vt:lpstr>Слайд 3</vt:lpstr>
      <vt:lpstr>Обзор  книг</vt:lpstr>
      <vt:lpstr>Слайд 5</vt:lpstr>
      <vt:lpstr>Слайд 6</vt:lpstr>
      <vt:lpstr>Обзор  книг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Холокост в художественной литературе и кино 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Валентина</dc:creator>
  <cp:lastModifiedBy>User-200</cp:lastModifiedBy>
  <cp:revision>33</cp:revision>
  <dcterms:created xsi:type="dcterms:W3CDTF">2020-11-05T13:49:35Z</dcterms:created>
  <dcterms:modified xsi:type="dcterms:W3CDTF">2020-11-09T10:06:24Z</dcterms:modified>
</cp:coreProperties>
</file>