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handoutMasterIdLst>
    <p:handoutMasterId r:id="rId29"/>
  </p:handoutMasterIdLst>
  <p:sldIdLst>
    <p:sldId id="321" r:id="rId3"/>
    <p:sldId id="274" r:id="rId4"/>
    <p:sldId id="318" r:id="rId5"/>
    <p:sldId id="283" r:id="rId6"/>
    <p:sldId id="319" r:id="rId7"/>
    <p:sldId id="320" r:id="rId8"/>
    <p:sldId id="322" r:id="rId9"/>
    <p:sldId id="323" r:id="rId10"/>
    <p:sldId id="275" r:id="rId11"/>
    <p:sldId id="325" r:id="rId12"/>
    <p:sldId id="326" r:id="rId13"/>
    <p:sldId id="327" r:id="rId14"/>
    <p:sldId id="328" r:id="rId15"/>
    <p:sldId id="329" r:id="rId16"/>
    <p:sldId id="331" r:id="rId17"/>
    <p:sldId id="276" r:id="rId18"/>
    <p:sldId id="330" r:id="rId19"/>
    <p:sldId id="280" r:id="rId20"/>
    <p:sldId id="278" r:id="rId21"/>
    <p:sldId id="277" r:id="rId22"/>
    <p:sldId id="281" r:id="rId23"/>
    <p:sldId id="279" r:id="rId24"/>
    <p:sldId id="316" r:id="rId25"/>
    <p:sldId id="332" r:id="rId26"/>
    <p:sldId id="333" r:id="rId27"/>
    <p:sldId id="317" r:id="rId28"/>
  </p:sldIdLst>
  <p:sldSz cx="9144000" cy="6858000" type="screen4x3"/>
  <p:notesSz cx="6858000" cy="9144000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FFFF66"/>
    <a:srgbClr val="003366"/>
    <a:srgbClr val="DDDDDD"/>
    <a:srgbClr val="C0C0C0"/>
    <a:srgbClr val="660033"/>
    <a:srgbClr val="339933"/>
    <a:srgbClr val="0033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13"/>
    <p:restoredTop sz="94074"/>
  </p:normalViewPr>
  <p:slideViewPr>
    <p:cSldViewPr showGuides="1">
      <p:cViewPr varScale="1">
        <p:scale>
          <a:sx n="70" d="100"/>
          <a:sy n="70" d="100"/>
        </p:scale>
        <p:origin x="-5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122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handoutMaster" Target="handoutMasters/handoutMaster1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A1F5F78-D6E4-4F3B-A8D4-6369EADFFE4E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p>
            <a:pPr lvl="0" algn="r" eaLnBrk="1" hangingPunct="1">
              <a:buNone/>
            </a:pPr>
            <a:fld id="{9A0DB2DC-4C9A-4742-B13C-FB6460FD3503}" type="slidenum">
              <a:rPr lang="ru-RU" sz="1200" dirty="0"/>
            </a:fld>
            <a:endParaRPr lang="ru-RU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/>
          <p:nvPr/>
        </p:nvGrpSpPr>
        <p:grpSpPr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17" name="Freeform 3"/>
            <p:cNvSpPr/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8" name="Freeform 4"/>
            <p:cNvSpPr/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9" name="Freeform 5"/>
            <p:cNvSpPr/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0" name="Freeform 6"/>
            <p:cNvSpPr/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1" name="Freeform 7"/>
            <p:cNvSpPr/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2" name="Freeform 8"/>
            <p:cNvSpPr/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3801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3802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  <a:endParaRPr lang="ru-RU"/>
          </a:p>
        </p:txBody>
      </p:sp>
      <p:sp>
        <p:nvSpPr>
          <p:cNvPr id="23" name="Rectangle 11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990600" y="6245225"/>
            <a:ext cx="1901825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57DBAEA-1B7C-4843-9220-BFCE1F8CDDBE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68688" y="6245225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>
              <a:buNone/>
            </a:pPr>
            <a:fld id="{9A0DB2DC-4C9A-4742-B13C-FB6460FD3503}" type="slidenum">
              <a:rPr lang="ru-RU" dirty="0">
                <a:effectLst>
                  <a:outerShdw blurRad="38100" dist="38100" dir="2700000">
                    <a:srgbClr val="C0C0C0"/>
                  </a:outerShdw>
                </a:effectLst>
              </a:rPr>
            </a:fld>
            <a:endParaRPr lang="ru-RU" dirty="0"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815487B-99B7-4278-89AF-135EE51D6DB1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</a:fld>
            <a:endParaRPr lang="ru-RU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815487B-99B7-4278-89AF-135EE51D6DB1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</a:fld>
            <a:endParaRPr lang="ru-RU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815487B-99B7-4278-89AF-135EE51D6DB1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</a:fld>
            <a:endParaRPr lang="ru-RU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815487B-99B7-4278-89AF-135EE51D6DB1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</a:fld>
            <a:endParaRPr lang="ru-RU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815487B-99B7-4278-89AF-135EE51D6DB1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</a:fld>
            <a:endParaRPr lang="ru-RU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815487B-99B7-4278-89AF-135EE51D6DB1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</a:fld>
            <a:endParaRPr lang="ru-RU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815487B-99B7-4278-89AF-135EE51D6DB1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</a:fld>
            <a:endParaRPr lang="ru-RU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815487B-99B7-4278-89AF-135EE51D6DB1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</a:fld>
            <a:endParaRPr lang="ru-RU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815487B-99B7-4278-89AF-135EE51D6DB1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</a:fld>
            <a:endParaRPr lang="ru-RU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endParaRPr kumimoji="0" lang="ru-RU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815487B-99B7-4278-89AF-135EE51D6DB1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ru-RU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</a:fld>
            <a:endParaRPr lang="ru-RU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grpSp>
        <p:nvGrpSpPr>
          <p:cNvPr id="1026" name="Group 2"/>
          <p:cNvGrpSpPr/>
          <p:nvPr/>
        </p:nvGrpSpPr>
        <p:grpSpPr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32771" name="Freeform 3"/>
            <p:cNvSpPr/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2772" name="Freeform 4"/>
            <p:cNvSpPr/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2773" name="Freeform 5"/>
            <p:cNvSpPr/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2774" name="Freeform 6"/>
            <p:cNvSpPr/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2775" name="Freeform 7"/>
            <p:cNvSpPr/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2776" name="Freeform 8"/>
            <p:cNvSpPr/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2777" name="Freeform 9"/>
            <p:cNvSpPr/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2778" name="Freeform 10"/>
            <p:cNvSpPr/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3277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815487B-99B7-4278-89AF-135EE51D6DB1}" type="datetimeFigureOut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278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278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>
              <a:buNone/>
            </a:pPr>
            <a:fld id="{9A0DB2DC-4C9A-4742-B13C-FB6460FD3503}" type="slidenum">
              <a:rPr lang="ru-RU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</a:fld>
            <a:endParaRPr lang="ru-RU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32782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ru-RU" smtClean="0"/>
              <a:t>Образец заголовка</a:t>
            </a:r>
            <a:endParaRPr lang="ru-RU" smtClean="0"/>
          </a:p>
        </p:txBody>
      </p:sp>
      <p:sp>
        <p:nvSpPr>
          <p:cNvPr id="32783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ibri" panose="020F0502020204030204" pitchFamily="34" charset="0"/>
          <a:cs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ibri" panose="020F0502020204030204" pitchFamily="34" charset="0"/>
          <a:cs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ibri" panose="020F0502020204030204" pitchFamily="34" charset="0"/>
          <a:cs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ibri" panose="020F0502020204030204" pitchFamily="34" charset="0"/>
          <a:cs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anose="020B0A04020102020204" pitchFamily="34" charset="0"/>
          <a:cs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anose="020B0A04020102020204" pitchFamily="34" charset="0"/>
          <a:cs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anose="020B0A04020102020204" pitchFamily="34" charset="0"/>
          <a:cs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anose="020B0A040201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4.jpeg"/><Relationship Id="rId1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6.jpeg"/><Relationship Id="rId1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7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7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7.jpeg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hyperlink" Target="http://www.viktur.ru/regions/tatarstan/suumbike-3793-884.html" TargetMode="External"/><Relationship Id="rId8" Type="http://schemas.openxmlformats.org/officeDocument/2006/relationships/hyperlink" Target="http://x-lines.ru/" TargetMode="External"/><Relationship Id="rId7" Type="http://schemas.openxmlformats.org/officeDocument/2006/relationships/hyperlink" Target="http://900igr.net/datas/geografija/Kazan/0021-021-Est-legenda-Kogda-Ivan-Groznyj-zakhvatil-Kazan-i-uvidel-prekrasnuju.jpg" TargetMode="External"/><Relationship Id="rId6" Type="http://schemas.openxmlformats.org/officeDocument/2006/relationships/hyperlink" Target="http://art16.ru/gallery2/d/38514-7/IMG_6813.jpg" TargetMode="External"/><Relationship Id="rId5" Type="http://schemas.openxmlformats.org/officeDocument/2006/relationships/hyperlink" Target="http://img-fotki.yandex.ru/get/4204/med-yuliya.e4/0_41287_51175082_XL" TargetMode="External"/><Relationship Id="rId4" Type="http://schemas.openxmlformats.org/officeDocument/2006/relationships/hyperlink" Target="http://www.disput.az/index.php?showtopic=205604" TargetMode="External"/><Relationship Id="rId3" Type="http://schemas.openxmlformats.org/officeDocument/2006/relationships/hyperlink" Target="http://art16.ru/gallery2/d/11768-15/70.jpg" TargetMode="External"/><Relationship Id="rId2" Type="http://schemas.openxmlformats.org/officeDocument/2006/relationships/hyperlink" Target="http://vseimena.com/upload/Suumbike.jpg" TargetMode="External"/><Relationship Id="rId12" Type="http://schemas.openxmlformats.org/officeDocument/2006/relationships/slideLayout" Target="../slideLayouts/slideLayout7.xml"/><Relationship Id="rId11" Type="http://schemas.openxmlformats.org/officeDocument/2006/relationships/hyperlink" Target="http://rafikov.ksaba.ru/images/1.jpg" TargetMode="External"/><Relationship Id="rId10" Type="http://schemas.openxmlformats.org/officeDocument/2006/relationships/hyperlink" Target="http://tatarica.narod.ru/images/pictures/qazan/qazan03.jpg" TargetMode="External"/><Relationship Id="rId1" Type="http://schemas.openxmlformats.org/officeDocument/2006/relationships/hyperlink" Target="http://venividi.ru/files/u8545/13119684_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Прямоугольник 1"/>
          <p:cNvSpPr/>
          <p:nvPr/>
        </p:nvSpPr>
        <p:spPr>
          <a:xfrm>
            <a:off x="2286000" y="142875"/>
            <a:ext cx="4572000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b="1" dirty="0">
                <a:solidFill>
                  <a:srgbClr val="FFFF00"/>
                </a:solidFill>
                <a:latin typeface="Arial" panose="020B0604020202020204" pitchFamily="34" charset="0"/>
              </a:rPr>
              <a:t>Конкурс презентаций</a:t>
            </a:r>
            <a:endParaRPr b="1" dirty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algn="ctr"/>
            <a:r>
              <a:rPr b="1" dirty="0">
                <a:solidFill>
                  <a:srgbClr val="FFFF00"/>
                </a:solidFill>
                <a:latin typeface="Arial" panose="020B0604020202020204" pitchFamily="34" charset="0"/>
              </a:rPr>
              <a:t> «</a:t>
            </a:r>
            <a:r>
              <a:rPr lang="ru-RU" b="1" dirty="0">
                <a:solidFill>
                  <a:srgbClr val="FFFF00"/>
                </a:solidFill>
                <a:latin typeface="Arial" panose="020B0604020202020204" pitchFamily="34" charset="0"/>
              </a:rPr>
              <a:t>Моя лучшая презентация</a:t>
            </a:r>
            <a:r>
              <a:rPr b="1" dirty="0">
                <a:solidFill>
                  <a:srgbClr val="FFFF00"/>
                </a:solidFill>
                <a:latin typeface="Arial" panose="020B0604020202020204" pitchFamily="34" charset="0"/>
              </a:rPr>
              <a:t>»</a:t>
            </a:r>
            <a:endParaRPr b="1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sp>
        <p:nvSpPr>
          <p:cNvPr id="3076" name="Прямоугольник 3"/>
          <p:cNvSpPr/>
          <p:nvPr/>
        </p:nvSpPr>
        <p:spPr>
          <a:xfrm>
            <a:off x="3857625" y="4357688"/>
            <a:ext cx="4643438" cy="21380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b="1" dirty="0">
                <a:solidFill>
                  <a:srgbClr val="FFFF00"/>
                </a:solidFill>
                <a:latin typeface="Gungsuh" panose="02030600000101010101" charset="-127"/>
                <a:ea typeface="Gungsuh" panose="02030600000101010101" charset="-127"/>
              </a:rPr>
              <a:t>Ахмадуллина Айгуль  Гумаровна</a:t>
            </a:r>
            <a:endParaRPr b="1" dirty="0">
              <a:solidFill>
                <a:srgbClr val="FFFF00"/>
              </a:solidFill>
              <a:latin typeface="Gungsuh" panose="02030600000101010101" charset="-127"/>
              <a:ea typeface="Gungsuh" panose="02030600000101010101" charset="-127"/>
            </a:endParaRPr>
          </a:p>
          <a:p>
            <a:pPr algn="ctr">
              <a:lnSpc>
                <a:spcPct val="80000"/>
              </a:lnSpc>
            </a:pPr>
            <a:r>
              <a:rPr b="1" dirty="0">
                <a:solidFill>
                  <a:srgbClr val="FFFF00"/>
                </a:solidFill>
                <a:latin typeface="Gungsuh" panose="02030600000101010101" charset="-127"/>
                <a:ea typeface="Gungsuh" panose="02030600000101010101" charset="-127"/>
              </a:rPr>
              <a:t>учитель  татарского языка и литературы</a:t>
            </a:r>
            <a:endParaRPr b="1" dirty="0">
              <a:solidFill>
                <a:srgbClr val="FFFF00"/>
              </a:solidFill>
              <a:latin typeface="Gungsuh" panose="02030600000101010101" charset="-127"/>
              <a:ea typeface="Gungsuh" panose="02030600000101010101" charset="-127"/>
            </a:endParaRPr>
          </a:p>
          <a:p>
            <a:pPr algn="ctr">
              <a:lnSpc>
                <a:spcPct val="80000"/>
              </a:lnSpc>
            </a:pPr>
            <a:r>
              <a:rPr b="1" dirty="0">
                <a:solidFill>
                  <a:srgbClr val="FFFF00"/>
                </a:solidFill>
                <a:latin typeface="Gungsuh" panose="02030600000101010101" charset="-127"/>
                <a:ea typeface="Gungsuh" panose="02030600000101010101" charset="-127"/>
              </a:rPr>
              <a:t>Муниципального</a:t>
            </a:r>
            <a:r>
              <a:rPr lang="en-US" altLang="x-none" b="1" dirty="0">
                <a:solidFill>
                  <a:srgbClr val="FFFF00"/>
                </a:solidFill>
                <a:latin typeface="Gungsuh" panose="02030600000101010101" charset="-127"/>
                <a:ea typeface="Gungsuh" panose="02030600000101010101" charset="-127"/>
              </a:rPr>
              <a:t> </a:t>
            </a:r>
            <a:r>
              <a:rPr b="1" dirty="0">
                <a:solidFill>
                  <a:srgbClr val="FFFF00"/>
                </a:solidFill>
                <a:latin typeface="Gungsuh" panose="02030600000101010101" charset="-127"/>
                <a:ea typeface="Gungsuh" panose="02030600000101010101" charset="-127"/>
              </a:rPr>
              <a:t>бюджетного</a:t>
            </a:r>
            <a:r>
              <a:rPr lang="en-US" altLang="x-none" b="1" dirty="0">
                <a:solidFill>
                  <a:srgbClr val="FFFF00"/>
                </a:solidFill>
                <a:latin typeface="Gungsuh" panose="02030600000101010101" charset="-127"/>
                <a:ea typeface="Gungsuh" panose="02030600000101010101" charset="-127"/>
              </a:rPr>
              <a:t> </a:t>
            </a:r>
            <a:r>
              <a:rPr b="1" dirty="0">
                <a:solidFill>
                  <a:srgbClr val="FFFF00"/>
                </a:solidFill>
                <a:latin typeface="Gungsuh" panose="02030600000101010101" charset="-127"/>
                <a:ea typeface="Gungsuh" panose="02030600000101010101" charset="-127"/>
              </a:rPr>
              <a:t> образовательного </a:t>
            </a:r>
            <a:r>
              <a:rPr lang="en-US" altLang="x-none" b="1" dirty="0">
                <a:solidFill>
                  <a:srgbClr val="FFFF00"/>
                </a:solidFill>
                <a:latin typeface="Gungsuh" panose="02030600000101010101" charset="-127"/>
                <a:ea typeface="Gungsuh" panose="02030600000101010101" charset="-127"/>
              </a:rPr>
              <a:t> </a:t>
            </a:r>
            <a:r>
              <a:rPr b="1" dirty="0">
                <a:solidFill>
                  <a:srgbClr val="FFFF00"/>
                </a:solidFill>
                <a:latin typeface="Gungsuh" panose="02030600000101010101" charset="-127"/>
                <a:ea typeface="Gungsuh" panose="02030600000101010101" charset="-127"/>
              </a:rPr>
              <a:t>учреждения</a:t>
            </a:r>
            <a:endParaRPr b="1" dirty="0">
              <a:solidFill>
                <a:srgbClr val="FFFF00"/>
              </a:solidFill>
              <a:latin typeface="Gungsuh" panose="02030600000101010101" charset="-127"/>
              <a:ea typeface="Gungsuh" panose="02030600000101010101" charset="-127"/>
            </a:endParaRPr>
          </a:p>
          <a:p>
            <a:pPr algn="ctr">
              <a:lnSpc>
                <a:spcPct val="80000"/>
              </a:lnSpc>
            </a:pPr>
            <a:r>
              <a:rPr b="1" dirty="0">
                <a:solidFill>
                  <a:srgbClr val="FFFF00"/>
                </a:solidFill>
                <a:latin typeface="Gungsuh" panose="02030600000101010101" charset="-127"/>
                <a:ea typeface="Gungsuh" panose="02030600000101010101" charset="-127"/>
              </a:rPr>
              <a:t>«</a:t>
            </a:r>
            <a:r>
              <a:rPr lang="ru-RU" b="1" dirty="0">
                <a:solidFill>
                  <a:srgbClr val="FFFF00"/>
                </a:solidFill>
                <a:latin typeface="Gungsuh" panose="02030600000101010101" charset="-127"/>
                <a:ea typeface="Gungsuh" panose="02030600000101010101" charset="-127"/>
              </a:rPr>
              <a:t>Новонадыровская СОШ</a:t>
            </a:r>
            <a:r>
              <a:rPr b="1" dirty="0">
                <a:solidFill>
                  <a:srgbClr val="FFFF00"/>
                </a:solidFill>
                <a:latin typeface="Gungsuh" panose="02030600000101010101" charset="-127"/>
                <a:ea typeface="Gungsuh" panose="02030600000101010101" charset="-127"/>
              </a:rPr>
              <a:t>»</a:t>
            </a:r>
            <a:endParaRPr b="1" dirty="0">
              <a:solidFill>
                <a:srgbClr val="FFFF00"/>
              </a:solidFill>
              <a:latin typeface="Gungsuh" panose="02030600000101010101" charset="-127"/>
              <a:ea typeface="Gungsuh" panose="02030600000101010101" charset="-127"/>
            </a:endParaRPr>
          </a:p>
          <a:p>
            <a:pPr algn="ctr">
              <a:lnSpc>
                <a:spcPct val="80000"/>
              </a:lnSpc>
            </a:pPr>
            <a:r>
              <a:rPr b="1" dirty="0">
                <a:solidFill>
                  <a:srgbClr val="FFFF00"/>
                </a:solidFill>
                <a:latin typeface="Gungsuh" panose="02030600000101010101" charset="-127"/>
                <a:ea typeface="Gungsuh" panose="02030600000101010101" charset="-127"/>
              </a:rPr>
              <a:t>г. Альметьевск Республики Татарстан </a:t>
            </a:r>
            <a:endParaRPr b="1" dirty="0">
              <a:solidFill>
                <a:srgbClr val="FFFF00"/>
              </a:solidFill>
              <a:latin typeface="Gungsuh" panose="02030600000101010101" charset="-127"/>
              <a:ea typeface="Gungsuh" panose="02030600000101010101" charset="-127"/>
            </a:endParaRPr>
          </a:p>
          <a:p>
            <a:pPr algn="ctr">
              <a:lnSpc>
                <a:spcPct val="80000"/>
              </a:lnSpc>
            </a:pPr>
            <a:endParaRPr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1857364"/>
            <a:ext cx="8286808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3600" b="1" i="0" u="none" strike="noStrike" kern="1200" cap="all" spc="0" normalizeH="0" baseline="0" noProof="0" dirty="0" err="1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Сююмбике</a:t>
            </a:r>
            <a:r>
              <a:rPr kumimoji="0" lang="ru-RU" sz="3600" b="1" i="0" u="none" strike="noStrike" kern="1200" cap="all" spc="0" normalizeH="0" baseline="0" noProof="0" dirty="0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 Правительница Казанского ханства</a:t>
            </a:r>
            <a:endParaRPr kumimoji="0" lang="ru-RU" sz="3600" b="1" i="0" u="none" strike="noStrike" kern="1200" cap="all" spc="0" normalizeH="0" baseline="0" noProof="0" dirty="0"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16813" y="2967335"/>
            <a:ext cx="5055517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000" b="1" i="0" u="none" strike="noStrike" kern="1200" cap="none" spc="0" normalizeH="0" baseline="0" noProof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(1519-1557)</a:t>
            </a:r>
            <a:endParaRPr kumimoji="0" lang="ru-RU" sz="2000" b="1" i="0" u="none" strike="noStrike" kern="1200" cap="none" spc="0" normalizeH="0" baseline="0" noProof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Прямоугольник 2"/>
          <p:cNvSpPr/>
          <p:nvPr/>
        </p:nvSpPr>
        <p:spPr>
          <a:xfrm>
            <a:off x="428625" y="6215063"/>
            <a:ext cx="8215313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i="1" u="sng" dirty="0">
                <a:solidFill>
                  <a:srgbClr val="FFFF00"/>
                </a:solidFill>
                <a:latin typeface="Arial" panose="020B0604020202020204" pitchFamily="34" charset="0"/>
              </a:rPr>
              <a:t>Оборона Казани от войск Ивана Грозного (Пушечный двор) </a:t>
            </a:r>
            <a:endParaRPr i="1" u="sng" dirty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r>
              <a:rPr i="1" u="sng" dirty="0">
                <a:solidFill>
                  <a:srgbClr val="FFFF00"/>
                </a:solidFill>
                <a:latin typeface="Arial" panose="020B0604020202020204" pitchFamily="34" charset="0"/>
              </a:rPr>
              <a:t>Художник Ильяс Файзуллин</a:t>
            </a:r>
            <a:endParaRPr i="1" u="sng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sp>
        <p:nvSpPr>
          <p:cNvPr id="12291" name="Прямоугольник 3"/>
          <p:cNvSpPr/>
          <p:nvPr/>
        </p:nvSpPr>
        <p:spPr>
          <a:xfrm>
            <a:off x="285750" y="142875"/>
            <a:ext cx="8215313" cy="2308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b="1" dirty="0">
                <a:solidFill>
                  <a:srgbClr val="FFFF00"/>
                </a:solidFill>
                <a:latin typeface="Comic Sans MS" panose="030F0702030302020204" pitchFamily="66" charset="0"/>
              </a:rPr>
              <a:t>Чтобы спасти жителей Казани, Сююмбике была вынуждена согласиться выйти замуж при условии, но попросила необычный свадебный подарок – самую высокую башню, которую русский царь за семь дней должен построить в Казани. Условия царицы были приняты и началось спешное строительство.</a:t>
            </a:r>
            <a:br>
              <a:rPr b="1" dirty="0">
                <a:solidFill>
                  <a:srgbClr val="FFFF00"/>
                </a:solidFill>
                <a:latin typeface="Comic Sans MS" panose="030F0702030302020204" pitchFamily="66" charset="0"/>
              </a:rPr>
            </a:br>
            <a:r>
              <a:rPr b="1" dirty="0">
                <a:solidFill>
                  <a:srgbClr val="FFFF00"/>
                </a:solidFill>
                <a:latin typeface="Comic Sans MS" panose="030F0702030302020204" pitchFamily="66" charset="0"/>
              </a:rPr>
              <a:t>В первый день положили первый ярус, во второй день – второй, в третий – третий....</a:t>
            </a:r>
            <a:br>
              <a:rPr b="1" dirty="0">
                <a:solidFill>
                  <a:srgbClr val="FFFF00"/>
                </a:solidFill>
                <a:latin typeface="Comic Sans MS" panose="030F0702030302020204" pitchFamily="66" charset="0"/>
              </a:rPr>
            </a:br>
            <a:r>
              <a:rPr b="1" dirty="0">
                <a:solidFill>
                  <a:srgbClr val="FFFF00"/>
                </a:solidFill>
                <a:latin typeface="Comic Sans MS" panose="030F0702030302020204" pitchFamily="66" charset="0"/>
              </a:rPr>
              <a:t>К исходу седьмого дня башня была готова.</a:t>
            </a:r>
            <a:endParaRPr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2292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14438" y="2428875"/>
            <a:ext cx="6572250" cy="37861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spli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Прямоугольник 1"/>
          <p:cNvSpPr/>
          <p:nvPr/>
        </p:nvSpPr>
        <p:spPr>
          <a:xfrm>
            <a:off x="285750" y="285750"/>
            <a:ext cx="3571875" cy="61864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/>
            <a:r>
              <a:rPr b="1" dirty="0">
                <a:latin typeface="Arial" panose="020B0604020202020204" pitchFamily="34" charset="0"/>
              </a:rPr>
              <a:t>     </a:t>
            </a:r>
            <a:r>
              <a:rPr b="1" dirty="0">
                <a:solidFill>
                  <a:srgbClr val="FFFF00"/>
                </a:solidFill>
                <a:latin typeface="Comic Sans MS" panose="030F0702030302020204" pitchFamily="66" charset="0"/>
              </a:rPr>
              <a:t>И начался свадебный пир. Гости пировали, а казанцы грустили. Они понимали, что больше не увидят Сююмбике– добрую госпожу.</a:t>
            </a:r>
            <a:br>
              <a:rPr b="1" dirty="0">
                <a:solidFill>
                  <a:srgbClr val="FFFF00"/>
                </a:solidFill>
                <a:latin typeface="Comic Sans MS" panose="030F0702030302020204" pitchFamily="66" charset="0"/>
              </a:rPr>
            </a:br>
            <a:r>
              <a:rPr b="1" dirty="0">
                <a:solidFill>
                  <a:srgbClr val="FFFF00"/>
                </a:solidFill>
                <a:latin typeface="Comic Sans MS" panose="030F0702030302020204" pitchFamily="66" charset="0"/>
              </a:rPr>
              <a:t>   Во время пира Сююмбике поднялась на самый верхний ярус башни, чтобы в последний раз посмотреть на Казань, Но, глядя на родной город, поняла, что не сможет покинуть его навсегда. Расплакалась и бросилась вниз головой. </a:t>
            </a:r>
            <a:br>
              <a:rPr b="1" dirty="0">
                <a:solidFill>
                  <a:srgbClr val="FFFF00"/>
                </a:solidFill>
                <a:latin typeface="Comic Sans MS" panose="030F0702030302020204" pitchFamily="66" charset="0"/>
              </a:rPr>
            </a:br>
            <a:r>
              <a:rPr b="1" dirty="0">
                <a:solidFill>
                  <a:srgbClr val="FFFF00"/>
                </a:solidFill>
                <a:latin typeface="Comic Sans MS" panose="030F0702030302020204" pitchFamily="66" charset="0"/>
              </a:rPr>
              <a:t>   Так она погибла, не желая попасть в руки ненавистного царя. В память о своей славной дочери татарский народ назвал башню ее именем.</a:t>
            </a:r>
            <a:br>
              <a:rPr b="1" dirty="0">
                <a:latin typeface="Arial" panose="020B0604020202020204" pitchFamily="34" charset="0"/>
              </a:rPr>
            </a:br>
            <a:endParaRPr dirty="0">
              <a:latin typeface="Arial" panose="020B0604020202020204" pitchFamily="34" charset="0"/>
            </a:endParaRPr>
          </a:p>
        </p:txBody>
      </p:sp>
      <p:pic>
        <p:nvPicPr>
          <p:cNvPr id="13315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29125" y="928688"/>
            <a:ext cx="4143375" cy="47863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pull dir="r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Прямоугольник 3"/>
          <p:cNvSpPr/>
          <p:nvPr/>
        </p:nvSpPr>
        <p:spPr>
          <a:xfrm>
            <a:off x="3143250" y="214313"/>
            <a:ext cx="5786438" cy="66325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sz="1700" b="1" dirty="0">
                <a:solidFill>
                  <a:srgbClr val="FFFF00"/>
                </a:solidFill>
                <a:latin typeface="Comic Sans MS" panose="030F0702030302020204" pitchFamily="66" charset="0"/>
              </a:rPr>
              <a:t>В действительности же Сююмбике была дочерью ногайского мурзы Юсуфа.</a:t>
            </a:r>
            <a:br>
              <a:rPr sz="1700" b="1" dirty="0">
                <a:solidFill>
                  <a:srgbClr val="FFFF00"/>
                </a:solidFill>
                <a:latin typeface="Comic Sans MS" panose="030F0702030302020204" pitchFamily="66" charset="0"/>
              </a:rPr>
            </a:br>
            <a:r>
              <a:rPr sz="1700" b="1" dirty="0">
                <a:solidFill>
                  <a:srgbClr val="FFFF00"/>
                </a:solidFill>
                <a:latin typeface="Comic Sans MS" panose="030F0702030302020204" pitchFamily="66" charset="0"/>
              </a:rPr>
              <a:t>Первый муж Сююмбике Джан-Али был поставлен на престол в малолетнем возрасте согласованым решением промосковки настроенного правительства во главе с князем Булат Ширин и Московского князя Василия III. </a:t>
            </a:r>
            <a:br>
              <a:rPr sz="1700" b="1" dirty="0">
                <a:solidFill>
                  <a:srgbClr val="FFFF00"/>
                </a:solidFill>
                <a:latin typeface="Comic Sans MS" panose="030F0702030302020204" pitchFamily="66" charset="0"/>
              </a:rPr>
            </a:br>
            <a:r>
              <a:rPr sz="1700" b="1" dirty="0">
                <a:solidFill>
                  <a:srgbClr val="FFFF00"/>
                </a:solidFill>
                <a:latin typeface="Comic Sans MS" panose="030F0702030302020204" pitchFamily="66" charset="0"/>
              </a:rPr>
              <a:t>Управление во время малолетства хана осуществляла царевна Ковгоршат, она же устроила брак Джан-Али с Сююмбике, что было приурочено к совершеннолетию хана и перехода власти к нему. </a:t>
            </a:r>
            <a:br>
              <a:rPr sz="1700" b="1" dirty="0">
                <a:solidFill>
                  <a:srgbClr val="FFFF00"/>
                </a:solidFill>
                <a:latin typeface="Comic Sans MS" panose="030F0702030302020204" pitchFamily="66" charset="0"/>
              </a:rPr>
            </a:br>
            <a:r>
              <a:rPr sz="1700" b="1" dirty="0">
                <a:solidFill>
                  <a:srgbClr val="FFFF00"/>
                </a:solidFill>
                <a:latin typeface="Comic Sans MS" panose="030F0702030302020204" pitchFamily="66" charset="0"/>
              </a:rPr>
              <a:t>Брак был согласован с Москвой, причём Москва согласилась очень быстро, так как надеялась, через этот брак приблизить бия Юсуфа и создать определенный противовес сверженному хану из крымской династии Сафа Гирею, который находился у своего тестя, могущественного ногайского мирзы Мамая. Брак был неудачным, хан пренебрегал женой, у них не было детей. Сююмбике жаловалась отцу и просила её забрать. Юсуф предлагагал сместить хана и требовал вернуть дочь. </a:t>
            </a:r>
            <a:br>
              <a:rPr sz="1700" b="1" dirty="0">
                <a:solidFill>
                  <a:srgbClr val="FFFF00"/>
                </a:solidFill>
                <a:latin typeface="Comic Sans MS" panose="030F0702030302020204" pitchFamily="66" charset="0"/>
              </a:rPr>
            </a:br>
            <a:r>
              <a:rPr sz="1700" b="1" dirty="0">
                <a:solidFill>
                  <a:srgbClr val="FFFF00"/>
                </a:solidFill>
                <a:latin typeface="Comic Sans MS" panose="030F0702030302020204" pitchFamily="66" charset="0"/>
              </a:rPr>
              <a:t>Все эти события стали предметом дипломатической переписки.</a:t>
            </a:r>
            <a:endParaRPr sz="17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14339" name="Прямоугольник 4"/>
          <p:cNvSpPr/>
          <p:nvPr/>
        </p:nvSpPr>
        <p:spPr>
          <a:xfrm>
            <a:off x="142875" y="6199188"/>
            <a:ext cx="4286250" cy="3698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i="1" u="sng" dirty="0">
                <a:solidFill>
                  <a:srgbClr val="FFFF00"/>
                </a:solidFill>
                <a:latin typeface="Arial" panose="020B0604020202020204" pitchFamily="34" charset="0"/>
              </a:rPr>
              <a:t>Художник Рушан Шамсутдинов</a:t>
            </a:r>
            <a:endParaRPr i="1" u="sng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pic>
        <p:nvPicPr>
          <p:cNvPr id="14340" name="Picture 5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57188" y="571500"/>
            <a:ext cx="2571750" cy="5143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zoom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Прямоугольник 1"/>
          <p:cNvSpPr/>
          <p:nvPr/>
        </p:nvSpPr>
        <p:spPr>
          <a:xfrm>
            <a:off x="428625" y="500063"/>
            <a:ext cx="3357563" cy="6494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sz="2000" b="1" dirty="0">
                <a:solidFill>
                  <a:srgbClr val="FFFF00"/>
                </a:solidFill>
                <a:latin typeface="Comic Sans MS" panose="030F0702030302020204" pitchFamily="66" charset="0"/>
              </a:rPr>
              <a:t>Джан Али не устраивал не только жену, но и казанское правительство, которое, видимо, также не удовлетворяло давление со стороны Москвы и вмешательство во внутренние дела ханства. </a:t>
            </a:r>
            <a:br>
              <a:rPr sz="2000" b="1" dirty="0">
                <a:solidFill>
                  <a:srgbClr val="FFFF00"/>
                </a:solidFill>
                <a:latin typeface="Comic Sans MS" panose="030F0702030302020204" pitchFamily="66" charset="0"/>
              </a:rPr>
            </a:br>
            <a:r>
              <a:rPr sz="2000" b="1" dirty="0">
                <a:solidFill>
                  <a:srgbClr val="FFFF00"/>
                </a:solidFill>
                <a:latin typeface="Comic Sans MS" panose="030F0702030302020204" pitchFamily="66" charset="0"/>
              </a:rPr>
              <a:t>В 1535 году при участии Булат Ширина и Ковгоршат был совершен переворот, Джан-Али был убит, а на трон повторно пригласили Сафа Гирея. Сююмбике стала его пятой женой.</a:t>
            </a:r>
            <a:br>
              <a:rPr sz="2000" b="1" dirty="0">
                <a:solidFill>
                  <a:srgbClr val="FFFF00"/>
                </a:solidFill>
                <a:latin typeface="Comic Sans MS" panose="030F0702030302020204" pitchFamily="66" charset="0"/>
              </a:rPr>
            </a:br>
            <a:br>
              <a:rPr b="1" dirty="0">
                <a:latin typeface="Arial" panose="020B0604020202020204" pitchFamily="34" charset="0"/>
              </a:rPr>
            </a:br>
            <a:endParaRPr dirty="0">
              <a:latin typeface="Arial" panose="020B0604020202020204" pitchFamily="34" charset="0"/>
            </a:endParaRPr>
          </a:p>
        </p:txBody>
      </p:sp>
      <p:sp>
        <p:nvSpPr>
          <p:cNvPr id="15363" name="Прямоугольник 3"/>
          <p:cNvSpPr/>
          <p:nvPr/>
        </p:nvSpPr>
        <p:spPr>
          <a:xfrm>
            <a:off x="3143250" y="6429375"/>
            <a:ext cx="5715000" cy="369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i="1" u="sng" dirty="0">
                <a:solidFill>
                  <a:srgbClr val="FFFF00"/>
                </a:solidFill>
                <a:latin typeface="Arial" panose="020B0604020202020204" pitchFamily="34" charset="0"/>
              </a:rPr>
              <a:t>Художник Нияз Хазиахметов.Хан Сафа-Гирей</a:t>
            </a:r>
            <a:endParaRPr i="1" u="sng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pic>
        <p:nvPicPr>
          <p:cNvPr id="15364" name="Picture 5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357688" y="500063"/>
            <a:ext cx="4143375" cy="55721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  <a:headEnd/>
            <a:tailEnd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circl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Прямоугольник 1"/>
          <p:cNvSpPr/>
          <p:nvPr/>
        </p:nvSpPr>
        <p:spPr>
          <a:xfrm>
            <a:off x="428625" y="500063"/>
            <a:ext cx="3500438" cy="5324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sz="2000" b="1" dirty="0">
                <a:solidFill>
                  <a:srgbClr val="FFFF00"/>
                </a:solidFill>
                <a:latin typeface="Comic Sans MS" panose="030F0702030302020204" pitchFamily="66" charset="0"/>
              </a:rPr>
              <a:t>После смерти Сафа Гирея Сююмбике правила Казанским ханством в 1549—1551 годы в качестве регентши ввиду несовершеннолетия своего сына. Царица Сююмбике — одна из первых женщин-мусульманок в истории исламского мира, которые выполняли роль главы государства.</a:t>
            </a:r>
            <a:br>
              <a:rPr sz="2000" b="1" dirty="0">
                <a:solidFill>
                  <a:srgbClr val="FFFF00"/>
                </a:solidFill>
                <a:latin typeface="Comic Sans MS" panose="030F0702030302020204" pitchFamily="66" charset="0"/>
              </a:rPr>
            </a:br>
            <a:r>
              <a:rPr sz="2000" b="1" dirty="0">
                <a:solidFill>
                  <a:srgbClr val="FFFF00"/>
                </a:solidFill>
                <a:latin typeface="Comic Sans MS" panose="030F0702030302020204" pitchFamily="66" charset="0"/>
              </a:rPr>
              <a:t>Утямыш-Гирей— казанский хан (1549—1551), сын Сафа-Гирея и Сююмбике.</a:t>
            </a:r>
            <a:endParaRPr sz="20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16387" name="Прямоугольник 3"/>
          <p:cNvSpPr/>
          <p:nvPr/>
        </p:nvSpPr>
        <p:spPr>
          <a:xfrm>
            <a:off x="3500438" y="4929188"/>
            <a:ext cx="5286375" cy="17541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i="1" u="sng" dirty="0">
                <a:solidFill>
                  <a:srgbClr val="FFFF00"/>
                </a:solidFill>
                <a:latin typeface="Arial" panose="020B0604020202020204" pitchFamily="34" charset="0"/>
              </a:rPr>
              <a:t>Сююмбике и Утямыш.</a:t>
            </a:r>
            <a:br>
              <a:rPr i="1" u="sng" dirty="0">
                <a:solidFill>
                  <a:srgbClr val="FFFF00"/>
                </a:solidFill>
                <a:latin typeface="Arial" panose="020B0604020202020204" pitchFamily="34" charset="0"/>
              </a:rPr>
            </a:br>
            <a:br>
              <a:rPr i="1" u="sng" dirty="0">
                <a:solidFill>
                  <a:srgbClr val="FFFF00"/>
                </a:solidFill>
                <a:latin typeface="Arial" panose="020B0604020202020204" pitchFamily="34" charset="0"/>
              </a:rPr>
            </a:br>
            <a:r>
              <a:rPr i="1" u="sng" dirty="0">
                <a:solidFill>
                  <a:srgbClr val="FFFF00"/>
                </a:solidFill>
                <a:latin typeface="Arial" panose="020B0604020202020204" pitchFamily="34" charset="0"/>
              </a:rPr>
              <a:t>После неожиданной смерти отца Сафа-Гирея, был возведен на престол в двухлетнем возрасте. При малолетнем хане регентшой была его мать Сююмбике. </a:t>
            </a:r>
            <a:endParaRPr i="1" u="sng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pic>
        <p:nvPicPr>
          <p:cNvPr id="16388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57688" y="357188"/>
            <a:ext cx="4000500" cy="46434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Прямоугольник 1"/>
          <p:cNvSpPr/>
          <p:nvPr/>
        </p:nvSpPr>
        <p:spPr>
          <a:xfrm>
            <a:off x="357188" y="357188"/>
            <a:ext cx="4643437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br>
              <a:rPr b="1" dirty="0">
                <a:latin typeface="Arial" panose="020B0604020202020204" pitchFamily="34" charset="0"/>
              </a:rPr>
            </a:br>
            <a:endParaRPr dirty="0">
              <a:latin typeface="Arial" panose="020B0604020202020204" pitchFamily="34" charset="0"/>
            </a:endParaRPr>
          </a:p>
        </p:txBody>
      </p:sp>
      <p:sp>
        <p:nvSpPr>
          <p:cNvPr id="17411" name="Прямоугольник 4"/>
          <p:cNvSpPr/>
          <p:nvPr/>
        </p:nvSpPr>
        <p:spPr>
          <a:xfrm>
            <a:off x="285750" y="142875"/>
            <a:ext cx="8501063" cy="2524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sz="2000" b="1" dirty="0">
                <a:solidFill>
                  <a:srgbClr val="FFFF00"/>
                </a:solidFill>
                <a:latin typeface="Comic Sans MS" panose="030F0702030302020204" pitchFamily="66" charset="0"/>
              </a:rPr>
              <a:t>Так как Утямыш-Гирей был представителем крымской династии, после мятежа казанской знати против крымцев, в 1551 году был выдан казанцами Ивану Грозному вместе с своей матерью Сююмбике и казанской казной русским. </a:t>
            </a:r>
            <a:br>
              <a:rPr sz="2000" b="1" dirty="0">
                <a:solidFill>
                  <a:srgbClr val="FFFF00"/>
                </a:solidFill>
                <a:latin typeface="Comic Sans MS" panose="030F0702030302020204" pitchFamily="66" charset="0"/>
              </a:rPr>
            </a:br>
            <a:r>
              <a:rPr sz="2000" b="1" dirty="0">
                <a:solidFill>
                  <a:srgbClr val="FFFF00"/>
                </a:solidFill>
                <a:latin typeface="Comic Sans MS" panose="030F0702030302020204" pitchFamily="66" charset="0"/>
              </a:rPr>
              <a:t>Был крещен в Чудовом монастыре, получив имя Александр Сафагиреевич, (ум. 11 (21) июня 1566) </a:t>
            </a:r>
            <a:br>
              <a:rPr sz="2000" b="1" dirty="0">
                <a:solidFill>
                  <a:srgbClr val="FFFF00"/>
                </a:solidFill>
                <a:latin typeface="Comic Sans MS" panose="030F0702030302020204" pitchFamily="66" charset="0"/>
              </a:rPr>
            </a:br>
            <a:r>
              <a:rPr sz="2000" b="1" dirty="0">
                <a:solidFill>
                  <a:srgbClr val="FFFF00"/>
                </a:solidFill>
                <a:latin typeface="Comic Sans MS" panose="030F0702030302020204" pitchFamily="66" charset="0"/>
              </a:rPr>
              <a:t>Похоронен в Архангельском соборе Московского Кремля</a:t>
            </a:r>
            <a:br>
              <a:rPr b="1" dirty="0">
                <a:latin typeface="Arial" panose="020B0604020202020204" pitchFamily="34" charset="0"/>
              </a:rPr>
            </a:br>
            <a:endParaRPr dirty="0">
              <a:latin typeface="Arial" panose="020B0604020202020204" pitchFamily="34" charset="0"/>
            </a:endParaRPr>
          </a:p>
        </p:txBody>
      </p:sp>
      <p:sp>
        <p:nvSpPr>
          <p:cNvPr id="17412" name="Прямоугольник 5"/>
          <p:cNvSpPr/>
          <p:nvPr/>
        </p:nvSpPr>
        <p:spPr>
          <a:xfrm>
            <a:off x="142875" y="2286000"/>
            <a:ext cx="4143375" cy="4232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sz="2000" b="1" dirty="0">
                <a:solidFill>
                  <a:srgbClr val="FFFF00"/>
                </a:solidFill>
                <a:latin typeface="Comic Sans MS" panose="030F0702030302020204" pitchFamily="66" charset="0"/>
              </a:rPr>
              <a:t>В Патриаршей летописи об этом говорится, что они (казанцы) послали</a:t>
            </a:r>
            <a:r>
              <a:rPr sz="900" b="1" dirty="0">
                <a:solidFill>
                  <a:srgbClr val="FFFF00"/>
                </a:solidFill>
                <a:latin typeface="Comic Sans MS" panose="030F0702030302020204" pitchFamily="66" charset="0"/>
              </a:rPr>
              <a:t>   </a:t>
            </a:r>
            <a:endParaRPr sz="9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endParaRPr sz="9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r>
              <a:rPr sz="2000" b="1" dirty="0">
                <a:solidFill>
                  <a:srgbClr val="FFFF00"/>
                </a:solidFill>
                <a:latin typeface="Comic Sans MS" panose="030F0702030302020204" pitchFamily="66" charset="0"/>
              </a:rPr>
              <a:t>... к Шигалею (Шах Али) и к воеводам бити челом, чтобы государь пожаловал, гнев свой им отдал, а пленити их не велел, а дал бы им на царство царя Шигалея (Шах Али), а Утемыш-Гирея царя государь к собе взял и с материю Сююнбика-царицею...</a:t>
            </a:r>
            <a:endParaRPr sz="20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7413" name="Picture 6" descr="C:\Documents and Settings\Альгуль\Мои документы\Мои рисунки\Новая папка\Рисунок10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14813" y="2571750"/>
            <a:ext cx="4714875" cy="37861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split orient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TextBox 6"/>
          <p:cNvSpPr txBox="1"/>
          <p:nvPr/>
        </p:nvSpPr>
        <p:spPr>
          <a:xfrm>
            <a:off x="5143500" y="5715000"/>
            <a:ext cx="3786188" cy="923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dirty="0">
                <a:solidFill>
                  <a:srgbClr val="003366"/>
                </a:solidFill>
                <a:latin typeface="Arial" panose="020B0604020202020204" pitchFamily="34" charset="0"/>
              </a:rPr>
              <a:t>...</a:t>
            </a:r>
            <a:r>
              <a:rPr i="1" u="sng" dirty="0">
                <a:solidFill>
                  <a:srgbClr val="FFFF00"/>
                </a:solidFill>
                <a:latin typeface="Arial" panose="020B0604020202020204" pitchFamily="34" charset="0"/>
              </a:rPr>
              <a:t>Грозному вместе с своей матерью... Казанская царица </a:t>
            </a:r>
            <a:r>
              <a:rPr b="1" i="1" u="sng" dirty="0">
                <a:solidFill>
                  <a:srgbClr val="FFFF00"/>
                </a:solidFill>
                <a:latin typeface="Arial" panose="020B0604020202020204" pitchFamily="34" charset="0"/>
              </a:rPr>
              <a:t>Сююмбике</a:t>
            </a:r>
            <a:r>
              <a:rPr i="1" u="sng" dirty="0">
                <a:solidFill>
                  <a:srgbClr val="FFFF00"/>
                </a:solidFill>
                <a:latin typeface="Arial" panose="020B0604020202020204" pitchFamily="34" charset="0"/>
              </a:rPr>
              <a:t>.</a:t>
            </a:r>
            <a:endParaRPr i="1" u="sng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sp>
        <p:nvSpPr>
          <p:cNvPr id="18435" name="Прямоугольник 6"/>
          <p:cNvSpPr/>
          <p:nvPr/>
        </p:nvSpPr>
        <p:spPr>
          <a:xfrm>
            <a:off x="0" y="5857875"/>
            <a:ext cx="6346825" cy="369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i="1" u="sng" dirty="0">
                <a:solidFill>
                  <a:srgbClr val="FFFF00"/>
                </a:solidFill>
                <a:latin typeface="Arial" panose="020B0604020202020204" pitchFamily="34" charset="0"/>
              </a:rPr>
              <a:t>Художник Акжигитов Ильдар. </a:t>
            </a:r>
            <a:r>
              <a:rPr b="1" i="1" u="sng" dirty="0">
                <a:solidFill>
                  <a:srgbClr val="FFFF00"/>
                </a:solidFill>
                <a:latin typeface="Arial" panose="020B0604020202020204" pitchFamily="34" charset="0"/>
              </a:rPr>
              <a:t>Сююмбике</a:t>
            </a:r>
            <a:r>
              <a:rPr i="1" u="sng" dirty="0">
                <a:solidFill>
                  <a:srgbClr val="FFFF00"/>
                </a:solidFill>
                <a:latin typeface="Arial" panose="020B0604020202020204" pitchFamily="34" charset="0"/>
              </a:rPr>
              <a:t>. </a:t>
            </a:r>
            <a:endParaRPr i="1" u="sng" dirty="0">
              <a:latin typeface="Arial" panose="020B0604020202020204" pitchFamily="34" charset="0"/>
            </a:endParaRPr>
          </a:p>
        </p:txBody>
      </p:sp>
      <p:pic>
        <p:nvPicPr>
          <p:cNvPr id="18436" name="Picture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2938" y="428625"/>
            <a:ext cx="4286250" cy="52149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7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6375" y="428625"/>
            <a:ext cx="3497263" cy="53197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advTm="10375">
    <p:pull dir="r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TextBox 2"/>
          <p:cNvSpPr txBox="1"/>
          <p:nvPr/>
        </p:nvSpPr>
        <p:spPr>
          <a:xfrm>
            <a:off x="0" y="6000750"/>
            <a:ext cx="4429125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i="1" u="sng" dirty="0">
                <a:solidFill>
                  <a:srgbClr val="FFFF00"/>
                </a:solidFill>
                <a:latin typeface="Arial" panose="020B0604020202020204" pitchFamily="34" charset="0"/>
              </a:rPr>
              <a:t>Сююмбике с сыном Утямыш-Гиреем в русской тюрьме</a:t>
            </a:r>
            <a:endParaRPr i="1" u="sng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sp>
        <p:nvSpPr>
          <p:cNvPr id="19459" name="TextBox 4"/>
          <p:cNvSpPr txBox="1"/>
          <p:nvPr/>
        </p:nvSpPr>
        <p:spPr>
          <a:xfrm>
            <a:off x="4714875" y="5643563"/>
            <a:ext cx="4214813" cy="923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i="1" u="sng" dirty="0">
                <a:solidFill>
                  <a:srgbClr val="FFFF00"/>
                </a:solidFill>
                <a:latin typeface="Arial" panose="020B0604020202020204" pitchFamily="34" charset="0"/>
              </a:rPr>
              <a:t>Семья царицы Сююмбике. Копия с картины XVIII века. Неизвестный художник. Булгария</a:t>
            </a:r>
            <a:endParaRPr i="1" u="sng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pic>
        <p:nvPicPr>
          <p:cNvPr id="19460" name="Picture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0063" y="428625"/>
            <a:ext cx="3429000" cy="53578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1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9188" y="285750"/>
            <a:ext cx="3500437" cy="52863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pull dir="l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Прямоугольник 4"/>
          <p:cNvSpPr/>
          <p:nvPr/>
        </p:nvSpPr>
        <p:spPr>
          <a:xfrm>
            <a:off x="285750" y="214313"/>
            <a:ext cx="3857625" cy="5632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sz="2000" b="1" dirty="0">
                <a:solidFill>
                  <a:srgbClr val="FFFF00"/>
                </a:solidFill>
                <a:latin typeface="Comic Sans MS" panose="030F0702030302020204" pitchFamily="66" charset="0"/>
              </a:rPr>
              <a:t>Через полтора года против своей воли Сююмбике была отдана замуж за касимовского правителя Шах-Али, брата Джан-Али, первого мужа Сююмбике. Шах-Али стал ее третьим и последним мужем, вскоре увез царицу в г. Касимов, где она тихо и незаметно дожила свой век, где и умерла. Могила неизвестна.</a:t>
            </a:r>
            <a:br>
              <a:rPr sz="2000" b="1" dirty="0">
                <a:solidFill>
                  <a:srgbClr val="FFFF00"/>
                </a:solidFill>
                <a:latin typeface="Comic Sans MS" panose="030F0702030302020204" pitchFamily="66" charset="0"/>
              </a:rPr>
            </a:br>
            <a:r>
              <a:rPr sz="2000" b="1" dirty="0">
                <a:solidFill>
                  <a:srgbClr val="FFFF00"/>
                </a:solidFill>
                <a:latin typeface="Comic Sans MS" panose="030F0702030302020204" pitchFamily="66" charset="0"/>
              </a:rPr>
              <a:t>Все это происходило, судя по Писцовым Книгам, еще до взятия Иваном Грозным Казани, поэтому легенда о башне всего лишь красивая легенда.</a:t>
            </a:r>
            <a:endParaRPr sz="20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0483" name="Picture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29125" y="142875"/>
            <a:ext cx="3929063" cy="61436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4" name="TextBox 6"/>
          <p:cNvSpPr txBox="1"/>
          <p:nvPr/>
        </p:nvSpPr>
        <p:spPr>
          <a:xfrm>
            <a:off x="3214688" y="5500688"/>
            <a:ext cx="6357937" cy="923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i="1" u="sng" dirty="0">
                <a:solidFill>
                  <a:srgbClr val="FFFF00"/>
                </a:solidFill>
                <a:latin typeface="Arial" panose="020B0604020202020204" pitchFamily="34" charset="0"/>
              </a:rPr>
              <a:t>Художник Ильяс Файзуллин</a:t>
            </a:r>
            <a:r>
              <a:rPr i="1" u="sng" dirty="0">
                <a:solidFill>
                  <a:srgbClr val="FFFF66"/>
                </a:solidFill>
                <a:latin typeface="Arial" panose="020B0604020202020204" pitchFamily="34" charset="0"/>
              </a:rPr>
              <a:t>. </a:t>
            </a:r>
            <a:r>
              <a:rPr i="1" u="sng" dirty="0">
                <a:solidFill>
                  <a:srgbClr val="FFFF00"/>
                </a:solidFill>
                <a:latin typeface="Arial" panose="020B0604020202020204" pitchFamily="34" charset="0"/>
              </a:rPr>
              <a:t>У Казанской царицы Сююмбике</a:t>
            </a:r>
            <a:r>
              <a:rPr i="1" u="sng" dirty="0">
                <a:solidFill>
                  <a:srgbClr val="FFFF66"/>
                </a:solidFill>
                <a:latin typeface="Arial" panose="020B0604020202020204" pitchFamily="34" charset="0"/>
              </a:rPr>
              <a:t>…</a:t>
            </a:r>
            <a:r>
              <a:rPr i="1" u="sng" dirty="0">
                <a:solidFill>
                  <a:srgbClr val="FFFF00"/>
                </a:solidFill>
                <a:latin typeface="Arial" panose="020B0604020202020204" pitchFamily="34" charset="0"/>
              </a:rPr>
              <a:t>Они понимали, что больше не увидят Сююмбике - добрую госпожу....</a:t>
            </a:r>
            <a:endParaRPr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10360">
    <p:newsflash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TextBox 6"/>
          <p:cNvSpPr txBox="1"/>
          <p:nvPr/>
        </p:nvSpPr>
        <p:spPr>
          <a:xfrm>
            <a:off x="142875" y="5786438"/>
            <a:ext cx="4429125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i="1" u="sng" dirty="0">
                <a:solidFill>
                  <a:srgbClr val="FFFF00"/>
                </a:solidFill>
                <a:latin typeface="Arial" panose="020B0604020202020204" pitchFamily="34" charset="0"/>
              </a:rPr>
              <a:t>Художник Ильдар Зарипов. Сююмбике</a:t>
            </a:r>
            <a:r>
              <a:rPr dirty="0">
                <a:solidFill>
                  <a:srgbClr val="002060"/>
                </a:solidFill>
                <a:latin typeface="Arial" panose="020B0604020202020204" pitchFamily="34" charset="0"/>
              </a:rPr>
              <a:t>. </a:t>
            </a:r>
            <a:endParaRPr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r>
              <a:rPr dirty="0">
                <a:solidFill>
                  <a:srgbClr val="FFFF00"/>
                </a:solidFill>
                <a:latin typeface="Arial" panose="020B0604020202020204" pitchFamily="34" charset="0"/>
              </a:rPr>
              <a:t>.</a:t>
            </a:r>
            <a:endParaRPr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sp>
        <p:nvSpPr>
          <p:cNvPr id="21507" name="TextBox 4"/>
          <p:cNvSpPr txBox="1"/>
          <p:nvPr/>
        </p:nvSpPr>
        <p:spPr>
          <a:xfrm>
            <a:off x="4214813" y="6215063"/>
            <a:ext cx="4929187" cy="3698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i="1" u="sng" dirty="0">
                <a:solidFill>
                  <a:srgbClr val="FFFF00"/>
                </a:solidFill>
                <a:latin typeface="Arial" panose="020B0604020202020204" pitchFamily="34" charset="0"/>
              </a:rPr>
              <a:t>Художник Нияз Хазиахметов. Сююмбике</a:t>
            </a:r>
            <a:endParaRPr i="1" u="sng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pic>
        <p:nvPicPr>
          <p:cNvPr id="7" name="Picture 4" descr="IMG_681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00035" y="357166"/>
            <a:ext cx="3857652" cy="51419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Picture 5" descr="seembike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428604"/>
            <a:ext cx="3857652" cy="56197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advTm="9578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642938"/>
          </a:xfrm>
        </p:spPr>
        <p:txBody>
          <a:bodyPr wrap="square" lIns="91440" tIns="45720" rIns="91440" bIns="45720" numCol="1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Царица </a:t>
            </a:r>
            <a:r>
              <a:rPr kumimoji="0" lang="ru-RU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Сююмбике</a:t>
            </a:r>
            <a:endParaRPr kumimoji="0" lang="ru-RU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75" y="642938"/>
            <a:ext cx="8858250" cy="928688"/>
          </a:xfrm>
        </p:spPr>
        <p:txBody>
          <a:bodyPr wrap="square" lIns="91440" tIns="45720" rIns="91440" bIns="45720" numCol="1" anchor="b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Царица </a:t>
            </a:r>
            <a:r>
              <a:rPr kumimoji="0" lang="ru-RU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Сююмбике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заслужила уважение и любовь татарского народа тем, что не предала свой народ и хотела оградить татарский народ от русского гнёта и рабства…</a:t>
            </a: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4100" name="TextBox 5"/>
          <p:cNvSpPr txBox="1"/>
          <p:nvPr/>
        </p:nvSpPr>
        <p:spPr>
          <a:xfrm>
            <a:off x="500063" y="6429375"/>
            <a:ext cx="5857875" cy="369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i="1" u="sng" dirty="0">
                <a:solidFill>
                  <a:srgbClr val="FFFF00"/>
                </a:solidFill>
                <a:latin typeface="Arial" panose="020B0604020202020204" pitchFamily="34" charset="0"/>
              </a:rPr>
              <a:t>Сююмбике. Картина Камиля Муллашева</a:t>
            </a:r>
            <a:endParaRPr i="1" u="sng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sp>
        <p:nvSpPr>
          <p:cNvPr id="4101" name="TextBox 6"/>
          <p:cNvSpPr txBox="1"/>
          <p:nvPr/>
        </p:nvSpPr>
        <p:spPr>
          <a:xfrm>
            <a:off x="4286250" y="1500188"/>
            <a:ext cx="4714875" cy="5324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sz="2000" b="1" dirty="0">
                <a:solidFill>
                  <a:srgbClr val="FFFF00"/>
                </a:solidFill>
                <a:latin typeface="Comic Sans MS" panose="030F0702030302020204" pitchFamily="66" charset="0"/>
              </a:rPr>
              <a:t>Сююмбике — правительница Казанского ханства, жена казанских ханов Джан-Али (1533—1535), Сафа-Гирея, Шах-Али, дочь ногайского бия Юсуфа и прапраправнучка основателя династии Ногайской Орды Идегея. Одна из первых мусульманок-глав государств в истории Ислама.</a:t>
            </a:r>
            <a:r>
              <a:rPr sz="900" b="1" dirty="0">
                <a:solidFill>
                  <a:srgbClr val="FFFF00"/>
                </a:solidFill>
                <a:latin typeface="Comic Sans MS" panose="030F0702030302020204" pitchFamily="66" charset="0"/>
              </a:rPr>
              <a:t> </a:t>
            </a:r>
            <a:endParaRPr sz="9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br>
              <a:rPr sz="900" b="1" dirty="0">
                <a:solidFill>
                  <a:srgbClr val="FFFF00"/>
                </a:solidFill>
                <a:latin typeface="Comic Sans MS" panose="030F0702030302020204" pitchFamily="66" charset="0"/>
              </a:rPr>
            </a:br>
            <a:r>
              <a:rPr sz="2000" b="1" dirty="0">
                <a:solidFill>
                  <a:srgbClr val="FFFF00"/>
                </a:solidFill>
                <a:latin typeface="Comic Sans MS" panose="030F0702030302020204" pitchFamily="66" charset="0"/>
              </a:rPr>
              <a:t>Сююмбике – имя единственной женщины, которая правила Казанским Ханством. Настоящее имя – Сююк, а Сююмбике т.е. «любимой госпожой» её за доброту и отзывчивость называл народ. </a:t>
            </a:r>
            <a:endParaRPr dirty="0">
              <a:latin typeface="Arial" panose="020B0604020202020204" pitchFamily="34" charset="0"/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14282" y="1643050"/>
            <a:ext cx="4000528" cy="4786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Tm="10531">
    <p:dissolv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" name="Picture 8" descr="ханбикэ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1" cstate="print"/>
          <a:srcRect/>
          <a:stretch>
            <a:fillRect/>
          </a:stretch>
        </p:blipFill>
        <p:spPr>
          <a:xfrm>
            <a:off x="714348" y="357166"/>
            <a:ext cx="3714776" cy="6072184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0965" name="Picture 5" descr="seembike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285728"/>
            <a:ext cx="4143404" cy="60579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2532" name="TextBox 3"/>
          <p:cNvSpPr txBox="1"/>
          <p:nvPr/>
        </p:nvSpPr>
        <p:spPr>
          <a:xfrm>
            <a:off x="4857750" y="6072188"/>
            <a:ext cx="4000500" cy="3698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i="1" u="sng" dirty="0">
                <a:solidFill>
                  <a:srgbClr val="FFFF00"/>
                </a:solidFill>
                <a:latin typeface="Arial" panose="020B0604020202020204" pitchFamily="34" charset="0"/>
              </a:rPr>
              <a:t>Картины Искандера Рафикова</a:t>
            </a:r>
            <a:endParaRPr i="1" u="sng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13047">
    <p:pull dir="r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TextBox 5"/>
          <p:cNvSpPr txBox="1"/>
          <p:nvPr/>
        </p:nvSpPr>
        <p:spPr>
          <a:xfrm>
            <a:off x="142875" y="5643563"/>
            <a:ext cx="4429125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i="1" u="sng" dirty="0">
                <a:solidFill>
                  <a:srgbClr val="FFFF00"/>
                </a:solidFill>
                <a:latin typeface="Arial" panose="020B0604020202020204" pitchFamily="34" charset="0"/>
              </a:rPr>
              <a:t>Анастасия Бузунеева. «Танец </a:t>
            </a:r>
            <a:r>
              <a:rPr b="1" i="1" u="sng" dirty="0">
                <a:solidFill>
                  <a:srgbClr val="FFFF00"/>
                </a:solidFill>
                <a:latin typeface="Arial" panose="020B0604020202020204" pitchFamily="34" charset="0"/>
              </a:rPr>
              <a:t>Сююмбике»</a:t>
            </a:r>
            <a:endParaRPr i="1" u="sng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sp>
        <p:nvSpPr>
          <p:cNvPr id="23555" name="TextBox 6"/>
          <p:cNvSpPr txBox="1"/>
          <p:nvPr/>
        </p:nvSpPr>
        <p:spPr>
          <a:xfrm>
            <a:off x="5286375" y="6143625"/>
            <a:ext cx="342900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i="1" u="sng" dirty="0">
                <a:solidFill>
                  <a:srgbClr val="FFFF00"/>
                </a:solidFill>
                <a:latin typeface="Arial" panose="020B0604020202020204" pitchFamily="34" charset="0"/>
              </a:rPr>
              <a:t>Анастасия Бузунеева. "Сияние </a:t>
            </a:r>
            <a:r>
              <a:rPr b="1" i="1" u="sng" dirty="0">
                <a:solidFill>
                  <a:srgbClr val="FFFF00"/>
                </a:solidFill>
                <a:latin typeface="Arial" panose="020B0604020202020204" pitchFamily="34" charset="0"/>
              </a:rPr>
              <a:t>Сююмбике</a:t>
            </a:r>
            <a:r>
              <a:rPr i="1" u="sng" dirty="0">
                <a:solidFill>
                  <a:srgbClr val="FFFF00"/>
                </a:solidFill>
                <a:latin typeface="Arial" panose="020B0604020202020204" pitchFamily="34" charset="0"/>
              </a:rPr>
              <a:t>"</a:t>
            </a:r>
            <a:endParaRPr i="1" u="sng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28625" y="785813"/>
            <a:ext cx="4357688" cy="457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3560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642918"/>
            <a:ext cx="3714776" cy="5357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11125">
    <p:strips dir="r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4578" name="Picture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4463" y="144463"/>
            <a:ext cx="8713787" cy="65706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79" name="TextBox 6"/>
          <p:cNvSpPr txBox="1"/>
          <p:nvPr/>
        </p:nvSpPr>
        <p:spPr>
          <a:xfrm>
            <a:off x="642938" y="6072188"/>
            <a:ext cx="7429500" cy="3698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i="1" u="sng" dirty="0">
                <a:solidFill>
                  <a:srgbClr val="FFFF00"/>
                </a:solidFill>
                <a:latin typeface="Arial" panose="020B0604020202020204" pitchFamily="34" charset="0"/>
              </a:rPr>
              <a:t>Художник Ильяс Файзуллин. У Казанской царицы Сююмбике </a:t>
            </a:r>
            <a:endParaRPr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10110">
    <p:wheel spokes="4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Прямоугольник 3"/>
          <p:cNvSpPr/>
          <p:nvPr/>
        </p:nvSpPr>
        <p:spPr>
          <a:xfrm>
            <a:off x="214313" y="214313"/>
            <a:ext cx="8786812" cy="6556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sz="2000" b="1" dirty="0">
                <a:solidFill>
                  <a:srgbClr val="FFFF00"/>
                </a:solidFill>
                <a:latin typeface="Comic Sans MS" panose="030F0702030302020204" pitchFamily="66" charset="0"/>
              </a:rPr>
              <a:t>Картина "У Казанской царицы Сююмбике" написана по заказу Президента Республики Татарстан М.Ш. Шаймиева и находится в Казанском Кремле.</a:t>
            </a:r>
            <a:br>
              <a:rPr sz="2000" b="1" dirty="0">
                <a:solidFill>
                  <a:srgbClr val="FFFF00"/>
                </a:solidFill>
                <a:latin typeface="Comic Sans MS" panose="030F0702030302020204" pitchFamily="66" charset="0"/>
              </a:rPr>
            </a:br>
            <a:br>
              <a:rPr sz="2000" b="1" dirty="0">
                <a:solidFill>
                  <a:srgbClr val="FFFF00"/>
                </a:solidFill>
                <a:latin typeface="Comic Sans MS" panose="030F0702030302020204" pitchFamily="66" charset="0"/>
              </a:rPr>
            </a:br>
            <a:r>
              <a:rPr sz="2000" b="1" dirty="0">
                <a:solidFill>
                  <a:srgbClr val="FFFF00"/>
                </a:solidFill>
                <a:latin typeface="Comic Sans MS" panose="030F0702030302020204" pitchFamily="66" charset="0"/>
              </a:rPr>
              <a:t>Сюжет картины. Действие происходит в период август-сентябрь 1549 года. В центре на троне - Сююмбике, очаровательная женщина. Печать неутешного горя на ее лице (несколько месяцев назад она потеряла своего любимого мужа Сафа-Гирея). Некоторое время спустя Казань вновь подвергнется осадам со стороны войск русского царя Ивана IV Грозного. А сейчас?… Она еще продолжает принимать гостей, вести переговоры. Сююмбике красива, умна, величественна. Она не может показать свою печаль: она царица, мать малолетнего хана.</a:t>
            </a:r>
            <a:endParaRPr sz="20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r>
              <a:rPr sz="2000" b="1" dirty="0">
                <a:solidFill>
                  <a:srgbClr val="FFFF00"/>
                </a:solidFill>
                <a:latin typeface="Comic Sans MS" panose="030F0702030302020204" pitchFamily="66" charset="0"/>
              </a:rPr>
              <a:t>Слева от Сююмбике сын известного улу-карача Булат-Ширина карач-бий Нурали-Ширин (руки за спиной). Рядом (с саблей) глава ее правительства военачальник оглан Кучак (Кощак). За ними (руки сложены на груди) Худай-кул - будущий глава правительства после пленения Сююмбике и гибели оглана Кучака. Слуга уводит ее уставшего сына Утямыша. Справа от Сююмбике (с четками) глава духовенства сеид Кул-Шариф беседует с поэтом Мухамадьяром. </a:t>
            </a:r>
            <a:endParaRPr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Прямоугольник 2"/>
          <p:cNvSpPr/>
          <p:nvPr/>
        </p:nvSpPr>
        <p:spPr>
          <a:xfrm>
            <a:off x="5286375" y="285750"/>
            <a:ext cx="3857625" cy="40624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sz="2000" b="1" dirty="0">
                <a:solidFill>
                  <a:srgbClr val="FFFF00"/>
                </a:solidFill>
                <a:latin typeface="Comic Sans MS" panose="030F0702030302020204" pitchFamily="66" charset="0"/>
              </a:rPr>
              <a:t>Сююмбике по тем временам была очень образованна. По ее велению была построена большая библиотека, в которую выписывались книги из многих стран Европы и Азии. Она принимала гостей из Фландрии, Флоренции, Германии, вела дела с Персией, Турцией, Арменией и т.д. </a:t>
            </a:r>
            <a:br>
              <a:rPr b="1" dirty="0">
                <a:latin typeface="Arial" panose="020B0604020202020204" pitchFamily="34" charset="0"/>
              </a:rPr>
            </a:br>
            <a:endParaRPr dirty="0">
              <a:latin typeface="Arial" panose="020B0604020202020204" pitchFamily="34" charset="0"/>
            </a:endParaRPr>
          </a:p>
        </p:txBody>
      </p:sp>
      <p:sp>
        <p:nvSpPr>
          <p:cNvPr id="26627" name="Прямоугольник 3"/>
          <p:cNvSpPr/>
          <p:nvPr/>
        </p:nvSpPr>
        <p:spPr>
          <a:xfrm>
            <a:off x="714375" y="4214813"/>
            <a:ext cx="7643813" cy="221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sz="2000" b="1" dirty="0">
                <a:solidFill>
                  <a:srgbClr val="FFFF00"/>
                </a:solidFill>
                <a:latin typeface="Comic Sans MS" panose="030F0702030302020204" pitchFamily="66" charset="0"/>
              </a:rPr>
              <a:t>Перед троном: послы из Самарканда (первый склонился в почтительном поклоне, второй (со свитком) слушает их беседу). За ними посольство Сулеймана Ка-нуни Великолепного (турецкий султанат в то время имел огромное влияние и на политику Казанского ханства); гости из Москвы, Средней Азии, Западной Европы.</a:t>
            </a:r>
            <a:br>
              <a:rPr b="1" dirty="0">
                <a:latin typeface="Arial" panose="020B0604020202020204" pitchFamily="34" charset="0"/>
              </a:rPr>
            </a:br>
            <a:endParaRPr dirty="0">
              <a:latin typeface="Arial" panose="020B0604020202020204" pitchFamily="34" charset="0"/>
            </a:endParaRPr>
          </a:p>
        </p:txBody>
      </p:sp>
      <p:pic>
        <p:nvPicPr>
          <p:cNvPr id="26628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4463" y="144463"/>
            <a:ext cx="5141912" cy="39989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strips dir="r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TextBox 3"/>
          <p:cNvSpPr txBox="1"/>
          <p:nvPr/>
        </p:nvSpPr>
        <p:spPr>
          <a:xfrm>
            <a:off x="4143375" y="357188"/>
            <a:ext cx="4786313" cy="59404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sz="2000" b="1" dirty="0">
                <a:solidFill>
                  <a:srgbClr val="FFFF00"/>
                </a:solidFill>
                <a:latin typeface="Comic Sans MS" panose="030F0702030302020204" pitchFamily="66" charset="0"/>
              </a:rPr>
              <a:t>Картина "У Казанской царицы Сююмбике" написана в соответствии с историческими фактами и на основе консультаций с профессором Фахрутдиновым Равилем Габдрахмановичем - автором "Истории татарского народа и Татарстана", кандидатами исторических наук Завьяловой М.А. и Сусловой С.В., зам. директора Национального Культурного Центра "Казань" Шагеевой Р.Г., работниками хранилища краеведческого музея, Институтов Истории и Энциклопедии. Огромную помощь в подборке материала оказали работники Национальной Библиотеки г. Набережные Челны.</a:t>
            </a:r>
            <a:endParaRPr sz="2000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7651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2875" y="1571625"/>
            <a:ext cx="3998913" cy="29956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wheel spokes="8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Прямоугольник 1"/>
          <p:cNvSpPr/>
          <p:nvPr/>
        </p:nvSpPr>
        <p:spPr>
          <a:xfrm>
            <a:off x="1285875" y="1071563"/>
            <a:ext cx="5562600" cy="4800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x-none" dirty="0">
                <a:solidFill>
                  <a:srgbClr val="FFFF00"/>
                </a:solidFill>
                <a:latin typeface="Arial" panose="020B0604020202020204" pitchFamily="34" charset="0"/>
                <a:hlinkClick r:id="rId1"/>
              </a:rPr>
              <a:t>http://venividi.ru/files/u8545/13119684_.jpg</a:t>
            </a:r>
            <a:endParaRPr dirty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r>
              <a:rPr lang="en-US" altLang="x-none" dirty="0">
                <a:solidFill>
                  <a:srgbClr val="FFFF00"/>
                </a:solidFill>
                <a:latin typeface="Arial" panose="020B0604020202020204" pitchFamily="34" charset="0"/>
                <a:hlinkClick r:id="rId2"/>
              </a:rPr>
              <a:t>http://vseimena.com/upload/Suumbike.jpg</a:t>
            </a:r>
            <a:endParaRPr dirty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r>
              <a:rPr lang="en-US" altLang="x-none" dirty="0">
                <a:solidFill>
                  <a:srgbClr val="FFFF00"/>
                </a:solidFill>
                <a:latin typeface="Arial" panose="020B0604020202020204" pitchFamily="34" charset="0"/>
                <a:hlinkClick r:id="rId3"/>
              </a:rPr>
              <a:t>http://art16.ru/gallery2/d/11768-15/70.jpg</a:t>
            </a:r>
            <a:endParaRPr dirty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r>
              <a:rPr lang="en-US" altLang="x-none" dirty="0">
                <a:solidFill>
                  <a:srgbClr val="FFFF00"/>
                </a:solidFill>
                <a:latin typeface="Arial" panose="020B0604020202020204" pitchFamily="34" charset="0"/>
                <a:hlinkClick r:id="rId4"/>
              </a:rPr>
              <a:t>http://www.disput.az/index.php?showtopic=205604</a:t>
            </a:r>
            <a:endParaRPr dirty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r>
              <a:rPr lang="en-US" altLang="x-none" dirty="0">
                <a:solidFill>
                  <a:srgbClr val="FFFF00"/>
                </a:solidFill>
                <a:latin typeface="Arial" panose="020B0604020202020204" pitchFamily="34" charset="0"/>
                <a:hlinkClick r:id="rId5"/>
              </a:rPr>
              <a:t>http://img-fotki.yandex.ru/get/4204/med-yuliya.e4/0_41287_51175082_XL</a:t>
            </a:r>
            <a:endParaRPr dirty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r>
              <a:rPr lang="en-US" altLang="x-none" dirty="0">
                <a:solidFill>
                  <a:srgbClr val="FFFF00"/>
                </a:solidFill>
                <a:latin typeface="Arial" panose="020B0604020202020204" pitchFamily="34" charset="0"/>
                <a:hlinkClick r:id="rId6"/>
              </a:rPr>
              <a:t>http://art16.ru/gallery2/d/38514-7/IMG_6813.jpg</a:t>
            </a:r>
            <a:endParaRPr dirty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r>
              <a:rPr lang="en-US" altLang="x-none" dirty="0">
                <a:solidFill>
                  <a:srgbClr val="FFFF00"/>
                </a:solidFill>
                <a:latin typeface="Arial" panose="020B0604020202020204" pitchFamily="34" charset="0"/>
                <a:hlinkClick r:id="rId7"/>
              </a:rPr>
              <a:t>http://900igr.net/datas/geografija/Kazan/0021-021-Est-legenda-Kogda-Ivan-Groznyj-zakhvatil-Kazan-i-uvidel-prekrasnuju.jpg</a:t>
            </a:r>
            <a:endParaRPr dirty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r>
              <a:rPr lang="en-US" altLang="x-none" dirty="0">
                <a:solidFill>
                  <a:srgbClr val="FFFF00"/>
                </a:solidFill>
                <a:latin typeface="Arial" panose="020B0604020202020204" pitchFamily="34" charset="0"/>
                <a:hlinkClick r:id="rId8"/>
              </a:rPr>
              <a:t>http://x-lines.ru/</a:t>
            </a:r>
            <a:endParaRPr dirty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r>
              <a:rPr lang="en-US" altLang="x-none" dirty="0">
                <a:solidFill>
                  <a:srgbClr val="FFFF00"/>
                </a:solidFill>
                <a:latin typeface="Arial" panose="020B0604020202020204" pitchFamily="34" charset="0"/>
                <a:hlinkClick r:id="rId9"/>
              </a:rPr>
              <a:t>http://www.viktur.ru/regions/tatarstan/suumbike-3793-884.html#4185</a:t>
            </a:r>
            <a:endParaRPr dirty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r>
              <a:rPr lang="en-US" altLang="x-none" dirty="0">
                <a:solidFill>
                  <a:srgbClr val="FFFF00"/>
                </a:solidFill>
                <a:latin typeface="Arial" panose="020B0604020202020204" pitchFamily="34" charset="0"/>
                <a:hlinkClick r:id="rId10"/>
              </a:rPr>
              <a:t>http://tatarica.narod.ru/images/pictures/qazan/qazan03.jpg</a:t>
            </a:r>
            <a:endParaRPr dirty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r>
              <a:rPr lang="en-US" altLang="x-none" dirty="0">
                <a:solidFill>
                  <a:srgbClr val="FFFF00"/>
                </a:solidFill>
                <a:latin typeface="Arial" panose="020B0604020202020204" pitchFamily="34" charset="0"/>
                <a:hlinkClick r:id="rId11"/>
              </a:rPr>
              <a:t>http://rafikov.ksaba.ru/images/1.jpg</a:t>
            </a:r>
            <a:endParaRPr dirty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endParaRPr dirty="0">
              <a:latin typeface="Arial" panose="020B0604020202020204" pitchFamily="34" charset="0"/>
            </a:endParaRPr>
          </a:p>
        </p:txBody>
      </p:sp>
      <p:sp>
        <p:nvSpPr>
          <p:cNvPr id="28675" name="TextBox 2"/>
          <p:cNvSpPr txBox="1"/>
          <p:nvPr/>
        </p:nvSpPr>
        <p:spPr>
          <a:xfrm>
            <a:off x="2357438" y="642938"/>
            <a:ext cx="2346325" cy="3698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dirty="0">
                <a:solidFill>
                  <a:srgbClr val="FFFF00"/>
                </a:solidFill>
                <a:latin typeface="Arial" panose="020B0604020202020204" pitchFamily="34" charset="0"/>
              </a:rPr>
              <a:t>Интернет-источники</a:t>
            </a:r>
            <a:endParaRPr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diamond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TextBox 1"/>
          <p:cNvSpPr txBox="1"/>
          <p:nvPr/>
        </p:nvSpPr>
        <p:spPr>
          <a:xfrm>
            <a:off x="4429125" y="571500"/>
            <a:ext cx="4214813" cy="51085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sz="2200" b="1" dirty="0">
                <a:solidFill>
                  <a:srgbClr val="FFFF00"/>
                </a:solidFill>
                <a:latin typeface="Comic Sans MS" panose="030F0702030302020204" pitchFamily="66" charset="0"/>
              </a:rPr>
              <a:t>Сююмбике была привезена в Казань в 1532 г. И здесь находилась до 1551 г., когда вместе с малолетним сыном Утямыш-Гиреем была отправлена в Москву. По описанию очевидцев, «народ казанский с большой скорбью проводил царицу», мечеть же, где был погребён оплакиваемый ею муж Сафа-Гирей, была названа мечетью Сююмбике…</a:t>
            </a:r>
            <a:endParaRPr sz="22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endParaRPr dirty="0">
              <a:latin typeface="Arial" panose="020B0604020202020204" pitchFamily="34" charset="0"/>
            </a:endParaRPr>
          </a:p>
        </p:txBody>
      </p:sp>
      <p:pic>
        <p:nvPicPr>
          <p:cNvPr id="5123" name="Picture 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42938" y="357188"/>
            <a:ext cx="3286125" cy="5715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  <a:headEnd/>
            <a:tailEnd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strips dir="r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ahoma" panose="020B0604030504040204" pitchFamily="34" charset="0"/>
                <a:ea typeface="+mj-ea"/>
                <a:cs typeface="+mj-cs"/>
              </a:rPr>
              <a:t>         Башня </a:t>
            </a:r>
            <a:r>
              <a:rPr kumimoji="0" lang="ru-RU" sz="44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ahoma" panose="020B0604030504040204" pitchFamily="34" charset="0"/>
                <a:ea typeface="+mj-ea"/>
                <a:cs typeface="+mj-cs"/>
              </a:rPr>
              <a:t>Сююмбике</a:t>
            </a:r>
            <a:endParaRPr kumimoji="0" lang="ru-RU" sz="4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147" name="Picture 6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4143375" y="1143000"/>
            <a:ext cx="4357688" cy="5429250"/>
          </a:xfrm>
          <a:ln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571612"/>
            <a:ext cx="4500594" cy="47863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advTm="20391">
    <p:wheel spokes="2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Прямоугольник 4"/>
          <p:cNvSpPr/>
          <p:nvPr/>
        </p:nvSpPr>
        <p:spPr>
          <a:xfrm>
            <a:off x="3286125" y="500063"/>
            <a:ext cx="5429250" cy="61864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dirty="0">
                <a:solidFill>
                  <a:srgbClr val="FFFF00"/>
                </a:solidFill>
                <a:latin typeface="Comic Sans MS" panose="030F0702030302020204" pitchFamily="66" charset="0"/>
              </a:rPr>
              <a:t>Образ Сююмбике сохранился в памяти народа - до сих пор еще в народе живут легенды, увязывающие башню с именем Сююмбике. Вкратце они сводятся к следующим сюжетам: 1) башня построена царицей в память своего мужа Сафа-Гирея, умершего в 1549 году; 2) она сооружена Иваном Грозным за семь дней (семь ярусов) после взятия Казани в 1552 году как условие-просьба Сююмбике, которая якобы затем бросилась с седьмого яруса; 3) это минарет Хан-джами, возведенной Сююмбике, или часть дворца казанских ханов, завершенного строительством при царице.</a:t>
            </a:r>
            <a:r>
              <a:rPr b="1" dirty="0">
                <a:solidFill>
                  <a:srgbClr val="FFFF00"/>
                </a:solidFill>
                <a:latin typeface="Comic Sans MS" panose="030F0702030302020204" pitchFamily="66" charset="0"/>
              </a:rPr>
              <a:t> </a:t>
            </a:r>
            <a:endParaRPr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endParaRPr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r>
              <a:rPr b="1" dirty="0">
                <a:solidFill>
                  <a:srgbClr val="FFFF00"/>
                </a:solidFill>
                <a:latin typeface="Comic Sans MS" panose="030F0702030302020204" pitchFamily="66" charset="0"/>
              </a:rPr>
              <a:t>Согласно первой легенде, башня была специально построена царицей Сююмбике в память своего мужа Сафа-Гирея. Тело его покоилось в белокаменном мавзолее рядом с этой башней. Если верить словам очевидцев, над гробом своего мужа Сююмбике часто молилась, оплакивая его смерть и свою судьбу. </a:t>
            </a:r>
            <a:endParaRPr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7171" name="TextBox 5"/>
          <p:cNvSpPr txBox="1"/>
          <p:nvPr/>
        </p:nvSpPr>
        <p:spPr>
          <a:xfrm>
            <a:off x="214313" y="5572125"/>
            <a:ext cx="3214687" cy="923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i="1" u="sng" dirty="0">
                <a:solidFill>
                  <a:srgbClr val="FFFF00"/>
                </a:solidFill>
                <a:latin typeface="Arial" panose="020B0604020202020204" pitchFamily="34" charset="0"/>
              </a:rPr>
              <a:t>Прощание Сююмбике с могилой Сафа-Гирея. Худ. Н.Хазиахметов</a:t>
            </a:r>
            <a:endParaRPr i="1" u="sng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pic>
        <p:nvPicPr>
          <p:cNvPr id="7172" name="Picture 5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85750" y="500063"/>
            <a:ext cx="2784475" cy="47640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strips dir="l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Прямоугольник 3"/>
          <p:cNvSpPr/>
          <p:nvPr/>
        </p:nvSpPr>
        <p:spPr>
          <a:xfrm>
            <a:off x="214313" y="285750"/>
            <a:ext cx="6429375" cy="6462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b="1" dirty="0">
                <a:solidFill>
                  <a:srgbClr val="FFFF00"/>
                </a:solidFill>
                <a:latin typeface="Comic Sans MS" panose="030F0702030302020204" pitchFamily="66" charset="0"/>
              </a:rPr>
              <a:t>Русский летописец так описывал прощание пленницы Сююмбике с могилой Сафа-Гирея перед насильственной отправкой ее в Москву: </a:t>
            </a:r>
            <a:r>
              <a:rPr sz="900" b="1" dirty="0">
                <a:solidFill>
                  <a:srgbClr val="FFFF00"/>
                </a:solidFill>
                <a:latin typeface="Comic Sans MS" panose="030F0702030302020204" pitchFamily="66" charset="0"/>
              </a:rPr>
              <a:t> </a:t>
            </a:r>
            <a:endParaRPr sz="9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br>
              <a:rPr b="1" dirty="0">
                <a:solidFill>
                  <a:srgbClr val="FFFF00"/>
                </a:solidFill>
                <a:latin typeface="Comic Sans MS" panose="030F0702030302020204" pitchFamily="66" charset="0"/>
              </a:rPr>
            </a:br>
            <a:r>
              <a:rPr b="1" dirty="0">
                <a:solidFill>
                  <a:srgbClr val="FFFF00"/>
                </a:solidFill>
                <a:latin typeface="Comic Sans MS" panose="030F0702030302020204" pitchFamily="66" charset="0"/>
              </a:rPr>
              <a:t>«Пришла, убитая горем, в усыпальницу мужа, обняла с плачем могилу и причитала жалобно со словами: «О великий хан! Ты в неведении, что случилось с твоей любимой женой и сыном. Так знай же! </a:t>
            </a:r>
            <a:br>
              <a:rPr b="1" dirty="0">
                <a:solidFill>
                  <a:srgbClr val="FFFF00"/>
                </a:solidFill>
                <a:latin typeface="Comic Sans MS" panose="030F0702030302020204" pitchFamily="66" charset="0"/>
              </a:rPr>
            </a:br>
            <a:r>
              <a:rPr b="1" dirty="0">
                <a:solidFill>
                  <a:srgbClr val="FFFF00"/>
                </a:solidFill>
                <a:latin typeface="Comic Sans MS" panose="030F0702030302020204" pitchFamily="66" charset="0"/>
              </a:rPr>
              <a:t>Отдаемся мы теперь в руки жестокому царю московскому. Не могла я одна противиться силе его и крепости. И не было того, кто помог бы мне. Хан мой милый! Услышь горький плач мой и открой темный свой гроб, и возьми меня, живую, к себе. И пусть будет нам гроб твой один на двоих — тебе и мне!».</a:t>
            </a:r>
            <a:endParaRPr sz="9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  <a:p>
            <a:br>
              <a:rPr b="1" dirty="0">
                <a:solidFill>
                  <a:srgbClr val="FFFF00"/>
                </a:solidFill>
                <a:latin typeface="Comic Sans MS" panose="030F0702030302020204" pitchFamily="66" charset="0"/>
              </a:rPr>
            </a:br>
            <a:r>
              <a:rPr b="1" dirty="0">
                <a:solidFill>
                  <a:srgbClr val="FFFF00"/>
                </a:solidFill>
                <a:latin typeface="Comic Sans MS" panose="030F0702030302020204" pitchFamily="66" charset="0"/>
              </a:rPr>
              <a:t>И долго еще так причитала царица, и даже приставленный к ней воевода прослезился, и все находившиеся там люди плакали и рыдали. И проводил ее с честью весь народ Казанской земли, вспоминая разум ее, мудрость и большую заботу о знатных и совсем простых людях.</a:t>
            </a:r>
            <a:endParaRPr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8195" name="Picture 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500813" y="857250"/>
            <a:ext cx="2428875" cy="45005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TextBox 2"/>
          <p:cNvSpPr txBox="1"/>
          <p:nvPr/>
        </p:nvSpPr>
        <p:spPr>
          <a:xfrm>
            <a:off x="1500188" y="6072188"/>
            <a:ext cx="6786562" cy="3698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i="1" u="sng" dirty="0">
                <a:solidFill>
                  <a:srgbClr val="FFFF00"/>
                </a:solidFill>
                <a:latin typeface="Arial" panose="020B0604020202020204" pitchFamily="34" charset="0"/>
              </a:rPr>
              <a:t>Художник Фиринат Халиков. Прощание с Сююмбике</a:t>
            </a:r>
            <a:endParaRPr i="1" u="sng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pic>
        <p:nvPicPr>
          <p:cNvPr id="9219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28688" y="571500"/>
            <a:ext cx="7429500" cy="53578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Прямоугольник 2"/>
          <p:cNvSpPr/>
          <p:nvPr/>
        </p:nvSpPr>
        <p:spPr>
          <a:xfrm>
            <a:off x="642938" y="5643563"/>
            <a:ext cx="771525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i="1" u="sng" dirty="0">
                <a:solidFill>
                  <a:srgbClr val="FFFF00"/>
                </a:solidFill>
                <a:latin typeface="Arial" panose="020B0604020202020204" pitchFamily="34" charset="0"/>
              </a:rPr>
              <a:t>Художник Василий Худяков.Плененная царица Сююмбике покидающая Казань.1870</a:t>
            </a:r>
            <a:endParaRPr i="1" u="sng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pic>
        <p:nvPicPr>
          <p:cNvPr id="10243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7188" y="357188"/>
            <a:ext cx="8213725" cy="52133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wheel spokes="3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TextBox 6"/>
          <p:cNvSpPr txBox="1"/>
          <p:nvPr/>
        </p:nvSpPr>
        <p:spPr>
          <a:xfrm>
            <a:off x="5000625" y="5572125"/>
            <a:ext cx="4143375" cy="923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i="1" u="sng" dirty="0">
                <a:solidFill>
                  <a:srgbClr val="FFFF00"/>
                </a:solidFill>
                <a:latin typeface="Arial" panose="020B0604020202020204" pitchFamily="34" charset="0"/>
              </a:rPr>
              <a:t>Художник Ильяс Файзуллин. Казанская царица </a:t>
            </a:r>
            <a:r>
              <a:rPr b="1" i="1" u="sng" dirty="0">
                <a:solidFill>
                  <a:srgbClr val="FFFF00"/>
                </a:solidFill>
                <a:latin typeface="Arial" panose="020B0604020202020204" pitchFamily="34" charset="0"/>
              </a:rPr>
              <a:t>Сююмбике</a:t>
            </a:r>
            <a:r>
              <a:rPr i="1" u="sng" dirty="0">
                <a:solidFill>
                  <a:srgbClr val="FFFF00"/>
                </a:solidFill>
                <a:latin typeface="Arial" panose="020B0604020202020204" pitchFamily="34" charset="0"/>
              </a:rPr>
              <a:t> в плену у Ивана Грозного.  </a:t>
            </a:r>
            <a:endParaRPr i="1" u="sng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sp>
        <p:nvSpPr>
          <p:cNvPr id="11267" name="Прямоугольник 7"/>
          <p:cNvSpPr/>
          <p:nvPr/>
        </p:nvSpPr>
        <p:spPr>
          <a:xfrm>
            <a:off x="142875" y="0"/>
            <a:ext cx="4357688" cy="3416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b="1" dirty="0">
                <a:solidFill>
                  <a:srgbClr val="FFFF00"/>
                </a:solidFill>
                <a:latin typeface="Comic Sans MS" panose="030F0702030302020204" pitchFamily="66" charset="0"/>
              </a:rPr>
              <a:t>Согласно другой легенде, однажды Иван Грозный, прослышав о сказочной красоте царицы Сююмбике, прислал в Казань своих сватов. Гордая красавица отказала русскому царю. </a:t>
            </a:r>
            <a:br>
              <a:rPr b="1" dirty="0">
                <a:solidFill>
                  <a:srgbClr val="FFFF00"/>
                </a:solidFill>
                <a:latin typeface="Comic Sans MS" panose="030F0702030302020204" pitchFamily="66" charset="0"/>
              </a:rPr>
            </a:br>
            <a:r>
              <a:rPr b="1" dirty="0">
                <a:solidFill>
                  <a:srgbClr val="FFFF00"/>
                </a:solidFill>
                <a:latin typeface="Comic Sans MS" panose="030F0702030302020204" pitchFamily="66" charset="0"/>
              </a:rPr>
              <a:t>Тогда разгневанный Иван Грозный пришёл к стенам города с огромным войском, осадил город и сказал, что если Сююмбике не согласится выйти за него замуж, то он сотрёт Казань с лица земли. </a:t>
            </a:r>
            <a:endParaRPr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11268" name="Прямоугольник 9"/>
          <p:cNvSpPr/>
          <p:nvPr/>
        </p:nvSpPr>
        <p:spPr>
          <a:xfrm>
            <a:off x="142875" y="5929313"/>
            <a:ext cx="4500563" cy="923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i="1" u="sng" dirty="0">
                <a:solidFill>
                  <a:srgbClr val="FFFF66"/>
                </a:solidFill>
                <a:latin typeface="Arial" panose="020B0604020202020204" pitchFamily="34" charset="0"/>
              </a:rPr>
              <a:t>Оборона Казани от войск Ивана Грозного (Апофеоз)  </a:t>
            </a:r>
            <a:endParaRPr i="1" u="sng" dirty="0">
              <a:solidFill>
                <a:srgbClr val="FFFF66"/>
              </a:solidFill>
              <a:latin typeface="Arial" panose="020B0604020202020204" pitchFamily="34" charset="0"/>
            </a:endParaRPr>
          </a:p>
          <a:p>
            <a:r>
              <a:rPr i="1" u="sng" dirty="0">
                <a:solidFill>
                  <a:srgbClr val="FFFF66"/>
                </a:solidFill>
                <a:latin typeface="Arial" panose="020B0604020202020204" pitchFamily="34" charset="0"/>
              </a:rPr>
              <a:t>Художник Ильяс Файзуллин</a:t>
            </a:r>
            <a:endParaRPr dirty="0">
              <a:latin typeface="Arial" panose="020B0604020202020204" pitchFamily="34" charset="0"/>
            </a:endParaRPr>
          </a:p>
        </p:txBody>
      </p:sp>
      <p:pic>
        <p:nvPicPr>
          <p:cNvPr id="11269" name="Picture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86313" y="214313"/>
            <a:ext cx="4090987" cy="5715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0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88" y="3500438"/>
            <a:ext cx="4500562" cy="25003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advTm="9516">
    <p:zoom dir="in"/>
  </p:transition>
</p:sld>
</file>

<file path=ppt/theme/theme1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0</TotalTime>
  <Words>10864</Words>
  <Application>WPS Presentation</Application>
  <PresentationFormat>Экран (4:3)</PresentationFormat>
  <Paragraphs>125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7" baseType="lpstr">
      <vt:lpstr>Arial</vt:lpstr>
      <vt:lpstr>SimSun</vt:lpstr>
      <vt:lpstr>Wingdings</vt:lpstr>
      <vt:lpstr>Calibri</vt:lpstr>
      <vt:lpstr>Gungsuh</vt:lpstr>
      <vt:lpstr>Comic Sans MS</vt:lpstr>
      <vt:lpstr>Tahoma</vt:lpstr>
      <vt:lpstr>Arial Black</vt:lpstr>
      <vt:lpstr>Microsoft YaHei</vt:lpstr>
      <vt:lpstr>Arial Unicode MS</vt:lpstr>
      <vt:lpstr>Трава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Государственная символика</dc:title>
  <dc:creator>Айгуль</dc:creator>
  <cp:lastModifiedBy>User</cp:lastModifiedBy>
  <cp:revision>140</cp:revision>
  <dcterms:created xsi:type="dcterms:W3CDTF">2010-11-17T15:56:00Z</dcterms:created>
  <dcterms:modified xsi:type="dcterms:W3CDTF">2022-06-09T20:03:28Z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D9AE8EDCBFC84E478E193F15AFC0EFB9</vt:lpwstr>
  </property>
  <property fmtid="{D5CDD505-2E9C-101B-9397-08002B2CF9AE}" pid="3" name="KSOProductBuildVer">
    <vt:lpwstr>1049-11.2.0.11156</vt:lpwstr>
  </property>
</Properties>
</file>