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8A8E-BB62-432A-A1AB-4E147252A351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E5E5-F239-41E1-A576-76CD0EBE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097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8A8E-BB62-432A-A1AB-4E147252A351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E5E5-F239-41E1-A576-76CD0EBE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34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8A8E-BB62-432A-A1AB-4E147252A351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E5E5-F239-41E1-A576-76CD0EBE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567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8A8E-BB62-432A-A1AB-4E147252A351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E5E5-F239-41E1-A576-76CD0EBE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988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8A8E-BB62-432A-A1AB-4E147252A351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E5E5-F239-41E1-A576-76CD0EBE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864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8A8E-BB62-432A-A1AB-4E147252A351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E5E5-F239-41E1-A576-76CD0EBE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354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8A8E-BB62-432A-A1AB-4E147252A351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E5E5-F239-41E1-A576-76CD0EBE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677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8A8E-BB62-432A-A1AB-4E147252A351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E5E5-F239-41E1-A576-76CD0EBE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034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8A8E-BB62-432A-A1AB-4E147252A351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E5E5-F239-41E1-A576-76CD0EBE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58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8A8E-BB62-432A-A1AB-4E147252A351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E5E5-F239-41E1-A576-76CD0EBE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372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8A8E-BB62-432A-A1AB-4E147252A351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2E5E5-F239-41E1-A576-76CD0EBE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135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F8A8E-BB62-432A-A1AB-4E147252A351}" type="datetimeFigureOut">
              <a:rPr lang="ru-RU" smtClean="0"/>
              <a:t>23.01.2026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2E5E5-F239-41E1-A576-76CD0EBE1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075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" r="10000" b="-590"/>
          <a:stretch/>
        </p:blipFill>
        <p:spPr>
          <a:xfrm>
            <a:off x="-7315" y="0"/>
            <a:ext cx="9758420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332656"/>
            <a:ext cx="7054552" cy="2376263"/>
          </a:xfrm>
          <a:solidFill>
            <a:schemeClr val="bg2">
              <a:lumMod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/>
              <a:t>Виртуальная прогулка по Государственному музею изобразительных искусств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им. А.С. Пушкина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Изучение живописи на английском </a:t>
            </a:r>
            <a:r>
              <a:rPr lang="ru-RU" sz="2800" b="1" dirty="0" smtClean="0"/>
              <a:t>языке</a:t>
            </a:r>
            <a:r>
              <a:rPr lang="en-US" sz="2800" b="1" dirty="0" smtClean="0"/>
              <a:t>.</a:t>
            </a:r>
            <a:r>
              <a:rPr lang="ru-RU" sz="2800" b="1" dirty="0" smtClean="0"/>
              <a:t>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/>
              <a:t>9 </a:t>
            </a:r>
            <a:r>
              <a:rPr lang="ru-RU" sz="2800" b="1" dirty="0" smtClean="0"/>
              <a:t>класс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99499" y="2852936"/>
            <a:ext cx="4536504" cy="86409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Учитель английского языка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МАОУ-СОШ 168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Кучина О.А.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31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" r="10000" b="-590"/>
          <a:stretch/>
        </p:blipFill>
        <p:spPr>
          <a:xfrm>
            <a:off x="0" y="0"/>
            <a:ext cx="9758420" cy="69573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59832" y="260648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dirty="0" smtClean="0"/>
              <a:t>MINDMAP</a:t>
            </a:r>
            <a:endParaRPr lang="ru-RU" sz="4400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2564904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painter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156176" y="2358689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artist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076056" y="1358554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exhibit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680012" y="5085184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canvas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2555776" y="5085750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gallery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719572" y="3701924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pallet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6304950" y="3678585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masterpiece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1835696" y="1358554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portrait</a:t>
            </a:r>
            <a:endParaRPr lang="ru-RU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3961108" y="3003128"/>
            <a:ext cx="1836204" cy="73122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</a:rPr>
              <a:t>ART</a:t>
            </a:r>
            <a:endParaRPr lang="ru-RU" sz="4000" dirty="0">
              <a:solidFill>
                <a:schemeClr val="bg1"/>
              </a:solidFill>
            </a:endParaRPr>
          </a:p>
        </p:txBody>
      </p:sp>
      <p:cxnSp>
        <p:nvCxnSpPr>
          <p:cNvPr id="16" name="Прямая со стрелкой 15"/>
          <p:cNvCxnSpPr>
            <a:stCxn id="13" idx="2"/>
          </p:cNvCxnSpPr>
          <p:nvPr/>
        </p:nvCxnSpPr>
        <p:spPr>
          <a:xfrm>
            <a:off x="3419872" y="2066440"/>
            <a:ext cx="504056" cy="6461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5760132" y="2035593"/>
            <a:ext cx="360040" cy="6770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 flipV="1">
            <a:off x="6126794" y="3678585"/>
            <a:ext cx="346796" cy="3764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5616116" y="4190093"/>
            <a:ext cx="288032" cy="8853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3785828" y="4055867"/>
            <a:ext cx="343272" cy="9924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2748073" y="3734353"/>
            <a:ext cx="923827" cy="3215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636524" y="2918847"/>
            <a:ext cx="935748" cy="323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6126794" y="2806642"/>
            <a:ext cx="590166" cy="4353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08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" r="10000" b="-590"/>
          <a:stretch/>
        </p:blipFill>
        <p:spPr>
          <a:xfrm>
            <a:off x="0" y="0"/>
            <a:ext cx="9758420" cy="6957392"/>
          </a:xfrm>
          <a:prstGeom prst="rect">
            <a:avLst/>
          </a:prstGeom>
        </p:spPr>
      </p:pic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02" y="332656"/>
            <a:ext cx="8316416" cy="6237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27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" r="10000" b="-590"/>
          <a:stretch/>
        </p:blipFill>
        <p:spPr>
          <a:xfrm>
            <a:off x="0" y="0"/>
            <a:ext cx="9758420" cy="6957392"/>
          </a:xfrm>
          <a:prstGeom prst="rect">
            <a:avLst/>
          </a:prstGeom>
        </p:spPr>
      </p:pic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8823" y="310402"/>
            <a:ext cx="6960773" cy="62646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65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" r="10000" b="-590"/>
          <a:stretch/>
        </p:blipFill>
        <p:spPr>
          <a:xfrm>
            <a:off x="0" y="0"/>
            <a:ext cx="9758420" cy="69573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908720"/>
            <a:ext cx="8354772" cy="4940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Examples of Art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Leonardo da Vinci’s “</a:t>
            </a:r>
            <a:r>
              <a:rPr lang="en-US" sz="3200" b="1" dirty="0" smtClean="0"/>
              <a:t>Mona Lisa</a:t>
            </a:r>
            <a:r>
              <a:rPr lang="en-US" sz="3200" dirty="0" smtClean="0"/>
              <a:t>” (Painting)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Vincent van Gogh’s “</a:t>
            </a:r>
            <a:r>
              <a:rPr lang="en-US" sz="3200" b="1" dirty="0" smtClean="0"/>
              <a:t>Starry Night</a:t>
            </a:r>
            <a:r>
              <a:rPr lang="en-US" sz="3200" dirty="0" smtClean="0"/>
              <a:t>” (Painting)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Pablo Picasso’s “</a:t>
            </a:r>
            <a:r>
              <a:rPr lang="en-US" sz="3200" b="1" dirty="0" smtClean="0"/>
              <a:t>Guernica</a:t>
            </a:r>
            <a:r>
              <a:rPr lang="en-US" sz="3200" dirty="0" smtClean="0"/>
              <a:t>” (Painting)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Claude Monet’s “</a:t>
            </a:r>
            <a:r>
              <a:rPr lang="en-US" sz="3200" b="1" dirty="0" smtClean="0"/>
              <a:t>Water Lilies</a:t>
            </a:r>
            <a:r>
              <a:rPr lang="en-US" sz="3200" dirty="0" smtClean="0"/>
              <a:t>” series (Painting)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Rembrandt’s “</a:t>
            </a:r>
            <a:r>
              <a:rPr lang="en-US" sz="3200" b="1" dirty="0" smtClean="0"/>
              <a:t>The Night Watch</a:t>
            </a:r>
            <a:r>
              <a:rPr lang="en-US" sz="3200" dirty="0" smtClean="0"/>
              <a:t>” (Painting)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Henri Matisse’s “</a:t>
            </a:r>
            <a:r>
              <a:rPr lang="en-US" sz="3200" b="1" dirty="0" smtClean="0"/>
              <a:t>The Dance</a:t>
            </a:r>
            <a:r>
              <a:rPr lang="en-US" sz="3200" dirty="0" smtClean="0"/>
              <a:t>” (Painting)</a:t>
            </a:r>
          </a:p>
        </p:txBody>
      </p:sp>
    </p:spTree>
    <p:extLst>
      <p:ext uri="{BB962C8B-B14F-4D97-AF65-F5344CB8AC3E}">
        <p14:creationId xmlns:p14="http://schemas.microsoft.com/office/powerpoint/2010/main" val="117434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" r="10000" b="-590"/>
          <a:stretch/>
        </p:blipFill>
        <p:spPr>
          <a:xfrm>
            <a:off x="-356" y="0"/>
            <a:ext cx="9758420" cy="69573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612844"/>
            <a:ext cx="88924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400" b="1" dirty="0"/>
              <a:t>Match English words with their meanings. </a:t>
            </a:r>
            <a:endParaRPr lang="en-US" sz="2400" b="1" dirty="0" smtClean="0"/>
          </a:p>
          <a:p>
            <a:pPr fontAlgn="base"/>
            <a:endParaRPr lang="ru-RU" sz="2400" dirty="0"/>
          </a:p>
          <a:p>
            <a:pPr lvl="0" fontAlgn="base"/>
            <a:r>
              <a:rPr lang="en-US" sz="2400" dirty="0" smtClean="0"/>
              <a:t>1. Art                                                              </a:t>
            </a:r>
            <a:r>
              <a:rPr lang="en-US" sz="2400" dirty="0"/>
              <a:t>a.  </a:t>
            </a:r>
            <a:r>
              <a:rPr lang="ru-RU" sz="2400" dirty="0"/>
              <a:t>Вдохновение</a:t>
            </a:r>
          </a:p>
          <a:p>
            <a:pPr lvl="0" fontAlgn="base"/>
            <a:r>
              <a:rPr lang="en-US" sz="2400" dirty="0" smtClean="0"/>
              <a:t>2. Culture                                                       </a:t>
            </a:r>
            <a:r>
              <a:rPr lang="en-US" sz="2400" dirty="0"/>
              <a:t>b.  </a:t>
            </a:r>
            <a:r>
              <a:rPr lang="ru-RU" sz="2400" dirty="0"/>
              <a:t>Способность обогащать</a:t>
            </a:r>
          </a:p>
          <a:p>
            <a:pPr lvl="0" fontAlgn="base"/>
            <a:r>
              <a:rPr lang="en-US" sz="2400" dirty="0" smtClean="0"/>
              <a:t>3. Express </a:t>
            </a:r>
            <a:r>
              <a:rPr lang="en-US" sz="2400" dirty="0"/>
              <a:t>emotions                                    </a:t>
            </a:r>
            <a:r>
              <a:rPr lang="ru-RU" sz="2400" dirty="0"/>
              <a:t> </a:t>
            </a:r>
            <a:r>
              <a:rPr lang="ru-RU" sz="2400" dirty="0" smtClean="0"/>
              <a:t>с</a:t>
            </a:r>
            <a:r>
              <a:rPr lang="en-US" sz="2400" dirty="0"/>
              <a:t>.  </a:t>
            </a:r>
            <a:r>
              <a:rPr lang="ru-RU" sz="2400" dirty="0"/>
              <a:t>Преимущества </a:t>
            </a:r>
          </a:p>
          <a:p>
            <a:pPr lvl="0" fontAlgn="base"/>
            <a:r>
              <a:rPr lang="en-US" sz="2400" dirty="0" smtClean="0"/>
              <a:t>4. Inspire                                                        </a:t>
            </a:r>
            <a:r>
              <a:rPr lang="en-US" sz="2400" dirty="0"/>
              <a:t>d.  </a:t>
            </a:r>
            <a:r>
              <a:rPr lang="ru-RU" sz="2400" dirty="0"/>
              <a:t>Культура</a:t>
            </a:r>
            <a:r>
              <a:rPr lang="en-US" sz="2400" dirty="0"/>
              <a:t>                                 </a:t>
            </a:r>
            <a:endParaRPr lang="ru-RU" sz="2400" dirty="0"/>
          </a:p>
          <a:p>
            <a:pPr lvl="0" fontAlgn="base"/>
            <a:r>
              <a:rPr lang="en-US" sz="2400" dirty="0" smtClean="0"/>
              <a:t>5. Self-expression                                         e</a:t>
            </a:r>
            <a:r>
              <a:rPr lang="en-US" sz="2400" dirty="0"/>
              <a:t>.  </a:t>
            </a:r>
            <a:r>
              <a:rPr lang="ru-RU" sz="2400" dirty="0"/>
              <a:t>Художественный</a:t>
            </a:r>
          </a:p>
          <a:p>
            <a:pPr lvl="0" fontAlgn="base"/>
            <a:r>
              <a:rPr lang="en-US" sz="2400" dirty="0" smtClean="0"/>
              <a:t>6. Cultural </a:t>
            </a:r>
            <a:r>
              <a:rPr lang="en-US" sz="2400" dirty="0"/>
              <a:t>values</a:t>
            </a:r>
            <a:r>
              <a:rPr lang="ru-RU" sz="2400" dirty="0"/>
              <a:t>                                          </a:t>
            </a:r>
            <a:r>
              <a:rPr lang="en-US" sz="2400" dirty="0" smtClean="0"/>
              <a:t>f</a:t>
            </a:r>
            <a:r>
              <a:rPr lang="ru-RU" sz="2400" dirty="0"/>
              <a:t>.   Культурные ценности</a:t>
            </a:r>
          </a:p>
          <a:p>
            <a:pPr lvl="0" fontAlgn="base"/>
            <a:r>
              <a:rPr lang="en-US" sz="2400" dirty="0" smtClean="0"/>
              <a:t>7. Benefits                                                      </a:t>
            </a:r>
            <a:r>
              <a:rPr lang="en-US" sz="2400" dirty="0"/>
              <a:t>g.  </a:t>
            </a:r>
            <a:r>
              <a:rPr lang="ru-RU" sz="2400" dirty="0"/>
              <a:t>Самовыражение</a:t>
            </a:r>
          </a:p>
          <a:p>
            <a:pPr lvl="0" fontAlgn="base"/>
            <a:r>
              <a:rPr lang="en-US" sz="2400" dirty="0" smtClean="0"/>
              <a:t>8. Artistic                                                        </a:t>
            </a:r>
            <a:r>
              <a:rPr lang="en-US" sz="2400" dirty="0"/>
              <a:t>h.  </a:t>
            </a:r>
            <a:r>
              <a:rPr lang="ru-RU" sz="2400" dirty="0"/>
              <a:t>Выражать эмоции</a:t>
            </a:r>
          </a:p>
          <a:p>
            <a:pPr lvl="0" fontAlgn="base"/>
            <a:r>
              <a:rPr lang="en-US" sz="2400" dirty="0" smtClean="0"/>
              <a:t>9. Ability </a:t>
            </a:r>
            <a:r>
              <a:rPr lang="en-US" sz="2400" dirty="0"/>
              <a:t>to enrich                                         </a:t>
            </a:r>
            <a:r>
              <a:rPr lang="en-US" sz="2400" dirty="0" err="1" smtClean="0"/>
              <a:t>i</a:t>
            </a:r>
            <a:r>
              <a:rPr lang="en-US" sz="2400" dirty="0"/>
              <a:t>.   </a:t>
            </a:r>
            <a:r>
              <a:rPr lang="ru-RU" sz="2400" dirty="0"/>
              <a:t>Искусство</a:t>
            </a:r>
          </a:p>
          <a:p>
            <a:pPr fontAlgn="base"/>
            <a:r>
              <a:rPr lang="en-US" sz="2400" dirty="0"/>
              <a:t> 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603072" y="1268760"/>
            <a:ext cx="935926" cy="34163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1 </a:t>
            </a:r>
            <a:r>
              <a:rPr lang="en-US" sz="2400" b="1" dirty="0" err="1" smtClean="0"/>
              <a:t>i</a:t>
            </a:r>
            <a:endParaRPr lang="en-US" sz="2400" b="1" dirty="0" smtClean="0"/>
          </a:p>
          <a:p>
            <a:pPr algn="ctr"/>
            <a:r>
              <a:rPr lang="en-US" sz="2400" b="1" dirty="0" smtClean="0"/>
              <a:t>2 d</a:t>
            </a:r>
          </a:p>
          <a:p>
            <a:pPr algn="ctr"/>
            <a:r>
              <a:rPr lang="en-US" sz="2400" b="1" dirty="0" smtClean="0"/>
              <a:t>3 h</a:t>
            </a:r>
          </a:p>
          <a:p>
            <a:pPr algn="ctr"/>
            <a:r>
              <a:rPr lang="en-US" sz="2400" b="1" dirty="0" smtClean="0"/>
              <a:t>4 a</a:t>
            </a:r>
          </a:p>
          <a:p>
            <a:pPr algn="ctr"/>
            <a:r>
              <a:rPr lang="en-US" sz="2400" b="1" dirty="0" smtClean="0"/>
              <a:t>5 g</a:t>
            </a:r>
          </a:p>
          <a:p>
            <a:pPr algn="ctr"/>
            <a:r>
              <a:rPr lang="en-US" sz="2400" b="1" dirty="0" smtClean="0"/>
              <a:t>6 f</a:t>
            </a:r>
          </a:p>
          <a:p>
            <a:pPr algn="ctr"/>
            <a:r>
              <a:rPr lang="en-US" sz="2400" b="1" dirty="0" smtClean="0"/>
              <a:t>7 c</a:t>
            </a:r>
          </a:p>
          <a:p>
            <a:pPr algn="ctr"/>
            <a:r>
              <a:rPr lang="en-US" sz="2400" b="1" dirty="0" smtClean="0"/>
              <a:t>8 e</a:t>
            </a:r>
          </a:p>
          <a:p>
            <a:pPr algn="ctr"/>
            <a:r>
              <a:rPr lang="en-US" sz="2400" b="1" dirty="0" smtClean="0"/>
              <a:t>9 b</a:t>
            </a:r>
          </a:p>
        </p:txBody>
      </p:sp>
    </p:spTree>
    <p:extLst>
      <p:ext uri="{BB962C8B-B14F-4D97-AF65-F5344CB8AC3E}">
        <p14:creationId xmlns:p14="http://schemas.microsoft.com/office/powerpoint/2010/main" val="163629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" r="10000" b="-590"/>
          <a:stretch/>
        </p:blipFill>
        <p:spPr>
          <a:xfrm>
            <a:off x="-356" y="0"/>
            <a:ext cx="9758420" cy="69573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4901" y="216264"/>
            <a:ext cx="876672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2200" b="1" dirty="0"/>
              <a:t>Complete the gaps.</a:t>
            </a:r>
            <a:endParaRPr lang="ru-RU" sz="2200" dirty="0"/>
          </a:p>
          <a:p>
            <a:pPr fontAlgn="base"/>
            <a:r>
              <a:rPr lang="en-US" sz="2200" b="1" dirty="0"/>
              <a:t> </a:t>
            </a:r>
            <a:endParaRPr lang="ru-RU" sz="2200" dirty="0"/>
          </a:p>
          <a:p>
            <a:pPr fontAlgn="base"/>
            <a:r>
              <a:rPr lang="en-US" sz="2200" b="1" dirty="0"/>
              <a:t>Art</a:t>
            </a:r>
            <a:r>
              <a:rPr lang="en-US" sz="2200" dirty="0"/>
              <a:t> has always been a significant part of human life and </a:t>
            </a:r>
            <a:r>
              <a:rPr lang="en-US" sz="2200" b="1" dirty="0"/>
              <a:t>culture</a:t>
            </a:r>
            <a:r>
              <a:rPr lang="en-US" sz="2200" dirty="0"/>
              <a:t>. It has the ability to </a:t>
            </a:r>
            <a:r>
              <a:rPr lang="en-US" sz="2200" b="1" dirty="0"/>
              <a:t>express emotions</a:t>
            </a:r>
            <a:r>
              <a:rPr lang="en-US" sz="2200" dirty="0"/>
              <a:t>, capture a moment in time, and stimulate the imagination.</a:t>
            </a:r>
            <a:endParaRPr lang="ru-RU" sz="2200" dirty="0"/>
          </a:p>
          <a:p>
            <a:pPr fontAlgn="base"/>
            <a:r>
              <a:rPr lang="en-US" sz="2200" dirty="0"/>
              <a:t>Art can take many forms, including painting, sculpture, music, dance, literature, and film. It can be found in museums and galleries, as well as in public spaces and private homes.</a:t>
            </a:r>
            <a:endParaRPr lang="ru-RU" sz="2200" dirty="0"/>
          </a:p>
          <a:p>
            <a:pPr fontAlgn="base"/>
            <a:r>
              <a:rPr lang="en-US" sz="2200" dirty="0"/>
              <a:t>Art has the power to bring people together and </a:t>
            </a:r>
            <a:r>
              <a:rPr lang="en-US" sz="2200" b="1" dirty="0"/>
              <a:t>inspire </a:t>
            </a:r>
            <a:r>
              <a:rPr lang="en-US" sz="2200" dirty="0"/>
              <a:t>dialogue and understanding. It can also serve as a means of </a:t>
            </a:r>
            <a:r>
              <a:rPr lang="en-US" sz="2200" b="1" dirty="0"/>
              <a:t>self-expression</a:t>
            </a:r>
            <a:r>
              <a:rPr lang="en-US" sz="2200" dirty="0"/>
              <a:t>, allowing individuals to communicate their thoughts and feelings through creative means.</a:t>
            </a:r>
            <a:endParaRPr lang="ru-RU" sz="2200" dirty="0"/>
          </a:p>
          <a:p>
            <a:pPr fontAlgn="base"/>
            <a:r>
              <a:rPr lang="en-US" sz="2200" dirty="0"/>
              <a:t>In addition to its </a:t>
            </a:r>
            <a:r>
              <a:rPr lang="en-US" sz="2200" b="1" dirty="0"/>
              <a:t>cultural value</a:t>
            </a:r>
            <a:r>
              <a:rPr lang="en-US" sz="2200" dirty="0"/>
              <a:t>, art has also been shown to have numerous </a:t>
            </a:r>
            <a:r>
              <a:rPr lang="en-US" sz="2200" b="1" dirty="0"/>
              <a:t>benefits</a:t>
            </a:r>
            <a:r>
              <a:rPr lang="en-US" sz="2200" dirty="0"/>
              <a:t> for mental and physical health. Studies have shown that engaging in </a:t>
            </a:r>
            <a:r>
              <a:rPr lang="en-US" sz="2200" b="1" dirty="0"/>
              <a:t>artistic</a:t>
            </a:r>
            <a:r>
              <a:rPr lang="en-US" sz="2200" dirty="0"/>
              <a:t> activities can reduce stress, improve cognitive function, and boost self-esteem.</a:t>
            </a:r>
            <a:endParaRPr lang="ru-RU" sz="2200" dirty="0"/>
          </a:p>
          <a:p>
            <a:pPr fontAlgn="base"/>
            <a:r>
              <a:rPr lang="en-US" sz="2200" dirty="0"/>
              <a:t>Art is an integral part of our lives and has the </a:t>
            </a:r>
            <a:r>
              <a:rPr lang="en-US" sz="2200" b="1" dirty="0"/>
              <a:t>ability to enrich</a:t>
            </a:r>
            <a:r>
              <a:rPr lang="en-US" sz="2200" dirty="0"/>
              <a:t> and enhance our experiences. Whether we are creating it, viewing it, or simply enjoying it, art has the power to bring beauty and meaning into our world.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04269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174</Words>
  <Application>Microsoft Office PowerPoint</Application>
  <PresentationFormat>Экран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Виртуальная прогулка по Государственному музею изобразительных искусств  им. А.С. Пушкина Изучение живописи на английском языке.  9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Виртуальная прогулка по Государственному музею изобразительных искусств  им. А.С. Пушкина Изучение живописи на английском языке  9 класс</dc:title>
  <dc:creator>Kuchina Olga</dc:creator>
  <cp:lastModifiedBy>Kuchina Olga</cp:lastModifiedBy>
  <cp:revision>6</cp:revision>
  <dcterms:created xsi:type="dcterms:W3CDTF">2025-11-12T12:28:00Z</dcterms:created>
  <dcterms:modified xsi:type="dcterms:W3CDTF">2026-01-23T09:33:37Z</dcterms:modified>
</cp:coreProperties>
</file>