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3" r:id="rId2"/>
    <p:sldId id="345" r:id="rId3"/>
    <p:sldId id="344" r:id="rId4"/>
    <p:sldId id="277" r:id="rId5"/>
    <p:sldId id="290" r:id="rId6"/>
    <p:sldId id="282" r:id="rId7"/>
    <p:sldId id="281" r:id="rId8"/>
    <p:sldId id="285" r:id="rId9"/>
    <p:sldId id="286" r:id="rId10"/>
    <p:sldId id="287" r:id="rId11"/>
    <p:sldId id="288" r:id="rId12"/>
    <p:sldId id="291" r:id="rId13"/>
    <p:sldId id="289" r:id="rId14"/>
    <p:sldId id="283" r:id="rId15"/>
    <p:sldId id="293" r:id="rId16"/>
    <p:sldId id="347" r:id="rId17"/>
    <p:sldId id="342" r:id="rId18"/>
    <p:sldId id="348" r:id="rId19"/>
    <p:sldId id="294" r:id="rId20"/>
    <p:sldId id="349" r:id="rId21"/>
    <p:sldId id="350" r:id="rId22"/>
    <p:sldId id="29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AACC5"/>
    <a:srgbClr val="002448"/>
    <a:srgbClr val="B78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910773" y="1820718"/>
            <a:ext cx="8370454" cy="3216564"/>
          </a:xfrm>
          <a:prstGeom prst="rect">
            <a:avLst/>
          </a:prstGeom>
          <a:solidFill>
            <a:schemeClr val="bg1">
              <a:alpha val="96000"/>
            </a:schemeClr>
          </a:solidFill>
          <a:ln w="793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C5E52-305B-40B5-B0C8-2E701E7EDB1F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3EFF8-34B1-4727-9724-E780F97AFFD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40145" y="212436"/>
            <a:ext cx="11711709" cy="6433128"/>
          </a:xfrm>
          <a:prstGeom prst="rect">
            <a:avLst/>
          </a:prstGeom>
          <a:solidFill>
            <a:schemeClr val="bg1">
              <a:alpha val="96000"/>
            </a:schemeClr>
          </a:solidFill>
          <a:ln w="793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47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47.pn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osstat.gov.ru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pgrants" TargetMode="External"/><Relationship Id="rId3" Type="http://schemas.openxmlformats.org/officeDocument/2006/relationships/image" Target="../media/image17.jpeg"/><Relationship Id="rId7" Type="http://schemas.openxmlformats.org/officeDocument/2006/relationships/hyperlink" Target="https://vk.com/mirmampap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10" Type="http://schemas.openxmlformats.org/officeDocument/2006/relationships/image" Target="../media/image4.png"/><Relationship Id="rId4" Type="http://schemas.openxmlformats.org/officeDocument/2006/relationships/image" Target="../media/image18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png"/><Relationship Id="rId7" Type="http://schemas.openxmlformats.org/officeDocument/2006/relationships/image" Target="../media/image2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2.jpeg"/><Relationship Id="rId7" Type="http://schemas.openxmlformats.org/officeDocument/2006/relationships/image" Target="../media/image2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1.jpe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1412" y="13989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2060"/>
                </a:solidFill>
              </a:rPr>
              <a:t>III</a:t>
            </a:r>
            <a:r>
              <a:rPr lang="ru-RU" sz="3200" b="1" dirty="0" smtClean="0">
                <a:solidFill>
                  <a:srgbClr val="002060"/>
                </a:solidFill>
              </a:rPr>
              <a:t> Всероссийский педагогический конкурс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«Мой лучший проект» </a:t>
            </a:r>
            <a:endParaRPr lang="ru-RU" sz="32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ru-RU" b="1" smtClean="0">
                <a:solidFill>
                  <a:srgbClr val="002060"/>
                </a:solidFill>
              </a:rPr>
              <a:t>Социально-медицинский проект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«Молочный путь: обучение грудному вскармливанию»</a:t>
            </a:r>
          </a:p>
          <a:p>
            <a:pPr marL="0" indent="0">
              <a:buNone/>
            </a:pPr>
            <a:endParaRPr lang="ru-RU" b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Руководитель проекта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Васильева Марина Васильевна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Преподаватель Тюменского медицинского колледжа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8677" y="321829"/>
            <a:ext cx="1219004" cy="1077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470" y="490557"/>
            <a:ext cx="1075887" cy="107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98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469" y="235306"/>
            <a:ext cx="1097933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План сотрудничества с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002448"/>
                </a:solidFill>
                <a:latin typeface="+mn-lt"/>
              </a:rPr>
            </a:b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медицинскими и общественными организациями</a:t>
            </a:r>
            <a:endParaRPr lang="ru-RU" sz="3600" dirty="0">
              <a:solidFill>
                <a:srgbClr val="002448"/>
              </a:solidFill>
              <a:latin typeface="+mn-lt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gray">
          <a:xfrm>
            <a:off x="1539949" y="1349282"/>
            <a:ext cx="8741735" cy="440120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lvl="0"/>
            <a:r>
              <a:rPr lang="ru-RU" dirty="0"/>
              <a:t>1. </a:t>
            </a:r>
            <a:r>
              <a:rPr lang="ru-RU" sz="2400" dirty="0">
                <a:solidFill>
                  <a:srgbClr val="0070C0"/>
                </a:solidFill>
              </a:rPr>
              <a:t>Проведение лекций и практических тренингов для будущих и молодых матерей по темам: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основы ГВ и правилам прикладывания ребенка к груди;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самопомощь при проблемах с грудью (нагрубание груди, </a:t>
            </a:r>
            <a:r>
              <a:rPr lang="ru-RU" dirty="0" err="1"/>
              <a:t>лактостаз</a:t>
            </a:r>
            <a:r>
              <a:rPr lang="ru-RU" dirty="0"/>
              <a:t>, закупорка протока и т.п.);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плавное завершение грудного вскармливания.</a:t>
            </a:r>
          </a:p>
          <a:p>
            <a:pPr lvl="0"/>
            <a:endParaRPr lang="ru-RU" sz="1000" dirty="0"/>
          </a:p>
          <a:p>
            <a:pPr lvl="0"/>
            <a:r>
              <a:rPr lang="ru-RU" dirty="0"/>
              <a:t>2. </a:t>
            </a:r>
            <a:r>
              <a:rPr lang="ru-RU" sz="2400" dirty="0">
                <a:solidFill>
                  <a:srgbClr val="0070C0"/>
                </a:solidFill>
              </a:rPr>
              <a:t>Проведение встреч с медицинским персоналом по обмену опытом в вопросах грудного вскармливания.</a:t>
            </a:r>
          </a:p>
          <a:p>
            <a:pPr lvl="0"/>
            <a:endParaRPr lang="ru-RU" sz="1000" dirty="0"/>
          </a:p>
          <a:p>
            <a:pPr lvl="0"/>
            <a:r>
              <a:rPr lang="ru-RU" dirty="0"/>
              <a:t>3. </a:t>
            </a:r>
            <a:r>
              <a:rPr lang="ru-RU" sz="2400" dirty="0">
                <a:solidFill>
                  <a:srgbClr val="0070C0"/>
                </a:solidFill>
              </a:rPr>
              <a:t>Разработка и предоставление информационных материалов по теме грудного вскармливания </a:t>
            </a:r>
            <a:r>
              <a:rPr lang="ru-RU" dirty="0"/>
              <a:t>(информационные буклеты, стенды, отражающие основные принципы успешного грудного вскармливания, видеоролики, развенчивающие мифы о грудном вскармливании и т.п.)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176" y="311334"/>
            <a:ext cx="1172420" cy="117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001" y="5894481"/>
            <a:ext cx="1237595" cy="8535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041" y="5474536"/>
            <a:ext cx="64980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Установлено сотрудничество с: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ГАУЗ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ТО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«Городская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поликлиника №12» детское отделение, </a:t>
            </a:r>
            <a:endParaRPr lang="ru-RU" sz="12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ГАУЗ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ТО Областная больница №19, п. Винзили, </a:t>
            </a:r>
            <a:endParaRPr lang="ru-RU" sz="12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ГБУЗ Областная клиническая больница №2, отделение патологии новорожденных детей </a:t>
            </a:r>
            <a:endParaRPr lang="ru-RU" sz="12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Соседский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центр "Преображенский" г. Тюмень, </a:t>
            </a:r>
            <a:endParaRPr lang="ru-RU" sz="12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Ц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ентр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помощи материнству и детству «Дар» г. Шадринск, Курганская область</a:t>
            </a:r>
            <a:endParaRPr lang="ru-RU" sz="1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970" y="881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Мастер-классы и лекции </a:t>
            </a:r>
            <a:br>
              <a:rPr lang="ru-RU" sz="3600" dirty="0" smtClean="0">
                <a:solidFill>
                  <a:srgbClr val="002448"/>
                </a:solidFill>
                <a:latin typeface="+mn-lt"/>
              </a:rPr>
            </a:b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для 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>будущих и кормящих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мам</a:t>
            </a:r>
            <a:br>
              <a:rPr lang="ru-RU" sz="3600" dirty="0" smtClean="0">
                <a:solidFill>
                  <a:srgbClr val="002448"/>
                </a:solidFill>
                <a:latin typeface="+mn-lt"/>
              </a:rPr>
            </a:br>
            <a:endParaRPr lang="ru-RU" sz="1200" dirty="0">
              <a:solidFill>
                <a:srgbClr val="002448"/>
              </a:solidFill>
              <a:latin typeface="+mn-lt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1"/>
          <a:stretch>
            <a:fillRect/>
          </a:stretch>
        </p:blipFill>
        <p:spPr bwMode="auto">
          <a:xfrm>
            <a:off x="5067247" y="2634155"/>
            <a:ext cx="2093393" cy="361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9" y="1308592"/>
            <a:ext cx="4292287" cy="321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"/>
          <a:stretch>
            <a:fillRect/>
          </a:stretch>
        </p:blipFill>
        <p:spPr bwMode="auto">
          <a:xfrm>
            <a:off x="7001186" y="1220088"/>
            <a:ext cx="4078697" cy="321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9" b="7752"/>
          <a:stretch>
            <a:fillRect/>
          </a:stretch>
        </p:blipFill>
        <p:spPr bwMode="auto">
          <a:xfrm>
            <a:off x="9818119" y="3640986"/>
            <a:ext cx="2071529" cy="276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086" y="167958"/>
            <a:ext cx="1134562" cy="113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848" y="5462564"/>
            <a:ext cx="1651798" cy="113917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970" y="8817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Мастер-классы и лекции </a:t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для будущих и кормящих мам</a:t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endParaRPr lang="ru-RU" sz="3600" dirty="0">
              <a:solidFill>
                <a:srgbClr val="002448"/>
              </a:solidFill>
              <a:latin typeface="+mn-lt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98" r="7832"/>
          <a:stretch>
            <a:fillRect/>
          </a:stretch>
        </p:blipFill>
        <p:spPr bwMode="auto">
          <a:xfrm>
            <a:off x="546735" y="1413510"/>
            <a:ext cx="4467225" cy="278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4"/>
          <a:stretch>
            <a:fillRect/>
          </a:stretch>
        </p:blipFill>
        <p:spPr bwMode="auto">
          <a:xfrm>
            <a:off x="6250305" y="1413510"/>
            <a:ext cx="5401310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801" y="3429248"/>
            <a:ext cx="3973032" cy="297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532505"/>
            <a:ext cx="3869690" cy="305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766" y="223700"/>
            <a:ext cx="1053313" cy="105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926" y="5555508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2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4" b="13328"/>
          <a:stretch>
            <a:fillRect/>
          </a:stretch>
        </p:blipFill>
        <p:spPr bwMode="auto">
          <a:xfrm>
            <a:off x="5558722" y="1347892"/>
            <a:ext cx="3245495" cy="379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970" y="8817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448"/>
                </a:solidFill>
                <a:latin typeface="+mn-lt"/>
              </a:rPr>
              <a:t>Встречи с медицинским персоналом</a:t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по обмену опытом поддержки ГВ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591" y="1386098"/>
            <a:ext cx="2586810" cy="269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2" t="34138" r="15272" b="13524"/>
          <a:stretch>
            <a:fillRect/>
          </a:stretch>
        </p:blipFill>
        <p:spPr bwMode="auto">
          <a:xfrm>
            <a:off x="827367" y="1386098"/>
            <a:ext cx="4402206" cy="242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03"/>
          <a:stretch>
            <a:fillRect/>
          </a:stretch>
        </p:blipFill>
        <p:spPr bwMode="auto">
          <a:xfrm>
            <a:off x="4858027" y="3724461"/>
            <a:ext cx="7000374" cy="287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0"/>
          <a:stretch>
            <a:fillRect/>
          </a:stretch>
        </p:blipFill>
        <p:spPr bwMode="auto">
          <a:xfrm>
            <a:off x="827367" y="4049934"/>
            <a:ext cx="3898389" cy="239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072" y="169375"/>
            <a:ext cx="1134477" cy="113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41945" y="6016607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65"/>
          <a:stretch>
            <a:fillRect/>
          </a:stretch>
        </p:blipFill>
        <p:spPr bwMode="auto">
          <a:xfrm>
            <a:off x="8599783" y="618309"/>
            <a:ext cx="2982617" cy="327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05" y="28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448"/>
                </a:solidFill>
                <a:latin typeface="+mn-lt"/>
              </a:rPr>
              <a:t>Размещение информационных материалов по ОГВ </a:t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endParaRPr lang="ru-RU" sz="3600" dirty="0">
              <a:solidFill>
                <a:srgbClr val="002448"/>
              </a:solidFill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895" y="1203035"/>
            <a:ext cx="4491705" cy="504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508" y="3429000"/>
            <a:ext cx="5019597" cy="282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407" y="108844"/>
            <a:ext cx="1017986" cy="101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105" y="5695304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731" y="-637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Оценка результативности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проекта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Качественные показатели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297912"/>
              </p:ext>
            </p:extLst>
          </p:nvPr>
        </p:nvGraphicFramePr>
        <p:xfrm>
          <a:off x="882503" y="1157719"/>
          <a:ext cx="10111562" cy="540878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935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5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Тема, дата, место проведения встречи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Оценка результатов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2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Основы грудного вскармливания. Правильное прикладывание к груди (6.03.24, детская поликлиника № 12)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Самооценка уровня осведомленности о ГВ: было </a:t>
                      </a:r>
                      <a:r>
                        <a:rPr lang="ru-RU" sz="1400" dirty="0" smtClean="0">
                          <a:effectLst/>
                        </a:rPr>
                        <a:t>63% </a:t>
                      </a:r>
                      <a:r>
                        <a:rPr lang="ru-RU" sz="1400" dirty="0">
                          <a:effectLst/>
                        </a:rPr>
                        <a:t>- стало 90%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Приверженность ГВ: было 70% - стало 95%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Знание различий в составе грудного молока и молока животных: было </a:t>
                      </a:r>
                      <a:r>
                        <a:rPr lang="ru-RU" sz="1400" dirty="0" smtClean="0">
                          <a:effectLst/>
                        </a:rPr>
                        <a:t>72% </a:t>
                      </a:r>
                      <a:r>
                        <a:rPr lang="ru-RU" sz="1400" dirty="0">
                          <a:effectLst/>
                        </a:rPr>
                        <a:t>- стало 100%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Знание различий между ГМ и коммерческой смесью: было 42% - стало 82%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Осведомленность о противопоказаниях к грудному вскармливанию: было 32% - стало 61%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Проблемы лактирующей груди и самопомощь при них (12.03.24, детская поликлиника № 12)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>
                          <a:effectLst/>
                        </a:rPr>
                        <a:t>Представления о необходимости информационной подготовки к грудному вскармливанию: было 60% - стало 80%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Мягкое завершение грудного вскармливания (21.03.24, детская поликлиника № 12)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>
                          <a:effectLst/>
                        </a:rPr>
                        <a:t>Представления о рекомендуемой длительности грудного вскармливания: было 53% - стало 90%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02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Основы грудного вскармливания (1.04.2024, «Соседский центр» в </a:t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ru-RU" sz="1400">
                          <a:effectLst/>
                        </a:rPr>
                        <a:t> ЖК Пребраженский)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Самооценка уровня осведомленности в ГВ: было 70% - стало 90%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Приверженность ГВ: было 75% - стало 100%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Знание различий в составе грудного молока и молока животных: было 70% - стало 90%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Знание различий между ГМ и коммерческой смесью: было 55%, стало 80%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Осведомленность о противопоказаниях к грудному вскармливанию: 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было 15% - стало 70%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Представления о рекомендуемой длительности грудного вскармливания: 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было 55% - стало 90%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007" y="175427"/>
            <a:ext cx="970287" cy="97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1331" y="5724091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731" y="-637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Оценка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результативности проекта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Количественные показатели: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003313"/>
              </p:ext>
            </p:extLst>
          </p:nvPr>
        </p:nvGraphicFramePr>
        <p:xfrm>
          <a:off x="926630" y="1078887"/>
          <a:ext cx="9696488" cy="556263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848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7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67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Количество проведенных обучающих занятий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58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</a:rPr>
                        <a:t>Количество беременных женщин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1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</a:rPr>
                        <a:t>Количество кормящих мам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1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</a:rPr>
                        <a:t>Количество медицинских работников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1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Количество студентов-слушателей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800" marR="4780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961" y="175427"/>
            <a:ext cx="846333" cy="84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1331" y="5724091"/>
            <a:ext cx="1237595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88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7800"/>
            <a:ext cx="10515600" cy="1325563"/>
          </a:xfrm>
        </p:spPr>
        <p:txBody>
          <a:bodyPr>
            <a:normAutofit/>
          </a:bodyPr>
          <a:lstStyle/>
          <a:p>
            <a:r>
              <a:rPr lang="ru-RU" altLang="en-US" sz="3600" dirty="0">
                <a:latin typeface="+mn-lt"/>
              </a:rPr>
              <a:t>Обратная связь о проекте «Молочный путь»</a:t>
            </a:r>
          </a:p>
        </p:txBody>
      </p:sp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838200" y="1503680"/>
            <a:ext cx="3669030" cy="4453255"/>
          </a:xfrm>
          <a:prstGeom prst="rect">
            <a:avLst/>
          </a:prstGeom>
        </p:spPr>
      </p:pic>
      <p:pic>
        <p:nvPicPr>
          <p:cNvPr id="5" name="Рисунок 1" descr="https://sun9-2.userapi.com/impg/WohafEUacu3Tuq0y1E7icQVcfxMDrrkj3B1OUQ/upCF3DLUIzc.jpg?size=1622x2160&amp;quality=95&amp;sign=3baa570c65453c65a8d5b605c8bb4ce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24165" y="1503680"/>
            <a:ext cx="3429635" cy="4566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Изображение 99"/>
          <p:cNvPicPr/>
          <p:nvPr/>
        </p:nvPicPr>
        <p:blipFill>
          <a:blip r:embed="rId4"/>
          <a:srcRect l="31304" r="11116" b="11419"/>
          <a:stretch>
            <a:fillRect/>
          </a:stretch>
        </p:blipFill>
        <p:spPr>
          <a:xfrm>
            <a:off x="4803140" y="2489200"/>
            <a:ext cx="2809875" cy="298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7308" y="5845453"/>
            <a:ext cx="1237595" cy="8535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5086" y="296363"/>
            <a:ext cx="1062041" cy="10529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29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Ресурсы, необходимые для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002448"/>
                </a:solidFill>
                <a:latin typeface="+mn-lt"/>
              </a:rPr>
            </a:b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применения 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>практики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93775" y="1784985"/>
            <a:ext cx="91713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809" y="346534"/>
            <a:ext cx="817981" cy="81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5080" y="5599453"/>
            <a:ext cx="1237595" cy="8535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61852" y="1652705"/>
            <a:ext cx="10691947" cy="371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Финансовые ресурсы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предоставлены Тюменским медицинским колледжем для приобретения формы для волонтеров (куртки с логотипом колледжа 1500, 00 руб. * 22=33000, 00 руб. , белые кепки с логотипом колледжа 22 шт. 11000, 00 руб.). Собственные средства: транспортные расходы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Материальные ресурсы: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раздаточный материал, памятки, буклеты, открытки, бумага для печати,  манекены новорожденных детей, муляжи молочной железы.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Технологические ресурсы: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мультимедийная техника, компьютер, экран, проектор, интерактивная доска, музыкальная колонка, микрофон предоставлены тюменским медицинским колледжем.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Человеческие ресурсы: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волонтеры, преподаватели, медицинские работники, беременные женщины, кормящие мамы, студенты немедицинского, медицинского профиля.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022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297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448"/>
                </a:solidFill>
                <a:latin typeface="+mn-lt"/>
              </a:rPr>
              <a:t>Выводы по итогам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внедрения  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>проекта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002448"/>
                </a:solidFill>
                <a:latin typeface="+mn-lt"/>
              </a:rPr>
            </a:b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«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>Молочный путь»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93775" y="1784985"/>
            <a:ext cx="917130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</a:pPr>
            <a:r>
              <a:rPr lang="ru-RU" sz="2000" dirty="0"/>
              <a:t>Предварительные итоги реализации проекта показали, что освещение вопросов грудного вскармливания в среде будущих и молодых мам позволяет повысить их мотивацию к кормлению грудью и сделать выбор в пользу естественного вскармливания. </a:t>
            </a:r>
          </a:p>
          <a:p>
            <a:pPr lvl="0"/>
            <a:endParaRPr lang="ru-RU" sz="2000" dirty="0" smtClean="0"/>
          </a:p>
          <a:p>
            <a:pPr marL="457200" lvl="0" indent="-457200">
              <a:buAutoNum type="arabicPeriod" startAt="2"/>
            </a:pPr>
            <a:r>
              <a:rPr lang="ru-RU" sz="2000" dirty="0" smtClean="0"/>
              <a:t>Необходимо дополнительное освещение </a:t>
            </a:r>
            <a:r>
              <a:rPr lang="ru-RU" sz="2000" dirty="0"/>
              <a:t>вопросов грудного вскармливания в </a:t>
            </a:r>
            <a:r>
              <a:rPr lang="ru-RU" sz="2000" dirty="0" smtClean="0"/>
              <a:t>обществе. </a:t>
            </a:r>
          </a:p>
          <a:p>
            <a:pPr lvl="0"/>
            <a:r>
              <a:rPr lang="ru-RU" sz="2000" dirty="0" smtClean="0"/>
              <a:t>Формы</a:t>
            </a:r>
            <a:r>
              <a:rPr lang="ru-RU" sz="2000" dirty="0"/>
              <a:t>: информационные буклеты, стенды, тематические группы в социальных сетях, видеоролики, циклы лекций и практических тренингов, практическая работа с мамами по прикладыванию младенцев к груди в родильных </a:t>
            </a:r>
            <a:r>
              <a:rPr lang="ru-RU" sz="2000" dirty="0" smtClean="0"/>
              <a:t>домах и т.д. </a:t>
            </a:r>
            <a:endParaRPr 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251" y="346534"/>
            <a:ext cx="1042539" cy="104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6818D3A-95BD-4576-8312-9C0341986B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32"/>
          <a:stretch/>
        </p:blipFill>
        <p:spPr bwMode="auto">
          <a:xfrm>
            <a:off x="10048603" y="3901266"/>
            <a:ext cx="1958163" cy="22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13D3E89-ADE5-4496-A72B-817F298F862E}"/>
              </a:ext>
            </a:extLst>
          </p:cNvPr>
          <p:cNvSpPr/>
          <p:nvPr/>
        </p:nvSpPr>
        <p:spPr>
          <a:xfrm>
            <a:off x="10148789" y="6139993"/>
            <a:ext cx="17577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1A1A1A"/>
                </a:solidFill>
                <a:latin typeface="YS Text"/>
              </a:rPr>
              <a:t>Фото Ю. </a:t>
            </a:r>
            <a:r>
              <a:rPr lang="ru-RU" sz="1400" dirty="0" err="1">
                <a:solidFill>
                  <a:srgbClr val="1A1A1A"/>
                </a:solidFill>
                <a:latin typeface="YS Text"/>
              </a:rPr>
              <a:t>Нажимовой</a:t>
            </a:r>
            <a:endParaRPr lang="ru-RU" sz="1400" i="0" dirty="0">
              <a:solidFill>
                <a:srgbClr val="1A1A1A"/>
              </a:solidFill>
              <a:effectLst/>
              <a:latin typeface="YS Tex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366" y="5222690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60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Анкетирование будущих и состоявшихся мам </a:t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по вопросам ГВ,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2023 г.</a:t>
            </a:r>
            <a:endParaRPr lang="ru-RU" sz="3600" dirty="0">
              <a:solidFill>
                <a:srgbClr val="002448"/>
              </a:solidFill>
              <a:latin typeface="+mn-lt"/>
            </a:endParaRP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gray">
          <a:xfrm>
            <a:off x="3584186" y="5822452"/>
            <a:ext cx="3397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5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805587"/>
            <a:ext cx="1237595" cy="8535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18" y="1431637"/>
            <a:ext cx="3271194" cy="18400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789" y="1450203"/>
            <a:ext cx="3205180" cy="18029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846" y="1426148"/>
            <a:ext cx="3280953" cy="18455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718" y="3760775"/>
            <a:ext cx="3271193" cy="20616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5789" y="3760775"/>
            <a:ext cx="3293880" cy="20465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2846" y="3777640"/>
            <a:ext cx="3280953" cy="20279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0" y="303751"/>
            <a:ext cx="1146087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51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29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Условия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применения 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>практики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93775" y="1784985"/>
            <a:ext cx="91713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208" y="402978"/>
            <a:ext cx="1015578" cy="101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1097" y="5636224"/>
            <a:ext cx="1237595" cy="8535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0903" y="1567415"/>
            <a:ext cx="8630194" cy="2661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07000"/>
              </a:lnSpc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Заинтересованность </a:t>
            </a:r>
            <a:r>
              <a:rPr lang="ru-RU" sz="2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администрации учебных, медицинских  организаций, в проведении совместных мероприятий с волонтерами проекта «Молочный путь». </a:t>
            </a:r>
            <a:endParaRPr lang="ru-RU" sz="20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Активность </a:t>
            </a:r>
            <a:r>
              <a:rPr lang="ru-RU" sz="2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вовлеченность волонтеров Тюменского медицинского колледжа. </a:t>
            </a:r>
            <a:endParaRPr lang="ru-RU" sz="20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Привлечение </a:t>
            </a:r>
            <a:r>
              <a:rPr lang="ru-RU" sz="2000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благополучателей</a:t>
            </a:r>
            <a:r>
              <a:rPr lang="ru-RU" sz="2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endParaRPr kumimoji="0" lang="ru-RU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724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0311" y="2360023"/>
            <a:ext cx="9144000" cy="168898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Здоровье</a:t>
            </a:r>
            <a:r>
              <a:rPr lang="ru-RU" sz="4000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, семья,  традиционные ценности семьи  – это основа </a:t>
            </a:r>
            <a:r>
              <a:rPr lang="ru-RU" sz="4000" b="1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здорового </a:t>
            </a:r>
            <a:r>
              <a:rPr lang="ru-RU" sz="4000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общества.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227" y="3483091"/>
            <a:ext cx="1557728" cy="155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687" y="4188749"/>
            <a:ext cx="1237595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522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8391" y="477042"/>
            <a:ext cx="9144000" cy="23876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391" y="2864642"/>
            <a:ext cx="1897690" cy="187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202" y="3213773"/>
            <a:ext cx="1557728" cy="155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6949" y="5468983"/>
            <a:ext cx="10450285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								       Для связи: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4655" y="4739295"/>
            <a:ext cx="1658007" cy="17224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433" y="5538614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Анализ данных Росстата по РФ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" b="84808"/>
          <a:stretch>
            <a:fillRect/>
          </a:stretch>
        </p:blipFill>
        <p:spPr>
          <a:xfrm>
            <a:off x="543527" y="1111751"/>
            <a:ext cx="6947164" cy="1170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1"/>
          <a:stretch>
            <a:fillRect/>
          </a:stretch>
        </p:blipFill>
        <p:spPr>
          <a:xfrm>
            <a:off x="543527" y="2223653"/>
            <a:ext cx="7087983" cy="317961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8226" y="5552724"/>
            <a:ext cx="67324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Данные с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  <a:hlinkClick r:id="rId3"/>
              </a:rPr>
              <a:t>https://rosstat.gov.ru/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 в адаптации Яковлева Я.Я.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Таблица 9"/>
          <p:cNvGraphicFramePr>
            <a:graphicFrameLocks noGrp="1"/>
          </p:cNvGraphicFramePr>
          <p:nvPr/>
        </p:nvGraphicFramePr>
        <p:xfrm>
          <a:off x="7660673" y="2689860"/>
          <a:ext cx="3951604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8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/>
                        <a:t>От 0 до 3 </a:t>
                      </a:r>
                      <a:r>
                        <a:rPr lang="ru-RU" sz="1400" dirty="0" err="1"/>
                        <a:t>мес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17,5%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17,9%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18,1%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Century Schoolbook" panose="02040604050505020304" pitchFamily="18" charset="0"/>
                        </a:rPr>
                        <a:t>От 3 до 6 </a:t>
                      </a:r>
                      <a:r>
                        <a:rPr lang="ru-RU" sz="1400" dirty="0" err="1">
                          <a:latin typeface="Century Schoolbook" panose="02040604050505020304" pitchFamily="18" charset="0"/>
                        </a:rPr>
                        <a:t>мес</a:t>
                      </a:r>
                      <a:r>
                        <a:rPr lang="ru-RU" sz="1400" dirty="0">
                          <a:latin typeface="Century Schoolbook" panose="02040604050505020304" pitchFamily="18" charset="0"/>
                        </a:rPr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43,9%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44,5%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43,5%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Century Schoolbook" panose="02040604050505020304" pitchFamily="18" charset="0"/>
                        </a:rPr>
                        <a:t>От 6 до 12 </a:t>
                      </a:r>
                      <a:r>
                        <a:rPr lang="ru-RU" sz="1400" dirty="0" err="1">
                          <a:latin typeface="Century Schoolbook" panose="02040604050505020304" pitchFamily="18" charset="0"/>
                        </a:rPr>
                        <a:t>мес</a:t>
                      </a:r>
                      <a:r>
                        <a:rPr lang="ru-RU" sz="1400" dirty="0">
                          <a:latin typeface="Century Schoolbook" panose="02040604050505020304" pitchFamily="18" charset="0"/>
                        </a:rPr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38,6%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37,6%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38,2%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5264" y="5640940"/>
            <a:ext cx="1237595" cy="8535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5264" y="391319"/>
            <a:ext cx="1213209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9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530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Волонтерская практика</a:t>
            </a:r>
            <a:br>
              <a:rPr lang="ru-RU" sz="3600" dirty="0" smtClean="0">
                <a:solidFill>
                  <a:srgbClr val="0070C0"/>
                </a:solidFill>
                <a:latin typeface="+mn-lt"/>
              </a:rPr>
            </a:br>
            <a:r>
              <a:rPr lang="ru-RU" sz="3600" dirty="0" smtClean="0">
                <a:solidFill>
                  <a:srgbClr val="00B0F0"/>
                </a:solidFill>
                <a:latin typeface="+mn-lt"/>
              </a:rPr>
              <a:t>Проект </a:t>
            </a:r>
            <a:r>
              <a:rPr lang="ru-RU" sz="3600" dirty="0">
                <a:solidFill>
                  <a:srgbClr val="00B0F0"/>
                </a:solidFill>
                <a:latin typeface="+mn-lt"/>
              </a:rPr>
              <a:t>«Молочный путь: обучение грудному вскармливанию»</a:t>
            </a: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gray">
          <a:xfrm>
            <a:off x="838200" y="1696293"/>
            <a:ext cx="10248018" cy="397031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Цель проекта: </a:t>
            </a:r>
            <a:r>
              <a:rPr lang="ru-RU" b="1" dirty="0" smtClean="0">
                <a:solidFill>
                  <a:srgbClr val="0070C0"/>
                </a:solidFill>
              </a:rPr>
              <a:t>     </a:t>
            </a:r>
            <a:r>
              <a:rPr lang="ru-RU" dirty="0" smtClean="0"/>
              <a:t>информирование общества о важности грудного </a:t>
            </a:r>
            <a:r>
              <a:rPr lang="ru-RU" dirty="0"/>
              <a:t>вскармливания.</a:t>
            </a:r>
          </a:p>
          <a:p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Задачи проекта: </a:t>
            </a:r>
          </a:p>
          <a:p>
            <a:r>
              <a:rPr lang="ru-RU" dirty="0"/>
              <a:t>1. Изучить актуальные информационные источники по основам грудного вскармливания;</a:t>
            </a:r>
          </a:p>
          <a:p>
            <a:r>
              <a:rPr lang="ru-RU" dirty="0"/>
              <a:t>2. Разработать план-конспект цикла занятий по грудному вскармливанию;</a:t>
            </a:r>
          </a:p>
          <a:p>
            <a:r>
              <a:rPr lang="ru-RU" dirty="0"/>
              <a:t>3. Подготовить волонтеров из числа студентов и педагогов Тюменского медицинского колледжа для участия в проекте;</a:t>
            </a:r>
          </a:p>
          <a:p>
            <a:r>
              <a:rPr lang="ru-RU" dirty="0"/>
              <a:t>4. Установить сотрудничество с </a:t>
            </a:r>
            <a:r>
              <a:rPr lang="ru-RU" dirty="0" smtClean="0"/>
              <a:t>медицинскими  </a:t>
            </a:r>
            <a:r>
              <a:rPr lang="ru-RU" dirty="0"/>
              <a:t>организациями в области охраны материнства и </a:t>
            </a:r>
            <a:r>
              <a:rPr lang="ru-RU" dirty="0" smtClean="0"/>
              <a:t>детства и образовательными организациями г. Тюмени</a:t>
            </a:r>
            <a:endParaRPr lang="ru-RU" dirty="0"/>
          </a:p>
          <a:p>
            <a:r>
              <a:rPr lang="ru-RU" dirty="0"/>
              <a:t>5. Провести обучающие занятия для населения о вопросах грудного </a:t>
            </a:r>
            <a:r>
              <a:rPr lang="ru-RU" dirty="0" smtClean="0"/>
              <a:t>вскармливания</a:t>
            </a:r>
          </a:p>
          <a:p>
            <a:r>
              <a:rPr lang="ru-RU" dirty="0" smtClean="0"/>
              <a:t>6</a:t>
            </a:r>
            <a:r>
              <a:rPr lang="ru-RU" dirty="0"/>
              <a:t>. Оценить уровень информированности слушателей после проведения занятий.</a:t>
            </a:r>
          </a:p>
          <a:p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Целевая группа: </a:t>
            </a:r>
            <a:r>
              <a:rPr lang="ru-RU" dirty="0"/>
              <a:t>беременные, кормящие грудью женщины, студенты медицинского колледжа и учебных заведений немедицинского профиля, медицинские работники.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892" y="5556822"/>
            <a:ext cx="1164479" cy="8030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6743" y="469391"/>
            <a:ext cx="1230628" cy="10914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5306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448"/>
                </a:solidFill>
                <a:latin typeface="+mn-lt"/>
              </a:rPr>
              <a:t>Формирование и обучение команды проекта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1" b="18245"/>
          <a:stretch>
            <a:fillRect/>
          </a:stretch>
        </p:blipFill>
        <p:spPr bwMode="auto">
          <a:xfrm>
            <a:off x="570622" y="1355314"/>
            <a:ext cx="4607570" cy="332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31"/>
          <a:stretch>
            <a:fillRect/>
          </a:stretch>
        </p:blipFill>
        <p:spPr bwMode="auto">
          <a:xfrm>
            <a:off x="2722063" y="3428999"/>
            <a:ext cx="3169400" cy="305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0" b="17519"/>
          <a:stretch>
            <a:fillRect/>
          </a:stretch>
        </p:blipFill>
        <p:spPr bwMode="auto">
          <a:xfrm>
            <a:off x="5616581" y="1355315"/>
            <a:ext cx="3017056" cy="332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"/>
          <a:stretch>
            <a:fillRect/>
          </a:stretch>
        </p:blipFill>
        <p:spPr bwMode="auto">
          <a:xfrm>
            <a:off x="7491175" y="3872002"/>
            <a:ext cx="4427713" cy="261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3637" y="2821068"/>
            <a:ext cx="3285251" cy="1382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33637" y="1355314"/>
            <a:ext cx="3381279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Calibri Light" panose="020F0302020204030204" charset="0"/>
                <a:cs typeface="Calibri Light" panose="020F0302020204030204" charset="0"/>
              </a:rPr>
              <a:t>Обучение волонтеров по ГВ организовано </a:t>
            </a:r>
            <a:r>
              <a:rPr lang="ru-RU" sz="1200" dirty="0">
                <a:latin typeface="Calibri Light" panose="020F0302020204030204" charset="0"/>
                <a:cs typeface="Calibri Light" panose="020F0302020204030204" charset="0"/>
                <a:hlinkClick r:id="rId7"/>
              </a:rPr>
              <a:t>АНО «Союз родителей» </a:t>
            </a:r>
            <a:r>
              <a:rPr lang="ru-RU" sz="1200" dirty="0">
                <a:solidFill>
                  <a:srgbClr val="000000"/>
                </a:solidFill>
                <a:latin typeface="Calibri Light" panose="020F0302020204030204" charset="0"/>
                <a:cs typeface="Calibri Light" panose="020F0302020204030204" charset="0"/>
              </a:rPr>
              <a:t>в рамках проекта «Грудное вскармливание – основа жизни.2023» с использованием гранта Президента Российской Федерации на развитие гражданского общества, предоставленного </a:t>
            </a:r>
            <a:r>
              <a:rPr lang="ru-RU" sz="1200" dirty="0">
                <a:latin typeface="Calibri Light" panose="020F0302020204030204" charset="0"/>
                <a:cs typeface="Calibri Light" panose="020F0302020204030204" charset="0"/>
                <a:hlinkClick r:id="rId8"/>
              </a:rPr>
              <a:t>Фондом президентских грантов</a:t>
            </a:r>
            <a:r>
              <a:rPr lang="ru-RU" sz="1200" dirty="0">
                <a:solidFill>
                  <a:srgbClr val="000000"/>
                </a:solidFill>
                <a:latin typeface="Calibri Light" panose="020F0302020204030204" charset="0"/>
                <a:cs typeface="Calibri Light" panose="020F0302020204030204" charset="0"/>
              </a:rPr>
              <a:t>.</a:t>
            </a:r>
            <a:endParaRPr lang="ru-RU" sz="1200" dirty="0">
              <a:latin typeface="Calibri Light" panose="020F0302020204030204" charset="0"/>
              <a:cs typeface="Calibri Light" panose="020F030202020403020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421" y="249197"/>
            <a:ext cx="1276958" cy="102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9402" y="5796037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448"/>
                </a:solidFill>
                <a:latin typeface="+mn-lt"/>
              </a:rPr>
              <a:t>         Создание информационных материалов</a:t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                                   по основам ГВ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40" y="1236016"/>
            <a:ext cx="3069055" cy="409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6" b="8314"/>
          <a:stretch>
            <a:fillRect/>
          </a:stretch>
        </p:blipFill>
        <p:spPr bwMode="auto">
          <a:xfrm>
            <a:off x="4886202" y="1236016"/>
            <a:ext cx="2854388" cy="409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/>
          <a:stretch>
            <a:fillRect/>
          </a:stretch>
        </p:blipFill>
        <p:spPr bwMode="auto">
          <a:xfrm>
            <a:off x="8676423" y="1236017"/>
            <a:ext cx="2559713" cy="415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701" y="155426"/>
            <a:ext cx="1079589" cy="108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9697" y="5771944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53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448"/>
                </a:solidFill>
                <a:latin typeface="+mn-lt"/>
              </a:rPr>
              <a:t>Создание обучающих материалов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" b="3384"/>
          <a:stretch>
            <a:fillRect/>
          </a:stretch>
        </p:blipFill>
        <p:spPr bwMode="auto">
          <a:xfrm>
            <a:off x="1848349" y="1302806"/>
            <a:ext cx="2237275" cy="368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035" y="1302807"/>
            <a:ext cx="3843560" cy="3320352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8" b="3932"/>
          <a:stretch>
            <a:fillRect/>
          </a:stretch>
        </p:blipFill>
        <p:spPr bwMode="auto">
          <a:xfrm flipH="1">
            <a:off x="8476297" y="1302807"/>
            <a:ext cx="3243471" cy="339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9954" y="4817376"/>
            <a:ext cx="1746472" cy="12538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-267" t="17514" r="267" b="6022"/>
          <a:stretch>
            <a:fillRect/>
          </a:stretch>
        </p:blipFill>
        <p:spPr>
          <a:xfrm>
            <a:off x="1848349" y="4747650"/>
            <a:ext cx="8141604" cy="1690575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306475"/>
            <a:ext cx="1068426" cy="92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A0A54F69-0DE5-4A17-8E26-A21964B28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583" y="3253644"/>
            <a:ext cx="1094931" cy="108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175" y="5769180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331"/>
          <a:stretch>
            <a:fillRect/>
          </a:stretch>
        </p:blipFill>
        <p:spPr>
          <a:xfrm>
            <a:off x="5608232" y="1325563"/>
            <a:ext cx="1912531" cy="3219136"/>
          </a:xfrm>
          <a:prstGeom prst="rect">
            <a:avLst/>
          </a:prstGeom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16899" r="15998"/>
          <a:stretch>
            <a:fillRect/>
          </a:stretch>
        </p:blipFill>
        <p:spPr bwMode="auto">
          <a:xfrm>
            <a:off x="7407349" y="3880819"/>
            <a:ext cx="3696142" cy="245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Проведение мероприятий со студентами ТМК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/>
            </a:r>
            <a:br>
              <a:rPr lang="ru-RU" sz="3600" dirty="0">
                <a:solidFill>
                  <a:srgbClr val="002448"/>
                </a:solidFill>
                <a:latin typeface="+mn-lt"/>
              </a:rPr>
            </a:br>
            <a:r>
              <a:rPr lang="ru-RU" sz="3600" dirty="0">
                <a:solidFill>
                  <a:srgbClr val="002448"/>
                </a:solidFill>
                <a:latin typeface="+mn-lt"/>
              </a:rPr>
              <a:t>в рамках </a:t>
            </a:r>
            <a:r>
              <a:rPr lang="ru-RU" sz="3600" dirty="0" err="1">
                <a:solidFill>
                  <a:srgbClr val="002448"/>
                </a:solidFill>
                <a:latin typeface="+mn-lt"/>
              </a:rPr>
              <a:t>внеучебных</a:t>
            </a:r>
            <a:r>
              <a:rPr lang="ru-RU" sz="3600" dirty="0">
                <a:solidFill>
                  <a:srgbClr val="002448"/>
                </a:solidFill>
                <a:latin typeface="+mn-lt"/>
              </a:rPr>
              <a:t> </a:t>
            </a:r>
            <a:r>
              <a:rPr lang="ru-RU" sz="3600" dirty="0" smtClean="0">
                <a:solidFill>
                  <a:srgbClr val="002448"/>
                </a:solidFill>
                <a:latin typeface="+mn-lt"/>
              </a:rPr>
              <a:t>занятий </a:t>
            </a:r>
            <a:endParaRPr lang="ru-RU" sz="3600" dirty="0">
              <a:solidFill>
                <a:srgbClr val="002448"/>
              </a:solidFill>
              <a:latin typeface="+mn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60" b="13487"/>
          <a:stretch>
            <a:fillRect/>
          </a:stretch>
        </p:blipFill>
        <p:spPr bwMode="auto">
          <a:xfrm>
            <a:off x="609600" y="1476772"/>
            <a:ext cx="4439536" cy="301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76" b="20775"/>
          <a:stretch>
            <a:fillRect/>
          </a:stretch>
        </p:blipFill>
        <p:spPr bwMode="auto">
          <a:xfrm>
            <a:off x="7960241" y="1325563"/>
            <a:ext cx="3790506" cy="295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32"/>
          <a:stretch>
            <a:fillRect/>
          </a:stretch>
        </p:blipFill>
        <p:spPr bwMode="auto">
          <a:xfrm>
            <a:off x="1920949" y="4047832"/>
            <a:ext cx="4175051" cy="228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251" y="200200"/>
            <a:ext cx="1095703" cy="109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402" y="5807227"/>
            <a:ext cx="123759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965" y="258090"/>
            <a:ext cx="11326396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448"/>
                </a:solidFill>
                <a:latin typeface="+mn-lt"/>
              </a:rPr>
              <a:t>    </a:t>
            </a:r>
            <a:r>
              <a:rPr lang="ru-RU" sz="2800" dirty="0" smtClean="0">
                <a:solidFill>
                  <a:srgbClr val="002448"/>
                </a:solidFill>
                <a:latin typeface="+mn-lt"/>
              </a:rPr>
              <a:t>        Акция                             Фотовыставка</a:t>
            </a:r>
            <a:br>
              <a:rPr lang="ru-RU" sz="2800" dirty="0" smtClean="0">
                <a:solidFill>
                  <a:srgbClr val="002448"/>
                </a:solidFill>
                <a:latin typeface="+mn-lt"/>
              </a:rPr>
            </a:br>
            <a:r>
              <a:rPr lang="ru-RU" sz="2800" dirty="0" smtClean="0">
                <a:solidFill>
                  <a:srgbClr val="002448"/>
                </a:solidFill>
                <a:latin typeface="+mn-lt"/>
              </a:rPr>
              <a:t>   «</a:t>
            </a:r>
            <a:r>
              <a:rPr lang="ru-RU" sz="2800" dirty="0">
                <a:solidFill>
                  <a:srgbClr val="002448"/>
                </a:solidFill>
                <a:latin typeface="+mn-lt"/>
              </a:rPr>
              <a:t>Молочная почта»  </a:t>
            </a:r>
            <a:r>
              <a:rPr lang="ru-RU" sz="2800" dirty="0" smtClean="0">
                <a:solidFill>
                  <a:srgbClr val="002448"/>
                </a:solidFill>
                <a:latin typeface="+mn-lt"/>
              </a:rPr>
              <a:t>     «</a:t>
            </a:r>
            <a:r>
              <a:rPr lang="ru-RU" sz="2800" dirty="0">
                <a:solidFill>
                  <a:srgbClr val="002448"/>
                </a:solidFill>
                <a:latin typeface="+mn-lt"/>
              </a:rPr>
              <a:t>Кормящие мамы ТМК»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6556"/>
          <a:stretch>
            <a:fillRect/>
          </a:stretch>
        </p:blipFill>
        <p:spPr>
          <a:xfrm>
            <a:off x="829492" y="1358315"/>
            <a:ext cx="3150326" cy="3506391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342" y="125748"/>
            <a:ext cx="935019" cy="93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7737" y="5668702"/>
            <a:ext cx="1372312" cy="946422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C5B47DC5-110E-4DB2-AA77-FB15EC2EAE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0"/>
          <a:stretch>
            <a:fillRect/>
          </a:stretch>
        </p:blipFill>
        <p:spPr bwMode="auto">
          <a:xfrm>
            <a:off x="4565619" y="1358315"/>
            <a:ext cx="3338063" cy="364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9483" y="1322643"/>
            <a:ext cx="3134611" cy="364340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158383" y="368536"/>
            <a:ext cx="479297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                      </a:t>
            </a:r>
            <a:r>
              <a:rPr lang="ru-RU" sz="2800" dirty="0">
                <a:solidFill>
                  <a:srgbClr val="002060"/>
                </a:solidFill>
              </a:rPr>
              <a:t>М</a:t>
            </a:r>
            <a:r>
              <a:rPr lang="ru-RU" sz="2800" dirty="0" smtClean="0">
                <a:solidFill>
                  <a:srgbClr val="002060"/>
                </a:solidFill>
              </a:rPr>
              <a:t>астер-класс </a:t>
            </a:r>
          </a:p>
          <a:p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           «</a:t>
            </a:r>
            <a:r>
              <a:rPr lang="ru-RU" sz="2800" dirty="0">
                <a:solidFill>
                  <a:srgbClr val="002060"/>
                </a:solidFill>
              </a:rPr>
              <a:t>Здоровый ребенок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56907" y="4680823"/>
            <a:ext cx="2210879" cy="197575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67786" y="5167431"/>
            <a:ext cx="24103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Реализация </a:t>
            </a:r>
            <a:r>
              <a:rPr lang="ru-RU" sz="2000" dirty="0">
                <a:solidFill>
                  <a:srgbClr val="002060"/>
                </a:solidFill>
              </a:rPr>
              <a:t>инициативы АКЕВ "Здесь рады мамам"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0482" y="4680823"/>
            <a:ext cx="2338002" cy="20475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915</Words>
  <Application>Microsoft Office PowerPoint</Application>
  <PresentationFormat>Широкоэкранный</PresentationFormat>
  <Paragraphs>122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Century Schoolbook</vt:lpstr>
      <vt:lpstr>Symbol</vt:lpstr>
      <vt:lpstr>Times New Roman</vt:lpstr>
      <vt:lpstr>YS Text</vt:lpstr>
      <vt:lpstr>Тема Office</vt:lpstr>
      <vt:lpstr>                                 </vt:lpstr>
      <vt:lpstr>Анкетирование будущих и состоявшихся мам  по вопросам ГВ, 2023 г.</vt:lpstr>
      <vt:lpstr>Анализ данных Росстата по РФ</vt:lpstr>
      <vt:lpstr>Волонтерская практика Проект «Молочный путь: обучение грудному вскармливанию»</vt:lpstr>
      <vt:lpstr>Формирование и обучение команды проекта</vt:lpstr>
      <vt:lpstr>         Создание информационных материалов                                    по основам ГВ</vt:lpstr>
      <vt:lpstr>Создание обучающих материалов</vt:lpstr>
      <vt:lpstr>Проведение мероприятий со студентами ТМК в рамках внеучебных занятий </vt:lpstr>
      <vt:lpstr>            Акция                             Фотовыставка    «Молочная почта»       «Кормящие мамы ТМК»</vt:lpstr>
      <vt:lpstr>План сотрудничества с  медицинскими и общественными организациями</vt:lpstr>
      <vt:lpstr>Мастер-классы и лекции  для будущих и кормящих мам </vt:lpstr>
      <vt:lpstr> Мастер-классы и лекции  для будущих и кормящих мам </vt:lpstr>
      <vt:lpstr>Встречи с медицинским персоналом по обмену опытом поддержки ГВ</vt:lpstr>
      <vt:lpstr>Размещение информационных материалов по ОГВ  </vt:lpstr>
      <vt:lpstr>Оценка результативности проекта Качественные показатели</vt:lpstr>
      <vt:lpstr>Оценка результативности проекта Количественные показатели:</vt:lpstr>
      <vt:lpstr>Обратная связь о проекте «Молочный путь»</vt:lpstr>
      <vt:lpstr>Ресурсы, необходимые для  применения практики </vt:lpstr>
      <vt:lpstr>Выводы по итогам внедрения  проекта  «Молочный путь»</vt:lpstr>
      <vt:lpstr>Условия применения практики</vt:lpstr>
      <vt:lpstr> Здоровье, семья,  традиционные ценности семьи  – это основа  здорового общества.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135</cp:revision>
  <dcterms:created xsi:type="dcterms:W3CDTF">2021-04-14T06:32:00Z</dcterms:created>
  <dcterms:modified xsi:type="dcterms:W3CDTF">2024-09-28T04:29:19Z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E069BDCBCE584A2CA8A765CEA4B0B464_12</vt:lpwstr>
  </property>
  <property fmtid="{D5CDD505-2E9C-101B-9397-08002B2CF9AE}" pid="3" name="KSOProductBuildVer">
    <vt:lpwstr>1049-12.2.0.16909</vt:lpwstr>
  </property>
</Properties>
</file>