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77" r:id="rId2"/>
    <p:sldId id="278" r:id="rId3"/>
    <p:sldId id="279" r:id="rId4"/>
    <p:sldId id="273" r:id="rId5"/>
    <p:sldId id="286" r:id="rId6"/>
    <p:sldId id="269" r:id="rId7"/>
    <p:sldId id="262" r:id="rId8"/>
    <p:sldId id="263" r:id="rId9"/>
    <p:sldId id="282" r:id="rId10"/>
    <p:sldId id="285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8140-7E54-4C98-8031-4189BFA258CA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DBDF4-0500-4974-A054-B40EFB518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EC9074C-6DA2-4DC8-B43F-E4D2F235F71D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E09ED9-8D0C-4DB6-B1FD-46761721D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Дубровский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Троекуров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sochinyshka.ru/wp-content/uploads/2017/10/Dubrovskiy-i-Troekuro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585791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7/5aed06554bf7431c477fb7f149d469d3/img34.jpg"/>
          <p:cNvPicPr/>
          <p:nvPr/>
        </p:nvPicPr>
        <p:blipFill>
          <a:blip r:embed="rId2"/>
          <a:srcRect b="148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https://a-avtopartsshop.ru/дубровский-и-троекуров-сходства-и-раз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https://proimg.ru/pictures/kartinka-dlya-prezentatsii-spasibo-za-urok-30-foto.html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://nsportal.ru/shkola/literatura/library/2016/08/03/pushkin-a-s-roman-dubrovskiy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https://ism-print.ru/wp-content/uploads/2021/10/czf310eb.jpg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14422"/>
            <a:ext cx="73581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</a:p>
          <a:p>
            <a:pPr algn="ctr">
              <a:lnSpc>
                <a:spcPct val="150000"/>
              </a:lnSpc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«ДУБРОВСКИЙ-СТАРШИЙ И ТРОЕКУРОВ»</a:t>
            </a:r>
            <a:endParaRPr lang="ru-RU" sz="4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 характеры героев, 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им характеристику,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понять мотивы их поступков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История создания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447800"/>
            <a:ext cx="4861754" cy="419577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«Дубровский»- незавершённое произведение, над которым Пушкин работал 3,5 месяца (с октября 1832 по  февраль 1833 г.)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 был опубликован   при жизни автора.</a:t>
            </a:r>
          </a:p>
          <a:p>
            <a:endParaRPr lang="ru-RU" dirty="0"/>
          </a:p>
        </p:txBody>
      </p:sp>
      <p:pic>
        <p:nvPicPr>
          <p:cNvPr id="5" name="Рисунок 4" descr="https://avatars.mds.yandex.net/get-zen_doc/1707183/pub_5db931fa35c8d800b142c39a_5db93285c05c7100af668826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321471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Ссора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ism-print.ru/wp-content/uploads/2021/10/czf310eb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71546"/>
            <a:ext cx="692948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142976" y="1714488"/>
            <a:ext cx="2286016" cy="14287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Были товарищами по службе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00496" y="1714488"/>
            <a:ext cx="2214578" cy="12858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Были ровесниками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29388" y="2000240"/>
            <a:ext cx="2071702" cy="12858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Были оба по любви женаты</a:t>
            </a:r>
            <a:endParaRPr lang="ru-RU" sz="1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42976" y="4429132"/>
            <a:ext cx="2428892" cy="15001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«сходствовали отчасти в характерах и наклонностях»</a:t>
            </a:r>
            <a:endParaRPr lang="ru-RU" sz="1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3504" y="4714884"/>
            <a:ext cx="2357454" cy="12858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Оба овдовели</a:t>
            </a:r>
            <a:endParaRPr lang="ru-RU" sz="1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857620" y="3714752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сходство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285984" y="642918"/>
            <a:ext cx="492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Троекуров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Дубровский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2786050" y="3143248"/>
            <a:ext cx="928694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4429124" y="3500438"/>
            <a:ext cx="50006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0800000" flipV="1">
            <a:off x="5572132" y="3286124"/>
            <a:ext cx="142876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5179223" y="4321975"/>
            <a:ext cx="42862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0800000" flipV="1">
            <a:off x="3571868" y="4357694"/>
            <a:ext cx="42862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33207" y="857234"/>
          <a:ext cx="6753568" cy="5072096"/>
        </p:xfrm>
        <a:graphic>
          <a:graphicData uri="http://schemas.openxmlformats.org/drawingml/2006/table">
            <a:tbl>
              <a:tblPr/>
              <a:tblGrid>
                <a:gridCol w="2250954"/>
                <a:gridCol w="2250954"/>
                <a:gridCol w="2251660"/>
              </a:tblGrid>
              <a:tr h="7245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Троекуров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Дубровский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Социальное положение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Качества характера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Отношение соседей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1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Отношение к крестьянам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4414" y="68295"/>
          <a:ext cx="7500989" cy="6360331"/>
        </p:xfrm>
        <a:graphic>
          <a:graphicData uri="http://schemas.openxmlformats.org/drawingml/2006/table">
            <a:tbl>
              <a:tblPr/>
              <a:tblGrid>
                <a:gridCol w="1785950"/>
                <a:gridCol w="3265750"/>
                <a:gridCol w="2449289"/>
              </a:tblGrid>
              <a:tr h="5000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Троекуров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Дубровский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43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Социальное положение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Отставной генерал-аншеф, богат, из знатного рода, имеет большой вес в губерниях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Отставной поручик гвардии, беден.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5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Качества характера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Необразованный, пылкого нрава, ограниченного ума, надменный в отношении людей низшего звания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Нетерпеливый, решительный, гордый, прямо высказывает своё мнение.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9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Занятия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Праздность, буйные увеселения, страдал от обжорства и каждый вечер бывал навеселе, время проводил в пирах и жестоких развлечениях.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Горячий охотник.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3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Отношение соседей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Рады были угождать и трепетали при его имени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завидовали согласию с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Троекуровым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удивлялись смелости, пытались подражать.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Отношение к крестьянам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Относился строго и своенравно.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Доброе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495" marR="33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Дочитать произведение до конца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Подготовить устный рассказ о Владимире Дубровском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239</TotalTime>
  <Words>225</Words>
  <Application>Microsoft Office PowerPoint</Application>
  <PresentationFormat>Экран (4:3)</PresentationFormat>
  <Paragraphs>52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Дубровский и Троекуров</vt:lpstr>
      <vt:lpstr>Слайд 2</vt:lpstr>
      <vt:lpstr>   Цели урока: </vt:lpstr>
      <vt:lpstr>История создания</vt:lpstr>
      <vt:lpstr>Ссора</vt:lpstr>
      <vt:lpstr>Слайд 6</vt:lpstr>
      <vt:lpstr>Слайд 7</vt:lpstr>
      <vt:lpstr>Слайд 8</vt:lpstr>
      <vt:lpstr>Домашнее задание</vt:lpstr>
      <vt:lpstr>Слайд 10</vt:lpstr>
      <vt:lpstr>Интернет-ресурсы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26</cp:revision>
  <dcterms:created xsi:type="dcterms:W3CDTF">2022-06-11T10:25:11Z</dcterms:created>
  <dcterms:modified xsi:type="dcterms:W3CDTF">2022-06-12T18:27:56Z</dcterms:modified>
</cp:coreProperties>
</file>