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1" r:id="rId4"/>
    <p:sldId id="262" r:id="rId5"/>
    <p:sldId id="265" r:id="rId6"/>
    <p:sldId id="267" r:id="rId7"/>
    <p:sldId id="269" r:id="rId8"/>
    <p:sldId id="277" r:id="rId9"/>
    <p:sldId id="278" r:id="rId10"/>
    <p:sldId id="279" r:id="rId11"/>
    <p:sldId id="280" r:id="rId12"/>
    <p:sldId id="281" r:id="rId13"/>
    <p:sldId id="271" r:id="rId14"/>
    <p:sldId id="273" r:id="rId15"/>
    <p:sldId id="274" r:id="rId16"/>
    <p:sldId id="275" r:id="rId17"/>
    <p:sldId id="276" r:id="rId18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A1404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735" autoAdjust="0"/>
    <p:restoredTop sz="94660"/>
  </p:normalViewPr>
  <p:slideViewPr>
    <p:cSldViewPr snapToGrid="0">
      <p:cViewPr varScale="1">
        <p:scale>
          <a:sx n="68" d="100"/>
          <a:sy n="68" d="100"/>
        </p:scale>
        <p:origin x="-792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Pr>
        <a:blipFill dpi="0" rotWithShape="1">
          <a:blip r:embed="rId2" cstate="print">
            <a:alphaModFix amt="97000"/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1" y="1091409"/>
            <a:ext cx="7879080" cy="1042192"/>
          </a:xfrm>
        </p:spPr>
        <p:txBody>
          <a:bodyPr anchor="b"/>
          <a:lstStyle>
            <a:lvl1pPr>
              <a:defRPr sz="60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2926080"/>
            <a:ext cx="7879080" cy="3291840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  <p:extLst>
      <p:ext uri="{BB962C8B-B14F-4D97-AF65-F5344CB8AC3E}">
        <p14:creationId xmlns:p14="http://schemas.microsoft.com/office/powerpoint/2010/main" xmlns="" val="10305020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8091422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>
            <a:lvl1pPr algn="ctr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5792097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68780" y="365125"/>
            <a:ext cx="8854440" cy="1325563"/>
          </a:xfrm>
        </p:spPr>
        <p:txBody>
          <a:bodyPr/>
          <a:lstStyle>
            <a:lvl1pPr algn="ctr"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4124476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6680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idx="1"/>
          </p:nvPr>
        </p:nvSpPr>
        <p:spPr>
          <a:xfrm>
            <a:off x="838200" y="1825625"/>
            <a:ext cx="106680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3197815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7" cstate="print">
            <a:alphaModFix amt="97000"/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6680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6680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7148884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45723" y="491186"/>
            <a:ext cx="7879080" cy="1042192"/>
          </a:xfrm>
        </p:spPr>
        <p:txBody>
          <a:bodyPr>
            <a:noAutofit/>
          </a:bodyPr>
          <a:lstStyle/>
          <a:p>
            <a:r>
              <a:rPr lang="ru-RU" b="1" dirty="0" smtClean="0">
                <a:ln w="28575">
                  <a:solidFill>
                    <a:schemeClr val="accent5"/>
                  </a:solidFill>
                  <a:prstDash val="solid"/>
                </a:ln>
                <a:gradFill>
                  <a:gsLst>
                    <a:gs pos="40000">
                      <a:schemeClr val="accent5">
                        <a:lumMod val="60000"/>
                        <a:lumOff val="40000"/>
                      </a:schemeClr>
                    </a:gs>
                    <a:gs pos="49000">
                      <a:schemeClr val="accent1">
                        <a:lumMod val="45000"/>
                        <a:lumOff val="55000"/>
                      </a:schemeClr>
                    </a:gs>
                    <a:gs pos="58000">
                      <a:schemeClr val="accent1">
                        <a:lumMod val="45000"/>
                        <a:lumOff val="55000"/>
                      </a:schemeClr>
                    </a:gs>
                    <a:gs pos="92000">
                      <a:schemeClr val="accent5">
                        <a:lumMod val="75000"/>
                      </a:schemeClr>
                    </a:gs>
                  </a:gsLst>
                  <a:lin ang="5400000" scaled="1"/>
                </a:gra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Девиз урока:</a:t>
            </a:r>
            <a:endParaRPr lang="ru-RU" b="1" dirty="0">
              <a:ln w="28575">
                <a:solidFill>
                  <a:schemeClr val="accent5"/>
                </a:solidFill>
                <a:prstDash val="solid"/>
              </a:ln>
              <a:gradFill>
                <a:gsLst>
                  <a:gs pos="40000">
                    <a:schemeClr val="accent5">
                      <a:lumMod val="60000"/>
                      <a:lumOff val="40000"/>
                    </a:schemeClr>
                  </a:gs>
                  <a:gs pos="49000">
                    <a:schemeClr val="accent1">
                      <a:lumMod val="45000"/>
                      <a:lumOff val="55000"/>
                    </a:schemeClr>
                  </a:gs>
                  <a:gs pos="58000">
                    <a:schemeClr val="accent1">
                      <a:lumMod val="45000"/>
                      <a:lumOff val="55000"/>
                    </a:schemeClr>
                  </a:gs>
                  <a:gs pos="92000">
                    <a:schemeClr val="accent5">
                      <a:lumMod val="75000"/>
                    </a:schemeClr>
                  </a:gs>
                </a:gsLst>
                <a:lin ang="5400000" scaled="1"/>
              </a:gradFill>
              <a:effectLst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53143" y="2244436"/>
            <a:ext cx="8739386" cy="2200956"/>
          </a:xfrm>
        </p:spPr>
        <p:txBody>
          <a:bodyPr>
            <a:noAutofit/>
          </a:bodyPr>
          <a:lstStyle/>
          <a:p>
            <a:r>
              <a:rPr lang="ru-RU" sz="6600" dirty="0" smtClean="0">
                <a:solidFill>
                  <a:schemeClr val="accent2">
                    <a:lumMod val="10000"/>
                  </a:schemeClr>
                </a:solidFill>
              </a:rPr>
              <a:t>«Мы могли бы служить в разведке…»</a:t>
            </a:r>
            <a:endParaRPr lang="ru-RU" sz="6600" dirty="0">
              <a:solidFill>
                <a:schemeClr val="accent2">
                  <a:lumMod val="1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78819358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6000" b="1" dirty="0">
                <a:ln w="28575">
                  <a:solidFill>
                    <a:srgbClr val="ED7D31"/>
                  </a:solidFill>
                  <a:prstDash val="solid"/>
                </a:ln>
                <a:solidFill>
                  <a:schemeClr val="bg1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«Ориентировка»</a:t>
            </a:r>
            <a:endParaRPr lang="ru-RU" dirty="0">
              <a:solidFill>
                <a:schemeClr val="bg1">
                  <a:lumMod val="10000"/>
                </a:schemeClr>
              </a:solidFill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582908294"/>
              </p:ext>
            </p:extLst>
          </p:nvPr>
        </p:nvGraphicFramePr>
        <p:xfrm>
          <a:off x="1520043" y="1718831"/>
          <a:ext cx="9048996" cy="4059191"/>
        </p:xfrm>
        <a:graphic>
          <a:graphicData uri="http://schemas.openxmlformats.org/drawingml/2006/table">
            <a:tbl>
              <a:tblPr firstRow="1" firstCol="1" bandRow="1"/>
              <a:tblGrid>
                <a:gridCol w="4524025">
                  <a:extLst>
                    <a:ext uri="{9D8B030D-6E8A-4147-A177-3AD203B41FA5}">
                      <a16:colId xmlns:a16="http://schemas.microsoft.com/office/drawing/2014/main" xmlns="" val="2814714952"/>
                    </a:ext>
                  </a:extLst>
                </a:gridCol>
                <a:gridCol w="4524971">
                  <a:extLst>
                    <a:ext uri="{9D8B030D-6E8A-4147-A177-3AD203B41FA5}">
                      <a16:colId xmlns:a16="http://schemas.microsoft.com/office/drawing/2014/main" xmlns="" val="4214628697"/>
                    </a:ext>
                  </a:extLst>
                </a:gridCol>
              </a:tblGrid>
              <a:tr h="685511"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Признаки повелительного наклонения глагола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300597560"/>
                  </a:ext>
                </a:extLst>
              </a:tr>
              <a:tr h="52029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Выражают: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приказ,</a:t>
                      </a:r>
                      <a:r>
                        <a:rPr lang="ru-RU" sz="2400" baseline="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просьбу, совет, команду, пожелание</a:t>
                      </a:r>
                      <a:endParaRPr lang="ru-RU" sz="2400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963013010"/>
                  </a:ext>
                </a:extLst>
              </a:tr>
              <a:tr h="50796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Отвечают на вопросы: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Что делай?</a:t>
                      </a:r>
                      <a:r>
                        <a:rPr lang="ru-RU" sz="2400" baseline="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Что сделай? Что делайте? Что Сделайте?</a:t>
                      </a:r>
                      <a:endParaRPr lang="ru-RU" sz="2400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949919363"/>
                  </a:ext>
                </a:extLst>
              </a:tr>
              <a:tr h="49810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Образутся</a:t>
                      </a: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с помощью суффикса… или…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40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-и-,</a:t>
                      </a:r>
                      <a:r>
                        <a:rPr lang="ru-RU" sz="2400" baseline="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без суффикса</a:t>
                      </a:r>
                      <a:endParaRPr lang="ru-RU" sz="2400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42944973"/>
                  </a:ext>
                </a:extLst>
              </a:tr>
              <a:tr h="53879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Бывают: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937479376"/>
                  </a:ext>
                </a:extLst>
              </a:tr>
              <a:tr h="53879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Во мн. числе имеют окончание: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11258407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202114091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6000" b="1" dirty="0">
                <a:ln w="28575">
                  <a:solidFill>
                    <a:srgbClr val="ED7D31"/>
                  </a:solidFill>
                  <a:prstDash val="solid"/>
                </a:ln>
                <a:solidFill>
                  <a:schemeClr val="bg1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«Ориентировка»</a:t>
            </a:r>
            <a:endParaRPr lang="ru-RU" b="1" dirty="0">
              <a:solidFill>
                <a:schemeClr val="bg1">
                  <a:lumMod val="10000"/>
                </a:schemeClr>
              </a:solidFill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988661399"/>
              </p:ext>
            </p:extLst>
          </p:nvPr>
        </p:nvGraphicFramePr>
        <p:xfrm>
          <a:off x="1377538" y="1690688"/>
          <a:ext cx="8977745" cy="4051170"/>
        </p:xfrm>
        <a:graphic>
          <a:graphicData uri="http://schemas.openxmlformats.org/drawingml/2006/table">
            <a:tbl>
              <a:tblPr firstRow="1" firstCol="1" bandRow="1"/>
              <a:tblGrid>
                <a:gridCol w="4488405">
                  <a:extLst>
                    <a:ext uri="{9D8B030D-6E8A-4147-A177-3AD203B41FA5}">
                      <a16:colId xmlns:a16="http://schemas.microsoft.com/office/drawing/2014/main" xmlns="" val="1299132228"/>
                    </a:ext>
                  </a:extLst>
                </a:gridCol>
                <a:gridCol w="4489340">
                  <a:extLst>
                    <a:ext uri="{9D8B030D-6E8A-4147-A177-3AD203B41FA5}">
                      <a16:colId xmlns:a16="http://schemas.microsoft.com/office/drawing/2014/main" xmlns="" val="1934433813"/>
                    </a:ext>
                  </a:extLst>
                </a:gridCol>
              </a:tblGrid>
              <a:tr h="544449"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Признаки повелительного наклонения глагола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853653916"/>
                  </a:ext>
                </a:extLst>
              </a:tr>
              <a:tr h="41323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Выражают: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приказ</a:t>
                      </a: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,</a:t>
                      </a:r>
                      <a:r>
                        <a:rPr lang="ru-RU" sz="2400" baseline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просьбу, совет, команду, пожелание</a:t>
                      </a:r>
                      <a:endParaRPr lang="ru-RU" sz="240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927253691"/>
                  </a:ext>
                </a:extLst>
              </a:tr>
              <a:tr h="40344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Отвечают на вопросы: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Что </a:t>
                      </a: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делай?</a:t>
                      </a:r>
                      <a:r>
                        <a:rPr lang="ru-RU" sz="2400" baseline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Что сделай? Что делайте? Что Сделайте?</a:t>
                      </a:r>
                      <a:endParaRPr lang="ru-RU" sz="240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671605173"/>
                  </a:ext>
                </a:extLst>
              </a:tr>
              <a:tr h="39560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Образутся</a:t>
                      </a: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с помощью суффикса… или…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-и-,</a:t>
                      </a:r>
                      <a:r>
                        <a:rPr lang="ru-RU" sz="2400" baseline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без суффикса</a:t>
                      </a:r>
                      <a:endParaRPr lang="ru-RU" sz="240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88072938"/>
                  </a:ext>
                </a:extLst>
              </a:tr>
              <a:tr h="42792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Бывают: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совершенного </a:t>
                      </a: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и несовершенного вида</a:t>
                      </a:r>
                      <a:endParaRPr lang="ru-RU" sz="240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770400235"/>
                  </a:ext>
                </a:extLst>
              </a:tr>
              <a:tr h="42792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Во мн. числе имеют окончание: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85382475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17055228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58982" y="234497"/>
            <a:ext cx="10668000" cy="1325563"/>
          </a:xfrm>
        </p:spPr>
        <p:txBody>
          <a:bodyPr/>
          <a:lstStyle/>
          <a:p>
            <a:r>
              <a:rPr lang="ru-RU" sz="6000" b="1" dirty="0">
                <a:ln w="28575">
                  <a:solidFill>
                    <a:srgbClr val="ED7D31"/>
                  </a:solidFill>
                  <a:prstDash val="solid"/>
                </a:ln>
                <a:solidFill>
                  <a:schemeClr val="bg1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«Ориентировка»</a:t>
            </a:r>
            <a:endParaRPr lang="ru-RU" dirty="0">
              <a:solidFill>
                <a:schemeClr val="bg1">
                  <a:lumMod val="10000"/>
                </a:schemeClr>
              </a:solidFill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27977264"/>
              </p:ext>
            </p:extLst>
          </p:nvPr>
        </p:nvGraphicFramePr>
        <p:xfrm>
          <a:off x="1318160" y="1662544"/>
          <a:ext cx="9488385" cy="4572340"/>
        </p:xfrm>
        <a:graphic>
          <a:graphicData uri="http://schemas.openxmlformats.org/drawingml/2006/table">
            <a:tbl>
              <a:tblPr firstRow="1" firstCol="1" bandRow="1"/>
              <a:tblGrid>
                <a:gridCol w="4743698">
                  <a:extLst>
                    <a:ext uri="{9D8B030D-6E8A-4147-A177-3AD203B41FA5}">
                      <a16:colId xmlns:a16="http://schemas.microsoft.com/office/drawing/2014/main" xmlns="" val="3568564958"/>
                    </a:ext>
                  </a:extLst>
                </a:gridCol>
                <a:gridCol w="4744687">
                  <a:extLst>
                    <a:ext uri="{9D8B030D-6E8A-4147-A177-3AD203B41FA5}">
                      <a16:colId xmlns:a16="http://schemas.microsoft.com/office/drawing/2014/main" xmlns="" val="467357849"/>
                    </a:ext>
                  </a:extLst>
                </a:gridCol>
              </a:tblGrid>
              <a:tr h="484576"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Признаки повелительного наклонения глагола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348498871"/>
                  </a:ext>
                </a:extLst>
              </a:tr>
              <a:tr h="76279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Выражают: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приказ,</a:t>
                      </a:r>
                      <a:r>
                        <a:rPr lang="ru-RU" sz="2400" baseline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просьбу, совет, команду, пожелание</a:t>
                      </a:r>
                      <a:endParaRPr lang="ru-RU" sz="240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804280549"/>
                  </a:ext>
                </a:extLst>
              </a:tr>
              <a:tr h="103552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Отвечают на вопросы: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Что делай?</a:t>
                      </a:r>
                      <a:r>
                        <a:rPr lang="ru-RU" sz="2400" baseline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Что сделай? Что делайте? Что Сделайте?</a:t>
                      </a:r>
                      <a:endParaRPr lang="ru-RU" sz="240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935846027"/>
                  </a:ext>
                </a:extLst>
              </a:tr>
              <a:tr h="76279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Образуются </a:t>
                      </a: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 помощью суффикса… или…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-и-,</a:t>
                      </a:r>
                      <a:r>
                        <a:rPr lang="ru-RU" sz="2400" baseline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без суффикса</a:t>
                      </a:r>
                      <a:endParaRPr lang="ru-RU" sz="240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776053380"/>
                  </a:ext>
                </a:extLst>
              </a:tr>
              <a:tr h="76279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Бывают: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совершенного и несовершенного вида</a:t>
                      </a:r>
                      <a:endParaRPr lang="ru-RU" sz="240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684943605"/>
                  </a:ext>
                </a:extLst>
              </a:tr>
              <a:tr h="70413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Во мн. числе имеют окончание: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40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-те</a:t>
                      </a:r>
                      <a:endParaRPr lang="ru-RU" sz="240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8101870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70216532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6000" b="1" dirty="0" smtClean="0">
                <a:ln w="28575">
                  <a:solidFill>
                    <a:schemeClr val="accent5"/>
                  </a:solidFill>
                  <a:prstDash val="solid"/>
                </a:ln>
                <a:solidFill>
                  <a:schemeClr val="bg1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Внимание! Опасность!</a:t>
            </a:r>
            <a:endParaRPr lang="ru-RU" sz="6000" dirty="0">
              <a:solidFill>
                <a:schemeClr val="bg1">
                  <a:lumMod val="10000"/>
                </a:schemeClr>
              </a:solidFill>
              <a:effectLst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Лечь - ляг, лягте (</a:t>
            </a:r>
            <a:r>
              <a:rPr lang="ru-RU" sz="3600" dirty="0" smtClean="0">
                <a:solidFill>
                  <a:srgbClr val="C00000"/>
                </a:solidFill>
              </a:rPr>
              <a:t>нельзя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: </a:t>
            </a:r>
            <a:r>
              <a:rPr lang="ru-RU" sz="3600" dirty="0" err="1" smtClean="0">
                <a:solidFill>
                  <a:schemeClr val="accent2">
                    <a:lumMod val="10000"/>
                  </a:schemeClr>
                </a:solidFill>
              </a:rPr>
              <a:t>ляж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, </a:t>
            </a:r>
            <a:r>
              <a:rPr lang="ru-RU" sz="3600" dirty="0" err="1" smtClean="0">
                <a:solidFill>
                  <a:schemeClr val="accent2">
                    <a:lumMod val="10000"/>
                  </a:schemeClr>
                </a:solidFill>
              </a:rPr>
              <a:t>ляжьте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)</a:t>
            </a:r>
          </a:p>
          <a:p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Положить - положи, положите 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(</a:t>
            </a:r>
            <a:r>
              <a:rPr lang="ru-RU" sz="3600" dirty="0" smtClean="0">
                <a:solidFill>
                  <a:srgbClr val="C00000"/>
                </a:solidFill>
              </a:rPr>
              <a:t>нельзя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: </a:t>
            </a:r>
            <a:r>
              <a:rPr lang="ru-RU" sz="3600" dirty="0" err="1" smtClean="0">
                <a:solidFill>
                  <a:schemeClr val="accent2">
                    <a:lumMod val="10000"/>
                  </a:schemeClr>
                </a:solidFill>
              </a:rPr>
              <a:t>положь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, </a:t>
            </a:r>
            <a:r>
              <a:rPr lang="ru-RU" sz="3600" dirty="0" err="1" smtClean="0">
                <a:solidFill>
                  <a:schemeClr val="accent2">
                    <a:lumMod val="10000"/>
                  </a:schemeClr>
                </a:solidFill>
              </a:rPr>
              <a:t>положьте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)</a:t>
            </a:r>
          </a:p>
          <a:p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Класть - клади, кладите (</a:t>
            </a:r>
            <a:r>
              <a:rPr lang="ru-RU" sz="3600" dirty="0" smtClean="0">
                <a:solidFill>
                  <a:srgbClr val="C00000"/>
                </a:solidFill>
              </a:rPr>
              <a:t>нельзя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: ложи, ложь, </a:t>
            </a:r>
            <a:r>
              <a:rPr lang="ru-RU" sz="3600" dirty="0" err="1" smtClean="0">
                <a:solidFill>
                  <a:schemeClr val="accent2">
                    <a:lumMod val="10000"/>
                  </a:schemeClr>
                </a:solidFill>
              </a:rPr>
              <a:t>ложите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, </a:t>
            </a:r>
            <a:r>
              <a:rPr lang="ru-RU" sz="3600" dirty="0" err="1" smtClean="0">
                <a:solidFill>
                  <a:schemeClr val="accent2">
                    <a:lumMod val="10000"/>
                  </a:schemeClr>
                </a:solidFill>
              </a:rPr>
              <a:t>ложьте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)</a:t>
            </a:r>
          </a:p>
          <a:p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Ехать - поезжай, поезжайте 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(</a:t>
            </a:r>
            <a:r>
              <a:rPr lang="ru-RU" sz="3600" dirty="0" smtClean="0">
                <a:solidFill>
                  <a:srgbClr val="C00000"/>
                </a:solidFill>
              </a:rPr>
              <a:t>нельзя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: </a:t>
            </a:r>
            <a:r>
              <a:rPr lang="ru-RU" sz="3600" dirty="0" err="1" smtClean="0">
                <a:solidFill>
                  <a:schemeClr val="accent2">
                    <a:lumMod val="10000"/>
                  </a:schemeClr>
                </a:solidFill>
              </a:rPr>
              <a:t>едь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, </a:t>
            </a:r>
            <a:r>
              <a:rPr lang="ru-RU" sz="3600" dirty="0" err="1" smtClean="0">
                <a:solidFill>
                  <a:schemeClr val="accent2">
                    <a:lumMod val="10000"/>
                  </a:schemeClr>
                </a:solidFill>
              </a:rPr>
              <a:t>едьте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, </a:t>
            </a:r>
            <a:r>
              <a:rPr lang="ru-RU" sz="3600" dirty="0" err="1" smtClean="0">
                <a:solidFill>
                  <a:schemeClr val="accent2">
                    <a:lumMod val="10000"/>
                  </a:schemeClr>
                </a:solidFill>
              </a:rPr>
              <a:t>ехай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, </a:t>
            </a:r>
            <a:r>
              <a:rPr lang="ru-RU" sz="3600" dirty="0" err="1" smtClean="0">
                <a:solidFill>
                  <a:schemeClr val="accent2">
                    <a:lumMod val="10000"/>
                  </a:schemeClr>
                </a:solidFill>
              </a:rPr>
              <a:t>ехайте</a:t>
            </a:r>
            <a:r>
              <a:rPr lang="ru-RU" sz="3600" dirty="0" smtClean="0">
                <a:solidFill>
                  <a:schemeClr val="accent2">
                    <a:lumMod val="10000"/>
                  </a:schemeClr>
                </a:solidFill>
              </a:rPr>
              <a:t>)</a:t>
            </a:r>
          </a:p>
          <a:p>
            <a:endParaRPr lang="ru-RU" sz="3600" dirty="0" smtClean="0">
              <a:solidFill>
                <a:schemeClr val="bg1">
                  <a:lumMod val="10000"/>
                </a:schemeClr>
              </a:solidFill>
            </a:endParaRPr>
          </a:p>
          <a:p>
            <a:endParaRPr lang="ru-RU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6000" b="1" dirty="0" smtClean="0">
                <a:ln w="28575">
                  <a:solidFill>
                    <a:schemeClr val="accent5"/>
                  </a:solidFill>
                  <a:prstDash val="solid"/>
                </a:ln>
                <a:solidFill>
                  <a:schemeClr val="bg1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«Минное поле»</a:t>
            </a:r>
            <a:endParaRPr lang="ru-RU" sz="6000" b="1" dirty="0">
              <a:solidFill>
                <a:schemeClr val="bg1">
                  <a:lumMod val="10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ru-RU" sz="4400" dirty="0" smtClean="0">
              <a:solidFill>
                <a:schemeClr val="bg1">
                  <a:lumMod val="10000"/>
                </a:schemeClr>
              </a:solidFill>
            </a:endParaRPr>
          </a:p>
          <a:p>
            <a:r>
              <a:rPr lang="ru-RU" sz="6000" dirty="0" smtClean="0">
                <a:solidFill>
                  <a:schemeClr val="bg1">
                    <a:lumMod val="10000"/>
                  </a:schemeClr>
                </a:solidFill>
              </a:rPr>
              <a:t>смеемся, думает, сядь, увидел бы, узнала, погаснет, ляг, заснуть, молчи, справится </a:t>
            </a:r>
            <a:endParaRPr lang="ru-RU" sz="6000" dirty="0">
              <a:solidFill>
                <a:schemeClr val="bg1">
                  <a:lumMod val="10000"/>
                </a:schemeClr>
              </a:solidFill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6000" b="1" dirty="0">
                <a:ln w="28575">
                  <a:solidFill>
                    <a:srgbClr val="ED7D31"/>
                  </a:solidFill>
                  <a:prstDash val="solid"/>
                </a:ln>
                <a:solidFill>
                  <a:schemeClr val="bg1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«Минное поле»</a:t>
            </a:r>
            <a:endParaRPr lang="ru-RU" dirty="0">
              <a:solidFill>
                <a:schemeClr val="bg1">
                  <a:lumMod val="10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ru-RU" sz="4400" dirty="0" smtClean="0">
              <a:solidFill>
                <a:schemeClr val="bg1">
                  <a:lumMod val="10000"/>
                </a:schemeClr>
              </a:solidFill>
            </a:endParaRPr>
          </a:p>
          <a:p>
            <a:r>
              <a:rPr lang="ru-RU" sz="6000" dirty="0" smtClean="0">
                <a:solidFill>
                  <a:schemeClr val="bg1">
                    <a:lumMod val="10000"/>
                  </a:schemeClr>
                </a:solidFill>
              </a:rPr>
              <a:t>Взглянуть, подумайте, вырастила, ответил бы, засохнет, прочтите, ждем, едут </a:t>
            </a:r>
            <a:endParaRPr lang="ru-RU" sz="6000" dirty="0">
              <a:solidFill>
                <a:schemeClr val="bg1">
                  <a:lumMod val="10000"/>
                </a:schemeClr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6000" b="1" dirty="0" smtClean="0">
                <a:ln w="28575">
                  <a:solidFill>
                    <a:schemeClr val="accent5"/>
                  </a:solidFill>
                  <a:prstDash val="solid"/>
                </a:ln>
                <a:solidFill>
                  <a:schemeClr val="accent2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Цели урока:</a:t>
            </a:r>
            <a:endParaRPr lang="ru-RU" sz="60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950741" y="1966302"/>
            <a:ext cx="10668000" cy="4351338"/>
          </a:xfrm>
        </p:spPr>
        <p:txBody>
          <a:bodyPr/>
          <a:lstStyle/>
          <a:p>
            <a:r>
              <a:rPr lang="ru-RU" sz="4400" b="1" dirty="0" smtClean="0">
                <a:solidFill>
                  <a:schemeClr val="accent2">
                    <a:lumMod val="10000"/>
                  </a:schemeClr>
                </a:solidFill>
              </a:rPr>
              <a:t>Познакомиться </a:t>
            </a:r>
            <a:r>
              <a:rPr lang="ru-RU" sz="4400" dirty="0" smtClean="0">
                <a:solidFill>
                  <a:schemeClr val="accent2">
                    <a:lumMod val="10000"/>
                  </a:schemeClr>
                </a:solidFill>
              </a:rPr>
              <a:t>с еще одним наклонением глагола</a:t>
            </a:r>
            <a:endParaRPr lang="ru-RU" sz="4400" dirty="0" smtClean="0">
              <a:solidFill>
                <a:schemeClr val="accent2">
                  <a:lumMod val="10000"/>
                </a:schemeClr>
              </a:solidFill>
            </a:endParaRPr>
          </a:p>
          <a:p>
            <a:r>
              <a:rPr lang="ru-RU" sz="4400" b="1" dirty="0" smtClean="0">
                <a:solidFill>
                  <a:schemeClr val="accent2">
                    <a:lumMod val="10000"/>
                  </a:schemeClr>
                </a:solidFill>
              </a:rPr>
              <a:t>Узнать</a:t>
            </a:r>
            <a:r>
              <a:rPr lang="ru-RU" sz="4400" dirty="0" smtClean="0">
                <a:solidFill>
                  <a:schemeClr val="accent2">
                    <a:lumMod val="10000"/>
                  </a:schemeClr>
                </a:solidFill>
              </a:rPr>
              <a:t>, что выражает и как образуется повелительное наклонение глагола</a:t>
            </a:r>
            <a:endParaRPr lang="ru-RU" sz="4400" dirty="0" smtClean="0">
              <a:solidFill>
                <a:schemeClr val="accent2">
                  <a:lumMod val="10000"/>
                </a:schemeClr>
              </a:solidFill>
            </a:endParaRPr>
          </a:p>
          <a:p>
            <a:r>
              <a:rPr lang="ru-RU" sz="4400" b="1" dirty="0" smtClean="0">
                <a:solidFill>
                  <a:schemeClr val="accent2">
                    <a:lumMod val="10000"/>
                  </a:schemeClr>
                </a:solidFill>
              </a:rPr>
              <a:t>Закрепить</a:t>
            </a:r>
            <a:r>
              <a:rPr lang="ru-RU" sz="4400" dirty="0" smtClean="0">
                <a:solidFill>
                  <a:schemeClr val="accent2">
                    <a:lumMod val="10000"/>
                  </a:schemeClr>
                </a:solidFill>
              </a:rPr>
              <a:t> полученные знания и навыки</a:t>
            </a:r>
            <a:endParaRPr lang="ru-RU" sz="4400" dirty="0" smtClean="0">
              <a:solidFill>
                <a:schemeClr val="accent2">
                  <a:lumMod val="10000"/>
                </a:schemeClr>
              </a:solidFill>
            </a:endParaRPr>
          </a:p>
          <a:p>
            <a:endParaRPr lang="ru-RU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6000" b="1" dirty="0" smtClean="0">
                <a:ln w="28575">
                  <a:solidFill>
                    <a:schemeClr val="accent5"/>
                  </a:solidFill>
                  <a:prstDash val="solid"/>
                </a:ln>
                <a:solidFill>
                  <a:schemeClr val="bg1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Верно/неверно</a:t>
            </a:r>
            <a:endParaRPr lang="ru-RU" sz="6000" b="1" dirty="0">
              <a:ln w="28575">
                <a:solidFill>
                  <a:schemeClr val="accent5"/>
                </a:solidFill>
                <a:prstDash val="solid"/>
              </a:ln>
              <a:solidFill>
                <a:schemeClr val="bg1">
                  <a:lumMod val="10000"/>
                </a:schemeClr>
              </a:solidFill>
              <a:effectLst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</a:endParaRPr>
          </a:p>
        </p:txBody>
      </p:sp>
      <p:graphicFrame>
        <p:nvGraphicFramePr>
          <p:cNvPr id="7" name="Объект 6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xmlns="" val="3909911569"/>
              </p:ext>
            </p:extLst>
          </p:nvPr>
        </p:nvGraphicFramePr>
        <p:xfrm>
          <a:off x="2185060" y="2185062"/>
          <a:ext cx="8431480" cy="3428365"/>
        </p:xfrm>
        <a:graphic>
          <a:graphicData uri="http://schemas.openxmlformats.org/drawingml/2006/table">
            <a:tbl>
              <a:tblPr firstRow="1" firstCol="1" bandRow="1"/>
              <a:tblGrid>
                <a:gridCol w="4322618">
                  <a:extLst>
                    <a:ext uri="{9D8B030D-6E8A-4147-A177-3AD203B41FA5}">
                      <a16:colId xmlns:a16="http://schemas.microsoft.com/office/drawing/2014/main" xmlns="" val="4233276095"/>
                    </a:ext>
                  </a:extLst>
                </a:gridCol>
                <a:gridCol w="4108862">
                  <a:extLst>
                    <a:ext uri="{9D8B030D-6E8A-4147-A177-3AD203B41FA5}">
                      <a16:colId xmlns:a16="http://schemas.microsoft.com/office/drawing/2014/main" xmlns="" val="392755629"/>
                    </a:ext>
                  </a:extLst>
                </a:gridCol>
              </a:tblGrid>
              <a:tr h="41761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    +</a:t>
                      </a:r>
                      <a:endParaRPr lang="ru-RU" sz="4400" b="1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4400" b="1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6.    -</a:t>
                      </a:r>
                      <a:endParaRPr lang="ru-RU" sz="4400" b="1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25948580"/>
                  </a:ext>
                </a:extLst>
              </a:tr>
              <a:tr h="41761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    +</a:t>
                      </a:r>
                      <a:endParaRPr lang="ru-RU" sz="4400" b="1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4400" b="1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7.    +</a:t>
                      </a:r>
                      <a:endParaRPr lang="ru-RU" sz="4400" b="1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742426505"/>
                  </a:ext>
                </a:extLst>
              </a:tr>
              <a:tr h="37428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3.    +</a:t>
                      </a:r>
                      <a:endParaRPr lang="ru-RU" sz="4400" b="1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4400" b="1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8.   </a:t>
                      </a:r>
                      <a:r>
                        <a:rPr lang="ru-RU" sz="4400" b="1" baseline="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4400" b="1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</a:t>
                      </a:r>
                      <a:endParaRPr lang="ru-RU" sz="4400" b="1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496992966"/>
                  </a:ext>
                </a:extLst>
              </a:tr>
              <a:tr h="41761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4.    +</a:t>
                      </a:r>
                      <a:endParaRPr lang="ru-RU" sz="4400" b="1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4400" b="1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9.    -</a:t>
                      </a:r>
                      <a:endParaRPr lang="ru-RU" sz="4400" b="1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986054979"/>
                  </a:ext>
                </a:extLst>
              </a:tr>
              <a:tr h="41761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5. </a:t>
                      </a:r>
                      <a:r>
                        <a:rPr lang="ru-RU" sz="4400" b="1" baseline="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  -</a:t>
                      </a:r>
                      <a:endParaRPr lang="ru-RU" sz="4400" b="1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4400" b="1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10.  +</a:t>
                      </a:r>
                      <a:endParaRPr lang="ru-RU" sz="4400" b="1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23269878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22357222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6000" b="1" dirty="0" smtClean="0">
                <a:ln w="28575">
                  <a:solidFill>
                    <a:schemeClr val="accent5"/>
                  </a:solidFill>
                  <a:prstDash val="solid"/>
                </a:ln>
                <a:solidFill>
                  <a:schemeClr val="bg1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Тема урока:</a:t>
            </a:r>
            <a:endParaRPr lang="ru-RU" sz="6000" dirty="0">
              <a:solidFill>
                <a:schemeClr val="bg1">
                  <a:lumMod val="10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838200" y="1801875"/>
            <a:ext cx="11161542" cy="4351338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ru-RU" sz="6000" dirty="0" smtClean="0">
                <a:solidFill>
                  <a:schemeClr val="accent2">
                    <a:lumMod val="10000"/>
                  </a:schemeClr>
                </a:solidFill>
              </a:rPr>
              <a:t>«Повелительное наклонение глагола»</a:t>
            </a:r>
            <a:endParaRPr lang="ru-RU" sz="6000" dirty="0">
              <a:solidFill>
                <a:schemeClr val="accent2">
                  <a:lumMod val="10000"/>
                </a:schemeClr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6000" b="1" dirty="0" smtClean="0">
                <a:ln w="28575">
                  <a:solidFill>
                    <a:schemeClr val="accent5"/>
                  </a:solidFill>
                  <a:prstDash val="solid"/>
                </a:ln>
                <a:solidFill>
                  <a:schemeClr val="accent2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Цели урока:</a:t>
            </a:r>
            <a:endParaRPr lang="ru-RU" sz="6000" dirty="0">
              <a:solidFill>
                <a:schemeClr val="accent2">
                  <a:lumMod val="10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5400" dirty="0" smtClean="0">
                <a:solidFill>
                  <a:schemeClr val="accent2">
                    <a:lumMod val="10000"/>
                  </a:schemeClr>
                </a:solidFill>
              </a:rPr>
              <a:t>Познакомиться с…</a:t>
            </a:r>
          </a:p>
          <a:p>
            <a:r>
              <a:rPr lang="ru-RU" sz="5400" dirty="0" smtClean="0">
                <a:solidFill>
                  <a:schemeClr val="accent2">
                    <a:lumMod val="10000"/>
                  </a:schemeClr>
                </a:solidFill>
              </a:rPr>
              <a:t>Узнать…</a:t>
            </a:r>
          </a:p>
          <a:p>
            <a:r>
              <a:rPr lang="ru-RU" sz="5400" dirty="0" smtClean="0">
                <a:solidFill>
                  <a:schemeClr val="accent2">
                    <a:lumMod val="10000"/>
                  </a:schemeClr>
                </a:solidFill>
              </a:rPr>
              <a:t>Закрепить…</a:t>
            </a:r>
            <a:endParaRPr lang="ru-RU" sz="5400" dirty="0">
              <a:solidFill>
                <a:schemeClr val="accent2">
                  <a:lumMod val="10000"/>
                </a:schemeClr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4000" b="1" dirty="0" smtClean="0">
                <a:solidFill>
                  <a:schemeClr val="accent2">
                    <a:lumMod val="10000"/>
                  </a:schemeClr>
                </a:solidFill>
              </a:rPr>
              <a:t>Повелительное наклонение глагола  </a:t>
            </a:r>
            <a:r>
              <a:rPr lang="ru-RU" sz="4000" dirty="0" smtClean="0">
                <a:solidFill>
                  <a:schemeClr val="accent2">
                    <a:lumMod val="10000"/>
                  </a:schemeClr>
                </a:solidFill>
              </a:rPr>
              <a:t>- это такая форма глагола, которая обозначает действие, которое просят или приказывают выполнить. Отвечает на вопросы: Что делай? Что сделай? Что делайте? Что сделайте?</a:t>
            </a:r>
            <a:endParaRPr lang="ru-RU" sz="4000" dirty="0">
              <a:solidFill>
                <a:schemeClr val="accent2">
                  <a:lumMod val="10000"/>
                </a:schemeClr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6000" b="1" dirty="0" smtClean="0">
                <a:ln w="28575">
                  <a:solidFill>
                    <a:schemeClr val="accent5"/>
                  </a:solidFill>
                  <a:prstDash val="solid"/>
                </a:ln>
                <a:gradFill>
                  <a:gsLst>
                    <a:gs pos="57000">
                      <a:schemeClr val="accent5">
                        <a:lumMod val="40000"/>
                        <a:lumOff val="60000"/>
                      </a:schemeClr>
                    </a:gs>
                    <a:gs pos="69000">
                      <a:schemeClr val="accent1">
                        <a:lumMod val="45000"/>
                        <a:lumOff val="55000"/>
                      </a:schemeClr>
                    </a:gs>
                    <a:gs pos="78000">
                      <a:schemeClr val="accent1">
                        <a:lumMod val="45000"/>
                        <a:lumOff val="55000"/>
                      </a:schemeClr>
                    </a:gs>
                    <a:gs pos="93000">
                      <a:schemeClr val="accent5"/>
                    </a:gs>
                  </a:gsLst>
                  <a:lin ang="5400000" scaled="1"/>
                </a:gra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 </a:t>
            </a:r>
            <a:endParaRPr lang="ru-RU" sz="6000" dirty="0"/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159233236"/>
              </p:ext>
            </p:extLst>
          </p:nvPr>
        </p:nvGraphicFramePr>
        <p:xfrm>
          <a:off x="1226128" y="1769423"/>
          <a:ext cx="10114807" cy="3900760"/>
        </p:xfrm>
        <a:graphic>
          <a:graphicData uri="http://schemas.openxmlformats.org/drawingml/2006/table">
            <a:tbl>
              <a:tblPr firstRow="1" firstCol="1" bandRow="1"/>
              <a:tblGrid>
                <a:gridCol w="2180980">
                  <a:extLst>
                    <a:ext uri="{9D8B030D-6E8A-4147-A177-3AD203B41FA5}">
                      <a16:colId xmlns:a16="http://schemas.microsoft.com/office/drawing/2014/main" xmlns="" val="1884088050"/>
                    </a:ext>
                  </a:extLst>
                </a:gridCol>
                <a:gridCol w="2640860">
                  <a:extLst>
                    <a:ext uri="{9D8B030D-6E8A-4147-A177-3AD203B41FA5}">
                      <a16:colId xmlns:a16="http://schemas.microsoft.com/office/drawing/2014/main" xmlns="" val="2597729450"/>
                    </a:ext>
                  </a:extLst>
                </a:gridCol>
                <a:gridCol w="2565161">
                  <a:extLst>
                    <a:ext uri="{9D8B030D-6E8A-4147-A177-3AD203B41FA5}">
                      <a16:colId xmlns:a16="http://schemas.microsoft.com/office/drawing/2014/main" xmlns="" val="376158615"/>
                    </a:ext>
                  </a:extLst>
                </a:gridCol>
                <a:gridCol w="2727806">
                  <a:extLst>
                    <a:ext uri="{9D8B030D-6E8A-4147-A177-3AD203B41FA5}">
                      <a16:colId xmlns:a16="http://schemas.microsoft.com/office/drawing/2014/main" xmlns="" val="3447882596"/>
                    </a:ext>
                  </a:extLst>
                </a:gridCol>
              </a:tblGrid>
              <a:tr h="188755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Начальная форма глагола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Форма наст. или буд. </a:t>
                      </a:r>
                      <a:r>
                        <a:rPr lang="ru-RU" sz="2800" b="1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времени </a:t>
                      </a:r>
                      <a:r>
                        <a:rPr lang="ru-RU" sz="2800" b="1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глагола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Повелительное </a:t>
                      </a:r>
                      <a:r>
                        <a:rPr lang="ru-RU" sz="2800" b="1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наклонение глагола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Форма мн. ч. </a:t>
                      </a:r>
                      <a:r>
                        <a:rPr lang="ru-RU" sz="2800" b="1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повелительного </a:t>
                      </a:r>
                      <a:r>
                        <a:rPr lang="ru-RU" sz="2800" b="1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наклонения глагола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760203301"/>
                  </a:ext>
                </a:extLst>
              </a:tr>
              <a:tr h="50330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Стоять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стоит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стой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стойте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8989602"/>
                  </a:ext>
                </a:extLst>
              </a:tr>
              <a:tr h="50330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Стрелять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стреляет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стреляй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стреляйте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441425460"/>
                  </a:ext>
                </a:extLst>
              </a:tr>
              <a:tr h="50330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Нести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несет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неси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несите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947237894"/>
                  </a:ext>
                </a:extLst>
              </a:tr>
              <a:tr h="50330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Написать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напишет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напиши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0" dirty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800" b="0" dirty="0" smtClean="0">
                          <a:solidFill>
                            <a:schemeClr val="bg1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напишите</a:t>
                      </a:r>
                      <a:endParaRPr lang="ru-RU" sz="2800" b="0" dirty="0">
                        <a:solidFill>
                          <a:schemeClr val="bg1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842487325"/>
                  </a:ext>
                </a:extLst>
              </a:tr>
            </a:tbl>
          </a:graphicData>
        </a:graphic>
      </p:graphicFrame>
      <p:sp>
        <p:nvSpPr>
          <p:cNvPr id="4" name="Прямоугольник 3"/>
          <p:cNvSpPr/>
          <p:nvPr/>
        </p:nvSpPr>
        <p:spPr>
          <a:xfrm>
            <a:off x="1927273" y="436098"/>
            <a:ext cx="9622301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6000" b="1" dirty="0" smtClean="0">
                <a:ln w="28575">
                  <a:solidFill>
                    <a:schemeClr val="accent5"/>
                  </a:solidFill>
                  <a:prstDash val="solid"/>
                </a:ln>
                <a:solidFill>
                  <a:schemeClr val="bg1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«Секретные материалы»</a:t>
            </a: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5400" b="1" dirty="0" smtClean="0">
                <a:solidFill>
                  <a:schemeClr val="bg1">
                    <a:lumMod val="10000"/>
                  </a:schemeClr>
                </a:solidFill>
              </a:rPr>
              <a:t>Формообразующие частицы: </a:t>
            </a:r>
          </a:p>
          <a:p>
            <a:r>
              <a:rPr lang="ru-RU" sz="5400" i="1" dirty="0" smtClean="0">
                <a:solidFill>
                  <a:schemeClr val="bg1">
                    <a:lumMod val="10000"/>
                  </a:schemeClr>
                </a:solidFill>
              </a:rPr>
              <a:t>«да», «давай», «давайте», «пусть», «пускай».</a:t>
            </a:r>
            <a:endParaRPr lang="ru-RU" sz="5400" dirty="0" smtClean="0">
              <a:solidFill>
                <a:schemeClr val="bg1">
                  <a:lumMod val="10000"/>
                </a:schemeClr>
              </a:solidFill>
            </a:endParaRPr>
          </a:p>
          <a:p>
            <a:endParaRPr lang="ru-RU" sz="54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6000" b="1" dirty="0" smtClean="0">
                <a:ln w="28575">
                  <a:solidFill>
                    <a:schemeClr val="accent5"/>
                  </a:solidFill>
                  <a:prstDash val="solid"/>
                </a:ln>
                <a:solidFill>
                  <a:schemeClr val="bg1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«Ориентировка»</a:t>
            </a:r>
            <a:endParaRPr lang="ru-RU" sz="6000" b="1" dirty="0">
              <a:solidFill>
                <a:schemeClr val="bg1">
                  <a:lumMod val="10000"/>
                </a:schemeClr>
              </a:solidFill>
            </a:endParaRPr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379549982"/>
              </p:ext>
            </p:extLst>
          </p:nvPr>
        </p:nvGraphicFramePr>
        <p:xfrm>
          <a:off x="1484416" y="1690688"/>
          <a:ext cx="9203375" cy="3783837"/>
        </p:xfrm>
        <a:graphic>
          <a:graphicData uri="http://schemas.openxmlformats.org/drawingml/2006/table">
            <a:tbl>
              <a:tblPr firstRow="1" firstCol="1" bandRow="1"/>
              <a:tblGrid>
                <a:gridCol w="4601206">
                  <a:extLst>
                    <a:ext uri="{9D8B030D-6E8A-4147-A177-3AD203B41FA5}">
                      <a16:colId xmlns:a16="http://schemas.microsoft.com/office/drawing/2014/main" xmlns="" val="1636578049"/>
                    </a:ext>
                  </a:extLst>
                </a:gridCol>
                <a:gridCol w="4602169">
                  <a:extLst>
                    <a:ext uri="{9D8B030D-6E8A-4147-A177-3AD203B41FA5}">
                      <a16:colId xmlns:a16="http://schemas.microsoft.com/office/drawing/2014/main" xmlns="" val="3265952338"/>
                    </a:ext>
                  </a:extLst>
                </a:gridCol>
              </a:tblGrid>
              <a:tr h="563754"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Признаки повелительного наклонения глагола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906039780"/>
                  </a:ext>
                </a:extLst>
              </a:tr>
              <a:tr h="78641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Выражают: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ru-RU" sz="2400" dirty="0" err="1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риказ</a:t>
                      </a:r>
                      <a:r>
                        <a:rPr lang="ru-RU" sz="240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,</a:t>
                      </a:r>
                      <a:r>
                        <a:rPr lang="ru-RU" sz="2400" baseline="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просьбу, совет, команду, пожелание</a:t>
                      </a:r>
                      <a:endParaRPr lang="ru-RU" sz="2400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402386861"/>
                  </a:ext>
                </a:extLst>
              </a:tr>
              <a:tr h="41774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Отвечают на вопросы: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998111005"/>
                  </a:ext>
                </a:extLst>
              </a:tr>
              <a:tr h="78641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Образуются </a:t>
                      </a: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 помощью суффикса… или…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708415719"/>
                  </a:ext>
                </a:extLst>
              </a:tr>
              <a:tr h="44309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Бывают: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856867652"/>
                  </a:ext>
                </a:extLst>
              </a:tr>
              <a:tr h="78641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Во мн. числе имеют окончание: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40024785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9867600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6000" b="1" dirty="0">
                <a:ln w="28575">
                  <a:solidFill>
                    <a:srgbClr val="ED7D31"/>
                  </a:solidFill>
                  <a:prstDash val="solid"/>
                </a:ln>
                <a:solidFill>
                  <a:schemeClr val="bg1">
                    <a:lumMod val="10000"/>
                  </a:schemeClr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«Ориентировка»</a:t>
            </a:r>
            <a:endParaRPr lang="ru-RU" dirty="0">
              <a:solidFill>
                <a:schemeClr val="bg1">
                  <a:lumMod val="10000"/>
                </a:schemeClr>
              </a:solidFill>
            </a:endParaRPr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868186541"/>
              </p:ext>
            </p:extLst>
          </p:nvPr>
        </p:nvGraphicFramePr>
        <p:xfrm>
          <a:off x="1555668" y="1852549"/>
          <a:ext cx="8894618" cy="3749053"/>
        </p:xfrm>
        <a:graphic>
          <a:graphicData uri="http://schemas.openxmlformats.org/drawingml/2006/table">
            <a:tbl>
              <a:tblPr firstRow="1" firstCol="1" bandRow="1"/>
              <a:tblGrid>
                <a:gridCol w="4446845">
                  <a:extLst>
                    <a:ext uri="{9D8B030D-6E8A-4147-A177-3AD203B41FA5}">
                      <a16:colId xmlns:a16="http://schemas.microsoft.com/office/drawing/2014/main" xmlns="" val="2649676894"/>
                    </a:ext>
                  </a:extLst>
                </a:gridCol>
                <a:gridCol w="4447773">
                  <a:extLst>
                    <a:ext uri="{9D8B030D-6E8A-4147-A177-3AD203B41FA5}">
                      <a16:colId xmlns:a16="http://schemas.microsoft.com/office/drawing/2014/main" xmlns="" val="2643682644"/>
                    </a:ext>
                  </a:extLst>
                </a:gridCol>
              </a:tblGrid>
              <a:tr h="564925"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Признаки повелительного наклонения глагола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111376947"/>
                  </a:ext>
                </a:extLst>
              </a:tr>
              <a:tr h="42877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Выражают: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приказ</a:t>
                      </a:r>
                      <a:r>
                        <a:rPr lang="ru-RU" sz="240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,</a:t>
                      </a:r>
                      <a:r>
                        <a:rPr lang="ru-RU" sz="2400" baseline="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просьбу, совет, команду, пожелание</a:t>
                      </a:r>
                      <a:endParaRPr lang="ru-RU" sz="2400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715084773"/>
                  </a:ext>
                </a:extLst>
              </a:tr>
              <a:tr h="418613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Отвечают на вопросы: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Что </a:t>
                      </a:r>
                      <a:r>
                        <a:rPr lang="ru-RU" sz="240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делай?</a:t>
                      </a:r>
                      <a:r>
                        <a:rPr lang="ru-RU" sz="2400" baseline="0" dirty="0" smtClean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Что сделай? Что делайте? Что Сделайте?</a:t>
                      </a:r>
                      <a:endParaRPr lang="ru-RU" sz="2400" dirty="0">
                        <a:solidFill>
                          <a:schemeClr val="accent2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641255134"/>
                  </a:ext>
                </a:extLst>
              </a:tr>
              <a:tr h="41048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Образутся с помощью суффикса… или…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48910498"/>
                  </a:ext>
                </a:extLst>
              </a:tr>
              <a:tr h="44401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Бывают: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381947392"/>
                  </a:ext>
                </a:extLst>
              </a:tr>
              <a:tr h="44401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Во мн. числе имеют окончание: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accent2">
                              <a:lumMod val="10000"/>
                            </a:schemeClr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2154678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2922858957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Другая 52">
      <a:dk1>
        <a:srgbClr val="FFFFFF"/>
      </a:dk1>
      <a:lt1>
        <a:srgbClr val="E2EFD9"/>
      </a:lt1>
      <a:dk2>
        <a:srgbClr val="C5E0B3"/>
      </a:dk2>
      <a:lt2>
        <a:srgbClr val="A8D08D"/>
      </a:lt2>
      <a:accent1>
        <a:srgbClr val="FFFFFF"/>
      </a:accent1>
      <a:accent2>
        <a:srgbClr val="D8D8D8"/>
      </a:accent2>
      <a:accent3>
        <a:srgbClr val="A5A5A5"/>
      </a:accent3>
      <a:accent4>
        <a:srgbClr val="FFC000"/>
      </a:accent4>
      <a:accent5>
        <a:srgbClr val="ED7D31"/>
      </a:accent5>
      <a:accent6>
        <a:srgbClr val="70AD47"/>
      </a:accent6>
      <a:hlink>
        <a:srgbClr val="A4CD88"/>
      </a:hlink>
      <a:folHlink>
        <a:srgbClr val="FFFFFF"/>
      </a:folHlink>
    </a:clrScheme>
    <a:fontScheme name="Другая 4">
      <a:majorFont>
        <a:latin typeface="CyrillicHover"/>
        <a:ea typeface=""/>
        <a:cs typeface=""/>
      </a:majorFont>
      <a:minorFont>
        <a:latin typeface="Calibri"/>
        <a:ea typeface=""/>
        <a:cs typeface=""/>
      </a:minorFont>
    </a:fontScheme>
    <a:fmtScheme name="Дымчатое стекло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hade val="100000"/>
                <a:satMod val="100000"/>
              </a:schemeClr>
            </a:gs>
            <a:gs pos="100000">
              <a:schemeClr val="phClr">
                <a:tint val="61000"/>
                <a:alpha val="100000"/>
                <a:satMod val="18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</a:schemeClr>
            </a:gs>
            <a:gs pos="100000">
              <a:schemeClr val="phClr">
                <a:tint val="90000"/>
                <a:alpha val="100000"/>
                <a:satMod val="18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5240" cap="flat" cmpd="sng" algn="ctr">
          <a:solidFill>
            <a:schemeClr val="phClr">
              <a:tint val="25000"/>
              <a:alpha val="25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21590" dir="5400000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prstMaterial="flat">
            <a:bevelT w="28575" h="41275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281</TotalTime>
  <Words>455</Words>
  <Application>Microsoft Office PowerPoint</Application>
  <PresentationFormat>Произвольный</PresentationFormat>
  <Paragraphs>119</Paragraphs>
  <Slides>17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18" baseType="lpstr">
      <vt:lpstr>Тема Office</vt:lpstr>
      <vt:lpstr>Девиз урока:</vt:lpstr>
      <vt:lpstr>Верно/неверно</vt:lpstr>
      <vt:lpstr>Тема урока:</vt:lpstr>
      <vt:lpstr>Цели урока:</vt:lpstr>
      <vt:lpstr>Слайд 5</vt:lpstr>
      <vt:lpstr> </vt:lpstr>
      <vt:lpstr>Слайд 7</vt:lpstr>
      <vt:lpstr>«Ориентировка»</vt:lpstr>
      <vt:lpstr>«Ориентировка»</vt:lpstr>
      <vt:lpstr>«Ориентировка»</vt:lpstr>
      <vt:lpstr>«Ориентировка»</vt:lpstr>
      <vt:lpstr>«Ориентировка»</vt:lpstr>
      <vt:lpstr>Внимание! Опасность!</vt:lpstr>
      <vt:lpstr>«Минное поле»</vt:lpstr>
      <vt:lpstr>«Минное поле»</vt:lpstr>
      <vt:lpstr>Цели урока:</vt:lpstr>
      <vt:lpstr>Слайд 17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Лапина</dc:creator>
  <cp:lastModifiedBy>1</cp:lastModifiedBy>
  <cp:revision>32</cp:revision>
  <dcterms:created xsi:type="dcterms:W3CDTF">2019-04-26T06:59:38Z</dcterms:created>
  <dcterms:modified xsi:type="dcterms:W3CDTF">2020-03-16T19:10:17Z</dcterms:modified>
</cp:coreProperties>
</file>

<file path=docProps/thumbnail.jpeg>
</file>