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8" r:id="rId3"/>
    <p:sldId id="256" r:id="rId4"/>
    <p:sldId id="259" r:id="rId5"/>
    <p:sldId id="260" r:id="rId6"/>
    <p:sldId id="272" r:id="rId7"/>
    <p:sldId id="273" r:id="rId8"/>
    <p:sldId id="261" r:id="rId9"/>
    <p:sldId id="262" r:id="rId10"/>
    <p:sldId id="263" r:id="rId11"/>
    <p:sldId id="264" r:id="rId12"/>
    <p:sldId id="265" r:id="rId13"/>
    <p:sldId id="267" r:id="rId14"/>
    <p:sldId id="266" r:id="rId15"/>
    <p:sldId id="268" r:id="rId16"/>
    <p:sldId id="269" r:id="rId17"/>
    <p:sldId id="270" r:id="rId18"/>
    <p:sldId id="271" r:id="rId19"/>
    <p:sldId id="285" r:id="rId2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666" y="102"/>
      </p:cViewPr>
      <p:guideLst>
        <p:guide orient="horz" pos="219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 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>
                <a:sym typeface="+mn-ea"/>
              </a:rPr>
              <a:t>Click to edit Master title style</a:t>
            </a:r>
            <a:endParaRPr lang="en-US" dirty="0">
              <a:sym typeface="+mn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Замещающее содержимое 3" descr="1027_dobro_pozhalovat_yarko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6195" y="0"/>
            <a:ext cx="122281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Изображение 6" descr="45ed76f052132fb4185696545d5e3904"/>
          <p:cNvPicPr>
            <a:picLocks noChangeAspect="1"/>
          </p:cNvPicPr>
          <p:nvPr/>
        </p:nvPicPr>
        <p:blipFill>
          <a:blip r:embed="rId1">
            <a:lum bright="6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</a:pPr>
            <a:r>
              <a:rPr lang="en-US" altLang="ru-RU" sz="5400" b="0">
                <a:solidFill>
                  <a:srgbClr val="C00000"/>
                </a:solidFill>
                <a:latin typeface="Book Antiqua" panose="02040602050305030304" charset="0"/>
                <a:ea typeface="+mn-ea"/>
                <a:cs typeface="Book Antiqua" panose="02040602050305030304" charset="0"/>
              </a:rPr>
              <a:t>Конфликты возникают из-за того, что все мы разные</a:t>
            </a:r>
            <a:endParaRPr lang="en-US" altLang="ru-RU" sz="5400" b="0">
              <a:solidFill>
                <a:srgbClr val="C00000"/>
              </a:solidFill>
              <a:latin typeface="Book Antiqua" panose="02040602050305030304" charset="0"/>
              <a:ea typeface="+mn-ea"/>
              <a:cs typeface="Book Antiqua" panose="02040602050305030304" charset="0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429260" y="1703705"/>
            <a:ext cx="10515600" cy="4351338"/>
          </a:xfrm>
        </p:spPr>
        <p:txBody>
          <a:bodyPr/>
          <a:lstStyle/>
          <a:p>
            <a:r>
              <a:rPr lang="ru-RU" altLang="en-US">
                <a:latin typeface="Book Antiqua" panose="02040602050305030304" charset="0"/>
                <a:cs typeface="Book Antiqua" panose="02040602050305030304" charset="0"/>
              </a:rPr>
              <a:t>Задумывались ли вы о том, как вы справляетесь с конфликтными ситуациями? Знаете ли  вы, что существуют отпределенные стратегии для этого?</a:t>
            </a:r>
            <a:endParaRPr lang="ru-RU" altLang="en-US">
              <a:latin typeface="Book Antiqua" panose="02040602050305030304" charset="0"/>
              <a:cs typeface="Book Antiqua" panose="02040602050305030304" charset="0"/>
            </a:endParaRPr>
          </a:p>
        </p:txBody>
      </p:sp>
      <p:pic>
        <p:nvPicPr>
          <p:cNvPr id="6" name="Изображение 5" descr="566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74490" y="2003425"/>
            <a:ext cx="8017510" cy="49733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Замещающее содержимое 3" descr="h8LpxLrqHD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35" y="-635"/>
            <a:ext cx="12191365" cy="68586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Изображение 6" descr="45ed76f052132fb4185696545d5e39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</a:pPr>
            <a:r>
              <a:rPr lang="en-US" altLang="en-US" sz="5400" b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Book Antiqua" panose="02040602050305030304" charset="0"/>
                <a:ea typeface="+mn-ea"/>
                <a:cs typeface="Book Antiqua" panose="02040602050305030304" charset="0"/>
              </a:rPr>
              <a:t>Задание</a:t>
            </a:r>
            <a:endParaRPr lang="en-US" altLang="en-US" sz="5400" b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Book Antiqua" panose="02040602050305030304" charset="0"/>
              <a:ea typeface="+mn-ea"/>
              <a:cs typeface="Book Antiqua" panose="02040602050305030304" charset="0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1253490"/>
            <a:ext cx="10515600" cy="1830705"/>
          </a:xfrm>
        </p:spPr>
        <p:txBody>
          <a:bodyPr>
            <a:normAutofit/>
          </a:bodyPr>
          <a:lstStyle/>
          <a:p>
            <a:pPr algn="l"/>
            <a:r>
              <a:rPr lang="en-US" altLang="en-US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latin typeface="Book Antiqua" panose="02040602050305030304" charset="0"/>
                <a:cs typeface="Book Antiqua" panose="02040602050305030304" charset="0"/>
              </a:rPr>
              <a:t>Написать письмо Незнайке от Знайки с отказом ему в полете на Луну в том стиле, который указан в рекомендации.</a:t>
            </a:r>
            <a:endParaRPr lang="en-US" altLang="en-US" sz="40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effectLst/>
              <a:latin typeface="Book Antiqua" panose="02040602050305030304" charset="0"/>
              <a:cs typeface="Book Antiqua" panose="02040602050305030304" charset="0"/>
            </a:endParaRPr>
          </a:p>
          <a:p>
            <a:endParaRPr lang="ru-RU" altLang="en-US"/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3414395" y="3319145"/>
            <a:ext cx="7425690" cy="25317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altLang="en-US" sz="4000"/>
              <a:t>Другим командам необходимо определить, в</a:t>
            </a:r>
            <a:r>
              <a:rPr lang="ru-RU" altLang="en-US" sz="4000">
                <a:sym typeface="+mn-ea"/>
              </a:rPr>
              <a:t> каком стиле представлено решение конфликта.</a:t>
            </a:r>
            <a:endParaRPr lang="ru-RU" altLang="en-US" sz="4000">
              <a:sym typeface="+mn-ea"/>
            </a:endParaRPr>
          </a:p>
        </p:txBody>
      </p:sp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9310" y="3011170"/>
            <a:ext cx="2215515" cy="384683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Замещающее содержимое 3" descr="h8LpxLrqHD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35" y="-635"/>
            <a:ext cx="12191365" cy="685863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6" name="Замещающее содержимое 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8213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Замещающее содержимое 3" descr="1000_F_170641983_JApT87YJBPkBjVJlJjaWaKVelmQHd9wm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35" y="0"/>
            <a:ext cx="12192000" cy="687768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altLang="en-US">
                <a:latin typeface="Book Antiqua" panose="02040602050305030304" charset="0"/>
                <a:cs typeface="Book Antiqua" panose="02040602050305030304" charset="0"/>
              </a:rPr>
              <a:t>Первая любовь</a:t>
            </a:r>
            <a:endParaRPr lang="ru-RU" altLang="en-US">
              <a:latin typeface="Book Antiqua" panose="02040602050305030304" charset="0"/>
              <a:cs typeface="Book Antiqua" panose="02040602050305030304" charset="0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1348740"/>
            <a:ext cx="10992485" cy="5314315"/>
          </a:xfrm>
        </p:spPr>
        <p:txBody>
          <a:bodyPr>
            <a:normAutofit/>
          </a:bodyPr>
          <a:lstStyle/>
          <a:p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После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уроков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dirty="0">
                <a:latin typeface="Book Antiqua" panose="02040602050305030304" charset="0"/>
                <a:cs typeface="Book Antiqua" panose="02040602050305030304" charset="0"/>
              </a:rPr>
              <a:t>к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педагогу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робко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подходит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ученик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dirty="0">
                <a:latin typeface="Book Antiqua" panose="02040602050305030304" charset="0"/>
                <a:cs typeface="Book Antiqua" panose="02040602050305030304" charset="0"/>
              </a:rPr>
              <a:t>и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,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страшно</a:t>
            </a:r>
            <a:endParaRPr lang="en-US" altLang="en-US" dirty="0">
              <a:latin typeface="Book Antiqua" panose="02040602050305030304" charset="0"/>
              <a:cs typeface="Book Antiqua" panose="02040602050305030304" charset="0"/>
            </a:endParaRPr>
          </a:p>
          <a:p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смущаясь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,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просит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:</a:t>
            </a:r>
            <a:endParaRPr lang="en-US" altLang="ru-RU" dirty="0">
              <a:latin typeface="Book Antiqua" panose="02040602050305030304" charset="0"/>
              <a:cs typeface="Book Antiqua" panose="02040602050305030304" charset="0"/>
            </a:endParaRPr>
          </a:p>
          <a:p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Учащийся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: </a:t>
            </a:r>
            <a:r>
              <a:rPr lang="en-US" altLang="en-US" dirty="0">
                <a:latin typeface="Book Antiqua" panose="02040602050305030304" charset="0"/>
                <a:cs typeface="Book Antiqua" panose="02040602050305030304" charset="0"/>
              </a:rPr>
              <a:t>«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Наталья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Викторовна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,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дайте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мне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,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пожалуйста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,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телефон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Маши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Ереминой</a:t>
            </a:r>
            <a:r>
              <a:rPr lang="en-US" altLang="en-US" dirty="0">
                <a:latin typeface="Book Antiqua" panose="02040602050305030304" charset="0"/>
                <a:cs typeface="Book Antiqua" panose="02040602050305030304" charset="0"/>
              </a:rPr>
              <a:t>»</a:t>
            </a:r>
            <a:endParaRPr lang="en-US" altLang="en-US" dirty="0">
              <a:latin typeface="Book Antiqua" panose="02040602050305030304" charset="0"/>
              <a:cs typeface="Book Antiqua" panose="02040602050305030304" charset="0"/>
            </a:endParaRPr>
          </a:p>
          <a:p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Педагог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: </a:t>
            </a:r>
            <a:r>
              <a:rPr lang="en-US" altLang="en-US" dirty="0">
                <a:latin typeface="Book Antiqua" panose="02040602050305030304" charset="0"/>
                <a:cs typeface="Book Antiqua" panose="02040602050305030304" charset="0"/>
              </a:rPr>
              <a:t>«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Дима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, </a:t>
            </a:r>
            <a:r>
              <a:rPr lang="en-US" altLang="en-US" dirty="0">
                <a:latin typeface="Book Antiqua" panose="02040602050305030304" charset="0"/>
                <a:cs typeface="Book Antiqua" panose="02040602050305030304" charset="0"/>
              </a:rPr>
              <a:t>а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зачем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тебе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?</a:t>
            </a:r>
            <a:r>
              <a:rPr lang="en-US" altLang="en-US" dirty="0">
                <a:latin typeface="Book Antiqua" panose="02040602050305030304" charset="0"/>
                <a:cs typeface="Book Antiqua" panose="02040602050305030304" charset="0"/>
              </a:rPr>
              <a:t>»</a:t>
            </a:r>
            <a:endParaRPr lang="en-US" altLang="en-US" dirty="0">
              <a:latin typeface="Book Antiqua" panose="02040602050305030304" charset="0"/>
              <a:cs typeface="Book Antiqua" panose="02040602050305030304" charset="0"/>
            </a:endParaRPr>
          </a:p>
          <a:p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Опустив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глаза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,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ученик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признаётся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,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что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ему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очень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нравится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одноклассница</a:t>
            </a:r>
            <a:r>
              <a:rPr lang="en-US" altLang="ru-RU">
                <a:latin typeface="Book Antiqua" panose="02040602050305030304" charset="0"/>
                <a:cs typeface="Book Antiqua" panose="02040602050305030304" charset="0"/>
              </a:rPr>
              <a:t>. </a:t>
            </a:r>
            <a:r>
              <a:rPr lang="en-US" altLang="en-US">
                <a:latin typeface="Book Antiqua" panose="02040602050305030304" charset="0"/>
                <a:cs typeface="Book Antiqua" panose="02040602050305030304" charset="0"/>
              </a:rPr>
              <a:t>А</a:t>
            </a:r>
            <a:r>
              <a:rPr lang="en-US" altLang="ru-RU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поговорить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dirty="0">
                <a:latin typeface="Book Antiqua" panose="02040602050305030304" charset="0"/>
                <a:cs typeface="Book Antiqua" panose="02040602050305030304" charset="0"/>
              </a:rPr>
              <a:t>с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ней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dirty="0">
                <a:latin typeface="Book Antiqua" panose="02040602050305030304" charset="0"/>
                <a:cs typeface="Book Antiqua" panose="02040602050305030304" charset="0"/>
              </a:rPr>
              <a:t>в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школе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он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не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решается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.</a:t>
            </a:r>
            <a:endParaRPr lang="en-US" altLang="ru-RU" dirty="0">
              <a:latin typeface="Book Antiqua" panose="02040602050305030304" charset="0"/>
              <a:cs typeface="Book Antiqua" panose="02040602050305030304" charset="0"/>
            </a:endParaRPr>
          </a:p>
          <a:p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Может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,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по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телефону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получится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? </a:t>
            </a:r>
            <a:endParaRPr lang="en-US" altLang="ru-RU" dirty="0">
              <a:latin typeface="Book Antiqua" panose="02040602050305030304" charset="0"/>
              <a:cs typeface="Book Antiqua" panose="02040602050305030304" charset="0"/>
            </a:endParaRPr>
          </a:p>
          <a:p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Как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dirty="0" err="1">
                <a:latin typeface="Book Antiqua" panose="02040602050305030304" charset="0"/>
                <a:cs typeface="Book Antiqua" panose="02040602050305030304" charset="0"/>
              </a:rPr>
              <a:t>поступить</a:t>
            </a:r>
            <a:r>
              <a:rPr lang="en-US" altLang="ru-RU" dirty="0">
                <a:latin typeface="Book Antiqua" panose="02040602050305030304" charset="0"/>
                <a:cs typeface="Book Antiqua" panose="02040602050305030304" charset="0"/>
              </a:rPr>
              <a:t>?</a:t>
            </a:r>
            <a:endParaRPr lang="en-US" altLang="ru-RU" dirty="0">
              <a:latin typeface="Book Antiqua" panose="02040602050305030304" charset="0"/>
              <a:cs typeface="Book Antiqua" panose="02040602050305030304" charset="0"/>
            </a:endParaRPr>
          </a:p>
        </p:txBody>
      </p:sp>
      <p:pic>
        <p:nvPicPr>
          <p:cNvPr id="4" name="Изображение 3" descr="1196875_1"/>
          <p:cNvPicPr>
            <a:picLocks noChangeAspect="1"/>
          </p:cNvPicPr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6393815" y="5396865"/>
            <a:ext cx="5925185" cy="146113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en-US" dirty="0"/>
              <a:t>спасибо</a:t>
            </a:r>
            <a:endParaRPr lang="ru-RU" altLang="en-US" dirty="0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1289050"/>
            <a:ext cx="12192635" cy="860933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827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/>
          <p:nvPr/>
        </p:nvGraphicFramePr>
        <p:xfrm>
          <a:off x="0" y="0"/>
          <a:ext cx="12192000" cy="6858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" r:id="rId1" imgW="10182225" imgH="7534275" progId="Paint.Picture">
                  <p:embed/>
                </p:oleObj>
              </mc:Choice>
              <mc:Fallback>
                <p:oleObj name="" r:id="rId1" imgW="10182225" imgH="7534275" progId="Paint.Picture">
                  <p:embed/>
                  <p:pic>
                    <p:nvPicPr>
                      <p:cNvPr id="0" name="Изображение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68586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0900" y="671195"/>
            <a:ext cx="10690860" cy="2519680"/>
          </a:xfrm>
        </p:spPr>
        <p:txBody>
          <a:bodyPr>
            <a:noAutofit/>
          </a:bodyPr>
          <a:lstStyle/>
          <a:p>
            <a:r>
              <a:rPr lang="ru-RU" altLang="en-US">
                <a:latin typeface="Book Antiqua" panose="02040602050305030304" charset="0"/>
                <a:cs typeface="Book Antiqua" panose="02040602050305030304" charset="0"/>
              </a:rPr>
              <a:t>День молодого педагога</a:t>
            </a:r>
            <a:br>
              <a:rPr lang="ru-RU" altLang="en-US">
                <a:latin typeface="Book Antiqua" panose="02040602050305030304" charset="0"/>
                <a:cs typeface="Book Antiqua" panose="02040602050305030304" charset="0"/>
              </a:rPr>
            </a:br>
            <a:r>
              <a:rPr lang="ru-RU" altLang="en-US" b="1">
                <a:latin typeface="Book Antiqua" panose="02040602050305030304" charset="0"/>
                <a:cs typeface="Book Antiqua" panose="02040602050305030304" charset="0"/>
              </a:rPr>
              <a:t>«Первые шаги к успеху»</a:t>
            </a:r>
            <a:endParaRPr lang="ru-RU" altLang="en-US" b="1">
              <a:latin typeface="Book Antiqua" panose="02040602050305030304" charset="0"/>
              <a:cs typeface="Book Antiqua" panose="0204060205030503030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110" y="133985"/>
            <a:ext cx="11948160" cy="537210"/>
          </a:xfrm>
        </p:spPr>
        <p:txBody>
          <a:bodyPr/>
          <a:lstStyle/>
          <a:p>
            <a:r>
              <a:rPr lang="ru-RU" altLang="en-US" sz="2800">
                <a:solidFill>
                  <a:schemeClr val="bg1"/>
                </a:solidFill>
                <a:latin typeface="Book Antiqua" panose="02040602050305030304" charset="0"/>
                <a:cs typeface="Book Antiqua" panose="02040602050305030304" charset="0"/>
              </a:rPr>
              <a:t>МБОУ «Средняя общеобразовательная школа № 7 г. Медногорска»</a:t>
            </a:r>
            <a:endParaRPr lang="ru-RU" altLang="en-US" sz="2800">
              <a:solidFill>
                <a:schemeClr val="bg1"/>
              </a:solidFill>
              <a:latin typeface="Book Antiqua" panose="02040602050305030304" charset="0"/>
              <a:cs typeface="Book Antiqua" panose="0204060205030503030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зображение 4" descr="8f56696a70f715aea2d01b4066252fcb"/>
          <p:cNvPicPr>
            <a:picLocks noChangeAspect="1"/>
          </p:cNvPicPr>
          <p:nvPr/>
        </p:nvPicPr>
        <p:blipFill>
          <a:blip r:embed="rId1">
            <a:alphaModFix amt="40000"/>
            <a:lum bright="6000"/>
          </a:blip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630" y="4399915"/>
            <a:ext cx="11674475" cy="1325880"/>
          </a:xfrm>
        </p:spPr>
        <p:txBody>
          <a:bodyPr>
            <a:noAutofit/>
          </a:bodyPr>
          <a:lstStyle/>
          <a:p>
            <a:pPr algn="ctr"/>
            <a:r>
              <a:rPr lang="en-US" altLang="en-US" sz="3600">
                <a:latin typeface="Book Antiqua" panose="02040602050305030304" charset="0"/>
                <a:cs typeface="Book Antiqua" panose="02040602050305030304" charset="0"/>
              </a:rPr>
              <a:t>«</a:t>
            </a:r>
            <a:r>
              <a:rPr lang="en-US" altLang="en-US" sz="3600">
                <a:latin typeface="Book Antiqua" panose="02040602050305030304" charset="0"/>
                <a:cs typeface="Book Antiqua" panose="02040602050305030304" charset="0"/>
              </a:rPr>
              <a:t>Урок</a:t>
            </a:r>
            <a:r>
              <a:rPr lang="en-US" altLang="ru-RU" sz="3600">
                <a:latin typeface="Book Antiqua" panose="02040602050305030304" charset="0"/>
                <a:cs typeface="Book Antiqua" panose="02040602050305030304" charset="0"/>
              </a:rPr>
              <a:t> — </a:t>
            </a:r>
            <a:r>
              <a:rPr lang="en-US" altLang="en-US" sz="3600">
                <a:latin typeface="Book Antiqua" panose="02040602050305030304" charset="0"/>
                <a:cs typeface="Book Antiqua" panose="02040602050305030304" charset="0"/>
              </a:rPr>
              <a:t>это</a:t>
            </a:r>
            <a:r>
              <a:rPr lang="en-US" altLang="ru-RU" sz="360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sz="3600">
                <a:latin typeface="Book Antiqua" panose="02040602050305030304" charset="0"/>
                <a:cs typeface="Book Antiqua" panose="02040602050305030304" charset="0"/>
              </a:rPr>
              <a:t>совместный</a:t>
            </a:r>
            <a:r>
              <a:rPr lang="en-US" altLang="ru-RU" sz="360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sz="3600">
                <a:latin typeface="Book Antiqua" panose="02040602050305030304" charset="0"/>
                <a:cs typeface="Book Antiqua" panose="02040602050305030304" charset="0"/>
              </a:rPr>
              <a:t>труд</a:t>
            </a:r>
            <a:r>
              <a:rPr lang="en-US" altLang="ru-RU" sz="360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sz="3600">
                <a:latin typeface="Book Antiqua" panose="02040602050305030304" charset="0"/>
                <a:cs typeface="Book Antiqua" panose="02040602050305030304" charset="0"/>
              </a:rPr>
              <a:t>детей</a:t>
            </a:r>
            <a:r>
              <a:rPr lang="en-US" altLang="ru-RU" sz="360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sz="3600">
                <a:latin typeface="Book Antiqua" panose="02040602050305030304" charset="0"/>
                <a:cs typeface="Book Antiqua" panose="02040602050305030304" charset="0"/>
              </a:rPr>
              <a:t>и</a:t>
            </a:r>
            <a:r>
              <a:rPr lang="en-US" altLang="ru-RU" sz="360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sz="3600">
                <a:latin typeface="Book Antiqua" panose="02040602050305030304" charset="0"/>
                <a:cs typeface="Book Antiqua" panose="02040602050305030304" charset="0"/>
              </a:rPr>
              <a:t>педагога</a:t>
            </a:r>
            <a:r>
              <a:rPr lang="en-US" altLang="ru-RU" sz="3600">
                <a:latin typeface="Book Antiqua" panose="02040602050305030304" charset="0"/>
                <a:cs typeface="Book Antiqua" panose="02040602050305030304" charset="0"/>
              </a:rPr>
              <a:t>, </a:t>
            </a:r>
            <a:r>
              <a:rPr lang="en-US" altLang="en-US" sz="3600">
                <a:latin typeface="Book Antiqua" panose="02040602050305030304" charset="0"/>
                <a:cs typeface="Book Antiqua" panose="02040602050305030304" charset="0"/>
              </a:rPr>
              <a:t>и</a:t>
            </a:r>
            <a:r>
              <a:rPr lang="en-US" altLang="ru-RU" sz="360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sz="3600">
                <a:latin typeface="Book Antiqua" panose="02040602050305030304" charset="0"/>
                <a:cs typeface="Book Antiqua" panose="02040602050305030304" charset="0"/>
              </a:rPr>
              <a:t>успех</a:t>
            </a:r>
            <a:r>
              <a:rPr lang="en-US" altLang="ru-RU" sz="360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sz="3600">
                <a:latin typeface="Book Antiqua" panose="02040602050305030304" charset="0"/>
                <a:cs typeface="Book Antiqua" panose="02040602050305030304" charset="0"/>
              </a:rPr>
              <a:t>этого</a:t>
            </a:r>
            <a:r>
              <a:rPr lang="en-US" altLang="ru-RU" sz="360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sz="3600">
                <a:latin typeface="Book Antiqua" panose="02040602050305030304" charset="0"/>
                <a:cs typeface="Book Antiqua" panose="02040602050305030304" charset="0"/>
              </a:rPr>
              <a:t>труда</a:t>
            </a:r>
            <a:r>
              <a:rPr lang="en-US" altLang="ru-RU" sz="360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sz="3600">
                <a:latin typeface="Book Antiqua" panose="02040602050305030304" charset="0"/>
                <a:cs typeface="Book Antiqua" panose="02040602050305030304" charset="0"/>
              </a:rPr>
              <a:t>определяется</a:t>
            </a:r>
            <a:r>
              <a:rPr lang="en-US" altLang="ru-RU" sz="360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sz="3600">
                <a:latin typeface="Book Antiqua" panose="02040602050305030304" charset="0"/>
                <a:cs typeface="Book Antiqua" panose="02040602050305030304" charset="0"/>
              </a:rPr>
              <a:t>в</a:t>
            </a:r>
            <a:r>
              <a:rPr lang="en-US" altLang="ru-RU" sz="360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sz="3600">
                <a:latin typeface="Book Antiqua" panose="02040602050305030304" charset="0"/>
                <a:cs typeface="Book Antiqua" panose="02040602050305030304" charset="0"/>
              </a:rPr>
              <a:t>первую</a:t>
            </a:r>
            <a:r>
              <a:rPr lang="en-US" altLang="ru-RU" sz="360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sz="3600">
                <a:latin typeface="Book Antiqua" panose="02040602050305030304" charset="0"/>
                <a:cs typeface="Book Antiqua" panose="02040602050305030304" charset="0"/>
              </a:rPr>
              <a:t>очередь</a:t>
            </a:r>
            <a:r>
              <a:rPr lang="en-US" altLang="ru-RU" sz="360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sz="3600">
                <a:latin typeface="Book Antiqua" panose="02040602050305030304" charset="0"/>
                <a:cs typeface="Book Antiqua" panose="02040602050305030304" charset="0"/>
              </a:rPr>
              <a:t>теми</a:t>
            </a:r>
            <a:r>
              <a:rPr lang="en-US" altLang="ru-RU" sz="360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sz="3600">
                <a:latin typeface="Book Antiqua" panose="02040602050305030304" charset="0"/>
                <a:cs typeface="Book Antiqua" panose="02040602050305030304" charset="0"/>
              </a:rPr>
              <a:t>взаимоотношениями</a:t>
            </a:r>
            <a:r>
              <a:rPr lang="en-US" altLang="ru-RU" sz="3600">
                <a:latin typeface="Book Antiqua" panose="02040602050305030304" charset="0"/>
                <a:cs typeface="Book Antiqua" panose="02040602050305030304" charset="0"/>
              </a:rPr>
              <a:t>, </a:t>
            </a:r>
            <a:r>
              <a:rPr lang="en-US" altLang="en-US" sz="3600">
                <a:latin typeface="Book Antiqua" panose="02040602050305030304" charset="0"/>
                <a:cs typeface="Book Antiqua" panose="02040602050305030304" charset="0"/>
              </a:rPr>
              <a:t>которые</a:t>
            </a:r>
            <a:r>
              <a:rPr lang="en-US" altLang="ru-RU" sz="360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sz="3600">
                <a:latin typeface="Book Antiqua" panose="02040602050305030304" charset="0"/>
                <a:cs typeface="Book Antiqua" panose="02040602050305030304" charset="0"/>
              </a:rPr>
              <a:t>складываются</a:t>
            </a:r>
            <a:r>
              <a:rPr lang="en-US" altLang="ru-RU" sz="360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sz="3600">
                <a:latin typeface="Book Antiqua" panose="02040602050305030304" charset="0"/>
                <a:cs typeface="Book Antiqua" panose="02040602050305030304" charset="0"/>
              </a:rPr>
              <a:t>между</a:t>
            </a:r>
            <a:r>
              <a:rPr lang="en-US" altLang="ru-RU" sz="360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sz="3600">
                <a:latin typeface="Book Antiqua" panose="02040602050305030304" charset="0"/>
                <a:cs typeface="Book Antiqua" panose="02040602050305030304" charset="0"/>
              </a:rPr>
              <a:t>преподавателем</a:t>
            </a:r>
            <a:r>
              <a:rPr lang="en-US" altLang="ru-RU" sz="360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sz="3600">
                <a:latin typeface="Book Antiqua" panose="02040602050305030304" charset="0"/>
                <a:cs typeface="Book Antiqua" panose="02040602050305030304" charset="0"/>
              </a:rPr>
              <a:t>и</a:t>
            </a:r>
            <a:r>
              <a:rPr lang="en-US" altLang="ru-RU" sz="3600"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sz="3600">
                <a:latin typeface="Book Antiqua" panose="02040602050305030304" charset="0"/>
                <a:cs typeface="Book Antiqua" panose="02040602050305030304" charset="0"/>
              </a:rPr>
              <a:t>учащимися</a:t>
            </a:r>
            <a:r>
              <a:rPr lang="en-US" altLang="en-US" sz="3600">
                <a:latin typeface="Book Antiqua" panose="02040602050305030304" charset="0"/>
                <a:cs typeface="Book Antiqua" panose="02040602050305030304" charset="0"/>
              </a:rPr>
              <a:t>»</a:t>
            </a:r>
            <a:r>
              <a:rPr lang="ru-RU" sz="3600">
                <a:latin typeface="Book Antiqua" panose="02040602050305030304" charset="0"/>
                <a:cs typeface="Book Antiqua" panose="02040602050305030304" charset="0"/>
              </a:rPr>
              <a:t>.</a:t>
            </a:r>
            <a:endParaRPr lang="ru-RU" sz="3600">
              <a:latin typeface="Book Antiqua" panose="02040602050305030304" charset="0"/>
              <a:cs typeface="Book Antiqua" panose="02040602050305030304" charset="0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8412480" y="6085205"/>
            <a:ext cx="3378835" cy="602615"/>
          </a:xfrm>
        </p:spPr>
        <p:txBody>
          <a:bodyPr/>
          <a:lstStyle/>
          <a:p>
            <a:r>
              <a:rPr lang="en-US" altLang="en-US" i="1"/>
              <a:t>Сухомлинский</a:t>
            </a:r>
            <a:r>
              <a:rPr lang="en-US" altLang="ru-RU" i="1"/>
              <a:t> </a:t>
            </a:r>
            <a:r>
              <a:rPr lang="en-US" altLang="en-US" i="1"/>
              <a:t>В</a:t>
            </a:r>
            <a:r>
              <a:rPr lang="en-US" altLang="ru-RU" i="1"/>
              <a:t>.</a:t>
            </a:r>
            <a:r>
              <a:rPr lang="en-US" altLang="en-US" i="1"/>
              <a:t>А</a:t>
            </a:r>
            <a:r>
              <a:rPr lang="en-US" altLang="ru-RU" i="1"/>
              <a:t>.</a:t>
            </a:r>
            <a:endParaRPr lang="en-US" altLang="ru-RU" i="1"/>
          </a:p>
        </p:txBody>
      </p:sp>
      <p:pic>
        <p:nvPicPr>
          <p:cNvPr id="4" name="Изображение 3" descr="16c4e886-6388-58a4-a871-8101453de90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2125" y="137160"/>
            <a:ext cx="6442075" cy="3801110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1595" y="645795"/>
            <a:ext cx="7050405" cy="1325880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ru-RU" altLang="en-US" sz="6000" dirty="0">
                <a:ln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Book Antiqua" panose="02040602050305030304" charset="0"/>
                <a:cs typeface="Book Antiqua" panose="02040602050305030304" charset="0"/>
              </a:rPr>
              <a:t>Открытый микрофон</a:t>
            </a:r>
            <a:endParaRPr lang="ru-RU" altLang="en-US" sz="6000" dirty="0">
              <a:ln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Book Antiqua" panose="02040602050305030304" charset="0"/>
              <a:cs typeface="Book Antiqua" panose="02040602050305030304" charset="0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4010660" y="2292350"/>
            <a:ext cx="6061075" cy="4351655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ru-RU" altLang="en-US" sz="70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latin typeface="Akademische schmalfette" panose="02000009000000000000" charset="0"/>
                <a:cs typeface="Akademische schmalfette" panose="02000009000000000000" charset="0"/>
              </a:rPr>
              <a:t>Учитель – это профессия или призвание?</a:t>
            </a:r>
            <a:endParaRPr lang="ru-RU" altLang="en-US" sz="700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/>
              <a:latin typeface="Akademische schmalfette" panose="02000009000000000000" charset="0"/>
              <a:cs typeface="Akademische schmalfette" panose="02000009000000000000" charset="0"/>
            </a:endParaRPr>
          </a:p>
        </p:txBody>
      </p:sp>
      <p:pic>
        <p:nvPicPr>
          <p:cNvPr id="6" name="Изображение 5" descr="Screenshot_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600000">
            <a:off x="1042670" y="116205"/>
            <a:ext cx="2369185" cy="710374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3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243205" y="137160"/>
          <a:ext cx="11830050" cy="6537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98190"/>
                <a:gridCol w="4115435"/>
                <a:gridCol w="2209165"/>
                <a:gridCol w="2207260"/>
              </a:tblGrid>
              <a:tr h="959485">
                <a:tc row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 10.30-11.30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482" marR="36482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Работа по секциям, проведение открытых мероприятий (уроков, внеклассных занятий, мастер-классов):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482" marR="36482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Педагоги школы, гости школы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482" marR="36482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 Место проведения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482" marR="36482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65786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1. Движение – жизнь. Открытый урок по физической культуре.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482" marR="36482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Абдрахимова Е.Х., 7б класс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482" marR="36482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Спортивный зал ДК «Юбилейный»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482" marR="36482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390015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2. Искусственный интеллект: вперед к будущему.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Открытое внеклассное занятие по робототехнике.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482" marR="36482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Акишина М.Н., 7а класс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482" marR="36482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Кабинет №10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482" marR="36482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75057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3. Мир вокруг нас.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Открытый урок по окружающему миру.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482" marR="36482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Бажитова О.С., 4а класс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482" marR="36482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Кабинет №8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482" marR="36482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500505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4. Живое слово классики.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Открытый урок по литературному чтению.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482" marR="36482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Долбня О.А., 3б класс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482" marR="36482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Кабинет №12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482" marR="36482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11.30-11.50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482" marR="36482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Кофе-брейк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482" marR="36482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Педагоги школы, гости школы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482" marR="36482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Столовая 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482" marR="36482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6394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11.50-13.30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482" marR="36482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Круглый стол «Первые шаги к успеху: вопросы и ответы»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482" marR="36482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Педагоги школы, гости школы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482" marR="36482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Кабинет №5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482" marR="36482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8455" y="258445"/>
            <a:ext cx="10824845" cy="784860"/>
          </a:xfrm>
        </p:spPr>
        <p:txBody>
          <a:bodyPr/>
          <a:lstStyle/>
          <a:p>
            <a:r>
              <a:rPr lang="ru-RU">
                <a:ln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Cambria" panose="02040503050406030204" charset="0"/>
                <a:cs typeface="Cambria" panose="02040503050406030204" charset="0"/>
              </a:rPr>
              <a:t>Программа</a:t>
            </a:r>
            <a:endParaRPr lang="ru-RU">
              <a:ln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Cambria" panose="02040503050406030204" charset="0"/>
              <a:cs typeface="Cambria" panose="0204050305040603020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зображение 4" descr="lqfnpkxv6add1528wm4p616t0e1h5nk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84575" y="2400935"/>
            <a:ext cx="8418195" cy="1325880"/>
          </a:xfrm>
        </p:spPr>
        <p:txBody>
          <a:bodyPr>
            <a:normAutofit fontScale="90000"/>
          </a:bodyPr>
          <a:lstStyle/>
          <a:p>
            <a:pPr algn="r"/>
            <a:r>
              <a:rPr lang="en-US" altLang="en-US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Я</a:t>
            </a:r>
            <a:r>
              <a:rPr lang="en-US" altLang="ru-RU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 </a:t>
            </a:r>
            <a:r>
              <a:rPr lang="en-US" altLang="en-US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не</a:t>
            </a:r>
            <a:r>
              <a:rPr lang="en-US" altLang="ru-RU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 </a:t>
            </a:r>
            <a:r>
              <a:rPr lang="en-US" altLang="en-US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стыжусь</a:t>
            </a:r>
            <a:r>
              <a:rPr lang="en-US" altLang="ru-RU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 </a:t>
            </a:r>
            <a:r>
              <a:rPr lang="en-US" altLang="en-US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учиться</a:t>
            </a:r>
            <a:r>
              <a:rPr lang="en-US" altLang="ru-RU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; </a:t>
            </a:r>
            <a:br>
              <a:rPr lang="en-US" altLang="ru-RU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</a:br>
            <a:r>
              <a:rPr lang="en-US" altLang="en-US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я</a:t>
            </a:r>
            <a:r>
              <a:rPr lang="en-US" altLang="ru-RU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 </a:t>
            </a:r>
            <a:r>
              <a:rPr lang="en-US" altLang="en-US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выспрашиваю</a:t>
            </a:r>
            <a:r>
              <a:rPr lang="en-US" altLang="ru-RU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 </a:t>
            </a:r>
            <a:r>
              <a:rPr lang="en-US" altLang="en-US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и</a:t>
            </a:r>
            <a:r>
              <a:rPr lang="en-US" altLang="ru-RU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 </a:t>
            </a:r>
            <a:r>
              <a:rPr lang="en-US" altLang="en-US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выведываю</a:t>
            </a:r>
            <a:r>
              <a:rPr lang="en-US" altLang="ru-RU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, </a:t>
            </a:r>
            <a:r>
              <a:rPr lang="en-US" altLang="en-US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и</a:t>
            </a:r>
            <a:r>
              <a:rPr lang="en-US" altLang="ru-RU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 </a:t>
            </a:r>
            <a:r>
              <a:rPr lang="en-US" altLang="en-US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питаю</a:t>
            </a:r>
            <a:r>
              <a:rPr lang="en-US" altLang="ru-RU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 </a:t>
            </a:r>
            <a:r>
              <a:rPr lang="en-US" altLang="en-US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великую</a:t>
            </a:r>
            <a:r>
              <a:rPr lang="en-US" altLang="ru-RU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 </a:t>
            </a:r>
            <a:r>
              <a:rPr lang="en-US" altLang="en-US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благодарность</a:t>
            </a:r>
            <a:r>
              <a:rPr lang="en-US" altLang="ru-RU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 </a:t>
            </a:r>
            <a:r>
              <a:rPr lang="en-US" altLang="en-US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к</a:t>
            </a:r>
            <a:r>
              <a:rPr lang="en-US" altLang="ru-RU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 </a:t>
            </a:r>
            <a:r>
              <a:rPr lang="en-US" altLang="en-US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тому</a:t>
            </a:r>
            <a:r>
              <a:rPr lang="en-US" altLang="ru-RU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, </a:t>
            </a:r>
            <a:br>
              <a:rPr lang="en-US" altLang="ru-RU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</a:br>
            <a:r>
              <a:rPr lang="en-US" altLang="en-US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кто</a:t>
            </a:r>
            <a:r>
              <a:rPr lang="en-US" altLang="ru-RU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 </a:t>
            </a:r>
            <a:r>
              <a:rPr lang="en-US" altLang="en-US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мне</a:t>
            </a:r>
            <a:r>
              <a:rPr lang="en-US" altLang="ru-RU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 </a:t>
            </a:r>
            <a:r>
              <a:rPr lang="en-US" altLang="en-US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отвечает</a:t>
            </a:r>
            <a:r>
              <a:rPr lang="en-US" altLang="ru-RU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, </a:t>
            </a:r>
            <a:r>
              <a:rPr lang="en-US" altLang="en-US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и</a:t>
            </a:r>
            <a:r>
              <a:rPr lang="en-US" altLang="ru-RU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 </a:t>
            </a:r>
            <a:r>
              <a:rPr lang="en-US" altLang="en-US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никто</a:t>
            </a:r>
            <a:r>
              <a:rPr lang="en-US" altLang="ru-RU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 </a:t>
            </a:r>
            <a:r>
              <a:rPr lang="en-US" altLang="en-US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не</a:t>
            </a:r>
            <a:r>
              <a:rPr lang="en-US" altLang="ru-RU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 </a:t>
            </a:r>
            <a:r>
              <a:rPr lang="en-US" altLang="en-US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бывает</a:t>
            </a:r>
            <a:r>
              <a:rPr lang="en-US" altLang="ru-RU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 </a:t>
            </a:r>
            <a:r>
              <a:rPr lang="en-US" altLang="en-US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у</a:t>
            </a:r>
            <a:r>
              <a:rPr lang="en-US" altLang="ru-RU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 </a:t>
            </a:r>
            <a:r>
              <a:rPr lang="en-US" altLang="en-US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меня</a:t>
            </a:r>
            <a:r>
              <a:rPr lang="en-US" altLang="ru-RU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 </a:t>
            </a:r>
            <a:r>
              <a:rPr lang="en-US" altLang="en-US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этой</a:t>
            </a:r>
            <a:r>
              <a:rPr lang="en-US" altLang="ru-RU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 </a:t>
            </a:r>
            <a:r>
              <a:rPr lang="en-US" altLang="en-US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благодарностью</a:t>
            </a:r>
            <a:r>
              <a:rPr lang="en-US" altLang="ru-RU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 </a:t>
            </a:r>
            <a:br>
              <a:rPr lang="en-US" altLang="ru-RU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</a:br>
            <a:r>
              <a:rPr lang="en-US" altLang="en-US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обойден</a:t>
            </a:r>
            <a:r>
              <a:rPr lang="en-US" altLang="ru-RU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.</a:t>
            </a:r>
            <a:br>
              <a:rPr lang="en-US" altLang="ru-RU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</a:br>
            <a:r>
              <a:rPr lang="en-US" altLang="ru-RU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 </a:t>
            </a:r>
            <a:br>
              <a:rPr lang="en-US" altLang="ru-RU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</a:br>
            <a:r>
              <a:rPr lang="en-US" altLang="ru-RU" i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(</a:t>
            </a:r>
            <a:r>
              <a:rPr lang="en-US" altLang="en-US" i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Сократ</a:t>
            </a:r>
            <a:r>
              <a:rPr lang="en-US" altLang="ru-RU" i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entury Schoolbook" panose="02040604050505020304" charset="0"/>
                <a:cs typeface="Century Schoolbook" panose="02040604050505020304" charset="0"/>
              </a:rPr>
              <a:t>)</a:t>
            </a:r>
            <a:endParaRPr lang="en-US" altLang="ru-RU" i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Century Schoolbook" panose="02040604050505020304" charset="0"/>
              <a:cs typeface="Century Schoolbook" panose="0204060405050502030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зображение 4" descr="45ed76f052132fb4185696545d5e39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en-US">
                <a:latin typeface="Book Antiqua" panose="02040602050305030304" charset="0"/>
                <a:cs typeface="Book Antiqua" panose="02040602050305030304" charset="0"/>
              </a:rPr>
              <a:t>Умение решать конфликтные ситуации</a:t>
            </a:r>
            <a:endParaRPr lang="ru-RU" altLang="en-US">
              <a:latin typeface="Book Antiqua" panose="02040602050305030304" charset="0"/>
              <a:cs typeface="Book Antiqua" panose="02040602050305030304" charset="0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1584325"/>
            <a:ext cx="10515600" cy="1014730"/>
          </a:xfrm>
        </p:spPr>
        <p:txBody>
          <a:bodyPr/>
          <a:lstStyle/>
          <a:p>
            <a:pPr algn="ctr"/>
            <a:r>
              <a:rPr lang="ru-RU" altLang="en-US">
                <a:sym typeface="+mn-ea"/>
              </a:rPr>
              <a:t>Практикум для педагогов</a:t>
            </a:r>
            <a:endParaRPr lang="ru-RU" altLang="en-US"/>
          </a:p>
          <a:p>
            <a:endParaRPr lang="ru-RU" altLang="en-US"/>
          </a:p>
        </p:txBody>
      </p:sp>
      <p:pic>
        <p:nvPicPr>
          <p:cNvPr id="4" name="Изображение 3" descr="7b39b702-355c-53c3-b74e-347b29352d6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81530" y="2306320"/>
            <a:ext cx="7282180" cy="45516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45ed76f052132fb4185696545d5e39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1031875"/>
            <a:ext cx="10515600" cy="4351338"/>
          </a:xfrm>
        </p:spPr>
        <p:txBody>
          <a:bodyPr/>
          <a:lstStyle/>
          <a:p>
            <a:r>
              <a:rPr lang="en-US" altLang="en-US" sz="5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Book Antiqua" panose="02040602050305030304" charset="0"/>
                <a:cs typeface="Book Antiqua" panose="02040602050305030304" charset="0"/>
              </a:rPr>
              <a:t>Конфликт</a:t>
            </a:r>
            <a:r>
              <a:rPr lang="en-US" altLang="ru-RU" sz="5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ru-RU" sz="5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Book Antiqua" panose="02040602050305030304" charset="0"/>
                <a:cs typeface="Book Antiqua" panose="02040602050305030304" charset="0"/>
              </a:rPr>
              <a:t>— </a:t>
            </a:r>
            <a:r>
              <a:rPr lang="en-US" altLang="en-US" sz="5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Book Antiqua" panose="02040602050305030304" charset="0"/>
                <a:cs typeface="Book Antiqua" panose="02040602050305030304" charset="0"/>
              </a:rPr>
              <a:t>это</a:t>
            </a:r>
            <a:r>
              <a:rPr lang="en-US" altLang="ru-RU" sz="5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sz="5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Book Antiqua" panose="02040602050305030304" charset="0"/>
                <a:cs typeface="Book Antiqua" panose="02040602050305030304" charset="0"/>
              </a:rPr>
              <a:t>столкновение</a:t>
            </a:r>
            <a:r>
              <a:rPr lang="en-US" altLang="ru-RU" sz="5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sz="5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Book Antiqua" panose="02040602050305030304" charset="0"/>
                <a:cs typeface="Book Antiqua" panose="02040602050305030304" charset="0"/>
              </a:rPr>
              <a:t>противоположных</a:t>
            </a:r>
            <a:r>
              <a:rPr lang="en-US" altLang="ru-RU" sz="5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sz="5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Book Antiqua" panose="02040602050305030304" charset="0"/>
                <a:cs typeface="Book Antiqua" panose="02040602050305030304" charset="0"/>
              </a:rPr>
              <a:t>интересов</a:t>
            </a:r>
            <a:r>
              <a:rPr lang="en-US" altLang="ru-RU" sz="5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Book Antiqua" panose="02040602050305030304" charset="0"/>
                <a:cs typeface="Book Antiqua" panose="02040602050305030304" charset="0"/>
              </a:rPr>
              <a:t>, </a:t>
            </a:r>
            <a:r>
              <a:rPr lang="en-US" altLang="en-US" sz="5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Book Antiqua" panose="02040602050305030304" charset="0"/>
                <a:cs typeface="Book Antiqua" panose="02040602050305030304" charset="0"/>
              </a:rPr>
              <a:t>целей</a:t>
            </a:r>
            <a:r>
              <a:rPr lang="en-US" altLang="ru-RU" sz="5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Book Antiqua" panose="02040602050305030304" charset="0"/>
                <a:cs typeface="Book Antiqua" panose="02040602050305030304" charset="0"/>
              </a:rPr>
              <a:t>, </a:t>
            </a:r>
            <a:r>
              <a:rPr lang="en-US" altLang="en-US" sz="5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Book Antiqua" panose="02040602050305030304" charset="0"/>
                <a:cs typeface="Book Antiqua" panose="02040602050305030304" charset="0"/>
              </a:rPr>
              <a:t>позиций</a:t>
            </a:r>
            <a:r>
              <a:rPr lang="en-US" altLang="ru-RU" sz="5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Book Antiqua" panose="02040602050305030304" charset="0"/>
                <a:cs typeface="Book Antiqua" panose="02040602050305030304" charset="0"/>
              </a:rPr>
              <a:t>, </a:t>
            </a:r>
            <a:r>
              <a:rPr lang="en-US" altLang="en-US" sz="5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Book Antiqua" panose="02040602050305030304" charset="0"/>
                <a:cs typeface="Book Antiqua" panose="02040602050305030304" charset="0"/>
              </a:rPr>
              <a:t>мнений</a:t>
            </a:r>
            <a:r>
              <a:rPr lang="en-US" altLang="ru-RU" sz="5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sz="5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Book Antiqua" panose="02040602050305030304" charset="0"/>
                <a:cs typeface="Book Antiqua" panose="02040602050305030304" charset="0"/>
              </a:rPr>
              <a:t>двух</a:t>
            </a:r>
            <a:r>
              <a:rPr lang="en-US" altLang="ru-RU" sz="5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sz="5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Book Antiqua" panose="02040602050305030304" charset="0"/>
                <a:cs typeface="Book Antiqua" panose="02040602050305030304" charset="0"/>
              </a:rPr>
              <a:t>или</a:t>
            </a:r>
            <a:r>
              <a:rPr lang="en-US" altLang="ru-RU" sz="5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sz="5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Book Antiqua" panose="02040602050305030304" charset="0"/>
                <a:cs typeface="Book Antiqua" panose="02040602050305030304" charset="0"/>
              </a:rPr>
              <a:t>более</a:t>
            </a:r>
            <a:r>
              <a:rPr lang="en-US" altLang="ru-RU" sz="5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Book Antiqua" panose="02040602050305030304" charset="0"/>
                <a:cs typeface="Book Antiqua" panose="02040602050305030304" charset="0"/>
              </a:rPr>
              <a:t> </a:t>
            </a:r>
            <a:r>
              <a:rPr lang="en-US" altLang="en-US" sz="5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Book Antiqua" panose="02040602050305030304" charset="0"/>
                <a:cs typeface="Book Antiqua" panose="02040602050305030304" charset="0"/>
              </a:rPr>
              <a:t>людей</a:t>
            </a:r>
            <a:r>
              <a:rPr lang="en-US" altLang="ru-RU" sz="5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Book Antiqua" panose="02040602050305030304" charset="0"/>
                <a:cs typeface="Book Antiqua" panose="02040602050305030304" charset="0"/>
              </a:rPr>
              <a:t>. </a:t>
            </a:r>
            <a:endParaRPr lang="en-US" altLang="ru-RU" sz="54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Book Antiqua" panose="02040602050305030304" charset="0"/>
              <a:cs typeface="Book Antiqua" panose="0204060205030503030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мещающее содержимое 3" descr="45ed76f052132fb4185696545d5e3904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1301115"/>
            <a:ext cx="10515600" cy="1325563"/>
          </a:xfrm>
        </p:spPr>
        <p:txBody>
          <a:bodyPr/>
          <a:lstStyle/>
          <a:p>
            <a:pPr algn="ctr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</a:pPr>
            <a:r>
              <a:rPr lang="en-US" altLang="en-US" sz="8000" b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Book Antiqua" panose="02040602050305030304" charset="0"/>
                <a:ea typeface="+mn-ea"/>
                <a:cs typeface="Book Antiqua" panose="02040602050305030304" charset="0"/>
              </a:rPr>
              <a:t>Разминка</a:t>
            </a:r>
            <a:endParaRPr lang="en-US" altLang="en-US" sz="8000" b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Book Antiqua" panose="02040602050305030304" charset="0"/>
              <a:ea typeface="+mn-ea"/>
              <a:cs typeface="Book Antiqua" panose="0204060205030503030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931*514"/>
  <p:tag name="TABLE_ENDDRAG_RECT" val="19*10*931*51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2237</Words>
  <Application>WPS Presentation</Application>
  <PresentationFormat>Широкоэкранный</PresentationFormat>
  <Paragraphs>128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SimSun</vt:lpstr>
      <vt:lpstr>Wingdings</vt:lpstr>
      <vt:lpstr>Calibri Light</vt:lpstr>
      <vt:lpstr>Book Antiqua</vt:lpstr>
      <vt:lpstr>Calibri</vt:lpstr>
      <vt:lpstr>Times New Roman</vt:lpstr>
      <vt:lpstr>Microsoft YaHei</vt:lpstr>
      <vt:lpstr>Arial Unicode MS</vt:lpstr>
      <vt:lpstr>Akademische schmalfette</vt:lpstr>
      <vt:lpstr>Arial Black</vt:lpstr>
      <vt:lpstr>Cambria Math</vt:lpstr>
      <vt:lpstr>Cambria</vt:lpstr>
      <vt:lpstr>Century Schoolbook</vt:lpstr>
      <vt:lpstr>Office Theme</vt:lpstr>
      <vt:lpstr>Paint.Picture</vt:lpstr>
      <vt:lpstr>PowerPoint 演示文稿</vt:lpstr>
      <vt:lpstr>Молодые педагоги...</vt:lpstr>
      <vt:lpstr>«Урок — это совместный труд детей и педагога, и успех этого труда определяется в первую очередь теми взаимоотношениями, которые складываются между преподавателем и учащимися».</vt:lpstr>
      <vt:lpstr>Открытый микрофон</vt:lpstr>
      <vt:lpstr>PowerPoint 演示文稿</vt:lpstr>
      <vt:lpstr>PowerPoint 演示文稿</vt:lpstr>
      <vt:lpstr>Умение решать конфликтные ситуации</vt:lpstr>
      <vt:lpstr>PowerPoint 演示文稿</vt:lpstr>
      <vt:lpstr>Разминка</vt:lpstr>
      <vt:lpstr>Конфликты возникают из-за того, что все мы разные</vt:lpstr>
      <vt:lpstr>PowerPoint 演示文稿</vt:lpstr>
      <vt:lpstr>Задание</vt:lpstr>
      <vt:lpstr>PowerPoint 演示文稿</vt:lpstr>
      <vt:lpstr>PowerPoint 演示文稿</vt:lpstr>
      <vt:lpstr>PowerPoint 演示文稿</vt:lpstr>
      <vt:lpstr>Первая любовь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