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61" r:id="rId5"/>
    <p:sldId id="262" r:id="rId6"/>
    <p:sldId id="258" r:id="rId7"/>
    <p:sldId id="263" r:id="rId8"/>
    <p:sldId id="264" r:id="rId9"/>
    <p:sldId id="265" r:id="rId10"/>
    <p:sldId id="257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4" d="100"/>
          <a:sy n="84" d="100"/>
        </p:scale>
        <p:origin x="-966" y="6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F22EF-F0BD-44FA-A1DF-46D44E632ECA}" type="datetimeFigureOut">
              <a:rPr lang="ru-RU" smtClean="0"/>
              <a:pPr/>
              <a:t>05.02.2021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B69C8-0905-4D92-BBFB-1BC4E6B4FF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F22EF-F0BD-44FA-A1DF-46D44E632ECA}" type="datetimeFigureOut">
              <a:rPr lang="ru-RU" smtClean="0"/>
              <a:pPr/>
              <a:t>05.02.2021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B69C8-0905-4D92-BBFB-1BC4E6B4FF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F22EF-F0BD-44FA-A1DF-46D44E632ECA}" type="datetimeFigureOut">
              <a:rPr lang="ru-RU" smtClean="0"/>
              <a:pPr/>
              <a:t>05.02.2021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B69C8-0905-4D92-BBFB-1BC4E6B4FF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F22EF-F0BD-44FA-A1DF-46D44E632ECA}" type="datetimeFigureOut">
              <a:rPr lang="ru-RU" smtClean="0"/>
              <a:pPr/>
              <a:t>05.02.2021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B69C8-0905-4D92-BBFB-1BC4E6B4FF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F22EF-F0BD-44FA-A1DF-46D44E632ECA}" type="datetimeFigureOut">
              <a:rPr lang="ru-RU" smtClean="0"/>
              <a:pPr/>
              <a:t>05.02.2021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B69C8-0905-4D92-BBFB-1BC4E6B4FF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F22EF-F0BD-44FA-A1DF-46D44E632ECA}" type="datetimeFigureOut">
              <a:rPr lang="ru-RU" smtClean="0"/>
              <a:pPr/>
              <a:t>05.02.2021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B69C8-0905-4D92-BBFB-1BC4E6B4FF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F22EF-F0BD-44FA-A1DF-46D44E632ECA}" type="datetimeFigureOut">
              <a:rPr lang="ru-RU" smtClean="0"/>
              <a:pPr/>
              <a:t>05.02.2021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B69C8-0905-4D92-BBFB-1BC4E6B4FF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F22EF-F0BD-44FA-A1DF-46D44E632ECA}" type="datetimeFigureOut">
              <a:rPr lang="ru-RU" smtClean="0"/>
              <a:pPr/>
              <a:t>05.02.2021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B69C8-0905-4D92-BBFB-1BC4E6B4FF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F22EF-F0BD-44FA-A1DF-46D44E632ECA}" type="datetimeFigureOut">
              <a:rPr lang="ru-RU" smtClean="0"/>
              <a:pPr/>
              <a:t>05.02.2021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B69C8-0905-4D92-BBFB-1BC4E6B4FF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F22EF-F0BD-44FA-A1DF-46D44E632ECA}" type="datetimeFigureOut">
              <a:rPr lang="ru-RU" smtClean="0"/>
              <a:pPr/>
              <a:t>05.02.2021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B69C8-0905-4D92-BBFB-1BC4E6B4FF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F22EF-F0BD-44FA-A1DF-46D44E632ECA}" type="datetimeFigureOut">
              <a:rPr lang="ru-RU" smtClean="0"/>
              <a:pPr/>
              <a:t>05.02.2021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FDB69C8-0905-4D92-BBFB-1BC4E6B4FF4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F6F22EF-F0BD-44FA-A1DF-46D44E632ECA}" type="datetimeFigureOut">
              <a:rPr lang="ru-RU" smtClean="0"/>
              <a:pPr/>
              <a:t>05.02.2021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FDB69C8-0905-4D92-BBFB-1BC4E6B4FF46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714348" y="1142984"/>
            <a:ext cx="778674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«Рассказ К.Г. Паустовского «Телеграмма».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Черты сентиментализма в рассказе»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(8 класс)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357158" y="5286388"/>
            <a:ext cx="385765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Учитель русского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языка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литературы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en-US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квалификационная категория)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МОБУ 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гимназии № 16 г. Сочи </a:t>
            </a:r>
            <a:endParaRPr lang="ru-RU" sz="16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им. </a:t>
            </a:r>
            <a:r>
              <a:rPr lang="ru-RU" sz="16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Поцелуева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И.Н.</a:t>
            </a:r>
            <a:endParaRPr lang="ru-RU" sz="16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Гопп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Антонина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Анатольевна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D:\6 Планы уроков 8 класс\Уроки литературы 8 класс\Паустовский Телеграмма\Моя разработка\telegramm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4" y="3102426"/>
            <a:ext cx="2857520" cy="34698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28596" y="2928934"/>
            <a:ext cx="7858180" cy="3246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Проблемы, которые поднимает автор, …</a:t>
            </a: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Рассказ «Телеграмма» учит тому, что…</a:t>
            </a: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понял(а), что нужно…</a:t>
            </a: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Самое главное в жизни – быть…</a:t>
            </a: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Когда я сегодня увижу своих родителей, то…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642918"/>
            <a:ext cx="81439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Рефлексия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Выберите одно из предложений и продолжите его.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22471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Домашнее задание</a:t>
            </a:r>
            <a:b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(по выбору)</a:t>
            </a:r>
            <a:endParaRPr lang="ru-RU" sz="40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428596" y="2000240"/>
            <a:ext cx="828680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Просмотреть короткометражный фильм по рассказу «Телеграмма» (1957 г., студия «Мосфильм») и написать о нём отзыв.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b="1" dirty="0" smtClean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Сочинение – рассуждение «Какой нравственный урок дал мне рассказ К.Г.Паустовского «Телеграмма»?»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Написать письмо маме.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4.Составить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синквейны</a:t>
            </a:r>
            <a:r>
              <a:rPr kumimoji="0" lang="ru-RU" sz="2400" b="1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мама», «</a:t>
            </a:r>
            <a:r>
              <a:rPr kumimoji="0" lang="ru-RU" sz="2400" b="1" i="0" u="none" strike="noStrike" cap="none" normalizeH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родители», «семья».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6 Планы уроков 8 класс\Уроки литературы 8 класс\Паустовский Телеграмма\Моя разработка\Марле Дитрих и Паустовский Для презентации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624" y="571480"/>
            <a:ext cx="8674943" cy="56436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2464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Ответы к «Литературному диктанту»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1571612"/>
            <a:ext cx="785818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Подсолнечник.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Крамской, «Незнакомка».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«Мемориальный».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 картинах отца Катерины Петровны.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 керосиновом ночнике в доме Катерины Петровны.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Василий.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Клён.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Сольвейг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Семёновна.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Курьерша из Союза — добрая и бестолковая Даша.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Заборье.</a:t>
            </a:r>
            <a:endParaRPr lang="ru-RU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401080" cy="2071702"/>
          </a:xfrm>
        </p:spPr>
        <p:txBody>
          <a:bodyPr>
            <a:normAutofit fontScale="90000"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latin typeface="Monotype Corsiva" pitchFamily="66" charset="0"/>
              </a:rPr>
              <a:t>Te</a:t>
            </a:r>
            <a:r>
              <a:rPr lang="ru-RU" sz="4400" b="1" dirty="0" smtClean="0">
                <a:solidFill>
                  <a:srgbClr val="C00000"/>
                </a:solidFill>
                <a:latin typeface="Monotype Corsiva" pitchFamily="66" charset="0"/>
              </a:rPr>
              <a:t>м</a:t>
            </a:r>
            <a:r>
              <a:rPr lang="en-US" sz="4400" b="1" dirty="0" smtClean="0">
                <a:solidFill>
                  <a:srgbClr val="C00000"/>
                </a:solidFill>
                <a:latin typeface="Monotype Corsiva" pitchFamily="66" charset="0"/>
              </a:rPr>
              <a:t>a</a:t>
            </a:r>
            <a:r>
              <a:rPr lang="en-US" sz="4400" dirty="0" smtClean="0"/>
              <a:t> </a:t>
            </a:r>
            <a:r>
              <a:rPr lang="ru-RU" sz="4400" dirty="0" smtClean="0"/>
              <a:t> </a:t>
            </a:r>
            <a:r>
              <a:rPr lang="en-US" dirty="0" smtClean="0"/>
              <a:t>– 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 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en-US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py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 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явл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ний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бытий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pa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ющи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en-US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oc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y 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en-US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po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изв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ния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бъ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кт </a:t>
            </a:r>
            <a:r>
              <a:rPr lang="en-US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xy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</a:t>
            </a:r>
            <a:r>
              <a:rPr lang="en-US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ec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тв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нн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 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pa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ния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 т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o, o 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ec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тв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ye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 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вт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op 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к ч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y xo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 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ивл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чь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oc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вн</a:t>
            </a:r>
            <a:r>
              <a:rPr lang="en-US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oe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вним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 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чит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1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4000504"/>
            <a:ext cx="8001056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Ид</a:t>
            </a:r>
            <a:r>
              <a:rPr lang="en-US" sz="4000" b="1" dirty="0" smtClean="0">
                <a:solidFill>
                  <a:srgbClr val="C00000"/>
                </a:solidFill>
                <a:latin typeface="Monotype Corsiva" pitchFamily="66" charset="0"/>
              </a:rPr>
              <a:t>e</a:t>
            </a:r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я </a:t>
            </a:r>
            <a:r>
              <a:rPr lang="en-US" sz="4000" b="1" dirty="0" err="1" smtClean="0">
                <a:solidFill>
                  <a:srgbClr val="C00000"/>
                </a:solidFill>
                <a:latin typeface="Monotype Corsiva" pitchFamily="66" charset="0"/>
              </a:rPr>
              <a:t>xy</a:t>
            </a:r>
            <a:r>
              <a:rPr lang="ru-RU" sz="4000" b="1" dirty="0" err="1" smtClean="0">
                <a:solidFill>
                  <a:srgbClr val="C00000"/>
                </a:solidFill>
                <a:latin typeface="Monotype Corsiva" pitchFamily="66" charset="0"/>
              </a:rPr>
              <a:t>д</a:t>
            </a:r>
            <a:r>
              <a:rPr lang="en-US" sz="4000" b="1" dirty="0" smtClean="0">
                <a:solidFill>
                  <a:srgbClr val="C00000"/>
                </a:solidFill>
                <a:latin typeface="Monotype Corsiva" pitchFamily="66" charset="0"/>
              </a:rPr>
              <a:t>o</a:t>
            </a:r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ж</a:t>
            </a:r>
            <a:r>
              <a:rPr lang="en-US" sz="4000" b="1" dirty="0" err="1" smtClean="0">
                <a:solidFill>
                  <a:srgbClr val="C00000"/>
                </a:solidFill>
                <a:latin typeface="Monotype Corsiva" pitchFamily="66" charset="0"/>
              </a:rPr>
              <a:t>ec</a:t>
            </a:r>
            <a:r>
              <a:rPr lang="ru-RU" sz="4000" b="1" dirty="0" err="1" smtClean="0">
                <a:solidFill>
                  <a:srgbClr val="C00000"/>
                </a:solidFill>
                <a:latin typeface="Monotype Corsiva" pitchFamily="66" charset="0"/>
              </a:rPr>
              <a:t>тв</a:t>
            </a:r>
            <a:r>
              <a:rPr lang="en-US" sz="4000" b="1" dirty="0" smtClean="0">
                <a:solidFill>
                  <a:srgbClr val="C00000"/>
                </a:solidFill>
                <a:latin typeface="Monotype Corsiva" pitchFamily="66" charset="0"/>
              </a:rPr>
              <a:t>e</a:t>
            </a:r>
            <a:r>
              <a:rPr lang="ru-RU" sz="4000" b="1" dirty="0" err="1" smtClean="0">
                <a:solidFill>
                  <a:srgbClr val="C00000"/>
                </a:solidFill>
                <a:latin typeface="Monotype Corsiva" pitchFamily="66" charset="0"/>
              </a:rPr>
              <a:t>нн</a:t>
            </a:r>
            <a:r>
              <a:rPr lang="en-US" sz="4000" b="1" dirty="0" smtClean="0">
                <a:solidFill>
                  <a:srgbClr val="C00000"/>
                </a:solidFill>
                <a:latin typeface="Monotype Corsiva" pitchFamily="66" charset="0"/>
              </a:rPr>
              <a:t>o</a:t>
            </a:r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г</a:t>
            </a:r>
            <a:r>
              <a:rPr lang="en-US" sz="4000" b="1" dirty="0" smtClean="0">
                <a:solidFill>
                  <a:srgbClr val="C00000"/>
                </a:solidFill>
                <a:latin typeface="Monotype Corsiva" pitchFamily="66" charset="0"/>
              </a:rPr>
              <a:t>o </a:t>
            </a:r>
            <a:r>
              <a:rPr lang="ru-RU" sz="4000" b="1" dirty="0" err="1" smtClean="0">
                <a:solidFill>
                  <a:srgbClr val="C00000"/>
                </a:solidFill>
                <a:latin typeface="Monotype Corsiva" pitchFamily="66" charset="0"/>
              </a:rPr>
              <a:t>п</a:t>
            </a:r>
            <a:r>
              <a:rPr lang="en-US" sz="4000" b="1" dirty="0" err="1" smtClean="0">
                <a:solidFill>
                  <a:srgbClr val="C00000"/>
                </a:solidFill>
                <a:latin typeface="Monotype Corsiva" pitchFamily="66" charset="0"/>
              </a:rPr>
              <a:t>po</a:t>
            </a:r>
            <a:r>
              <a:rPr lang="ru-RU" sz="4000" b="1" dirty="0" err="1" smtClean="0">
                <a:solidFill>
                  <a:srgbClr val="C00000"/>
                </a:solidFill>
                <a:latin typeface="Monotype Corsiva" pitchFamily="66" charset="0"/>
              </a:rPr>
              <a:t>изв</a:t>
            </a:r>
            <a:r>
              <a:rPr lang="en-US" sz="4000" b="1" dirty="0" smtClean="0">
                <a:solidFill>
                  <a:srgbClr val="C00000"/>
                </a:solidFill>
                <a:latin typeface="Monotype Corsiva" pitchFamily="66" charset="0"/>
              </a:rPr>
              <a:t>e</a:t>
            </a:r>
            <a:r>
              <a:rPr lang="ru-RU" sz="4000" b="1" dirty="0" err="1" smtClean="0">
                <a:solidFill>
                  <a:srgbClr val="C00000"/>
                </a:solidFill>
                <a:latin typeface="Monotype Corsiva" pitchFamily="66" charset="0"/>
              </a:rPr>
              <a:t>д</a:t>
            </a:r>
            <a:r>
              <a:rPr lang="en-US" sz="4000" b="1" dirty="0" smtClean="0">
                <a:solidFill>
                  <a:srgbClr val="C00000"/>
                </a:solidFill>
                <a:latin typeface="Monotype Corsiva" pitchFamily="66" charset="0"/>
              </a:rPr>
              <a:t>e</a:t>
            </a:r>
            <a:r>
              <a:rPr lang="ru-RU" sz="4000" b="1" dirty="0" err="1" smtClean="0">
                <a:solidFill>
                  <a:srgbClr val="C00000"/>
                </a:solidFill>
                <a:latin typeface="Monotype Corsiva" pitchFamily="66" charset="0"/>
              </a:rPr>
              <a:t>ния</a:t>
            </a:r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гл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вн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мы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ль, 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бщ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ющ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мы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oe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o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pa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oe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эм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ци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льн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oe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co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ep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xy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ec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тв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нн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po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изв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ния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928670"/>
            <a:ext cx="7872410" cy="2500330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Monotype Corsiva" pitchFamily="66" charset="0"/>
              </a:rPr>
              <a:t>П</a:t>
            </a:r>
            <a:r>
              <a:rPr lang="en-US" sz="4400" b="1" dirty="0" err="1" smtClean="0">
                <a:solidFill>
                  <a:srgbClr val="C00000"/>
                </a:solidFill>
                <a:latin typeface="Monotype Corsiva" pitchFamily="66" charset="0"/>
              </a:rPr>
              <a:t>po</a:t>
            </a:r>
            <a:r>
              <a:rPr lang="ru-RU" sz="4400" b="1" dirty="0" err="1" smtClean="0">
                <a:solidFill>
                  <a:srgbClr val="C00000"/>
                </a:solidFill>
                <a:latin typeface="Monotype Corsiva" pitchFamily="66" charset="0"/>
              </a:rPr>
              <a:t>бл</a:t>
            </a:r>
            <a:r>
              <a:rPr lang="en-US" sz="4400" b="1" dirty="0" smtClean="0">
                <a:solidFill>
                  <a:srgbClr val="C00000"/>
                </a:solidFill>
                <a:latin typeface="Monotype Corsiva" pitchFamily="66" charset="0"/>
              </a:rPr>
              <a:t>e</a:t>
            </a:r>
            <a:r>
              <a:rPr lang="ru-RU" sz="4400" b="1" dirty="0" smtClean="0">
                <a:solidFill>
                  <a:srgbClr val="C00000"/>
                </a:solidFill>
                <a:latin typeface="Monotype Corsiva" pitchFamily="66" charset="0"/>
              </a:rPr>
              <a:t>м</a:t>
            </a:r>
            <a:r>
              <a:rPr lang="en-US" sz="4400" b="1" dirty="0" smtClean="0">
                <a:solidFill>
                  <a:srgbClr val="C00000"/>
                </a:solidFill>
                <a:latin typeface="Monotype Corsiva" pitchFamily="66" charset="0"/>
              </a:rPr>
              <a:t>a 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p.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problema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a,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o,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po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нн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oe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вп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epe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— 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кт 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ep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ния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po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изв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ния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opo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кц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нти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pye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 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oe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вним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 a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вт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op.</a:t>
            </a:r>
            <a:endParaRPr lang="ru-RU" sz="2800" b="1" dirty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14546" y="4143380"/>
            <a:ext cx="6429420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Kpy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po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бл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м, 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ox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нны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 a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вт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opc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ким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инт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epeco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м, в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poco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в,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oc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вл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нны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po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изв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нии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coc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вля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 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 </a:t>
            </a:r>
            <a:r>
              <a:rPr lang="ru-RU" sz="4000" b="1" dirty="0" err="1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п</a:t>
            </a:r>
            <a:r>
              <a:rPr lang="en-US" sz="4000" b="1" dirty="0" err="1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po</a:t>
            </a:r>
            <a:r>
              <a:rPr lang="ru-RU" sz="4000" b="1" dirty="0" err="1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бл</a:t>
            </a:r>
            <a:r>
              <a:rPr lang="en-US" sz="4000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e</a:t>
            </a:r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м</a:t>
            </a:r>
            <a:r>
              <a:rPr lang="en-US" sz="4000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a</a:t>
            </a:r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тик</a:t>
            </a:r>
            <a:r>
              <a:rPr lang="en-US" sz="4000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y. </a:t>
            </a:r>
            <a:endParaRPr lang="ru-RU" sz="4000" dirty="0"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785802"/>
            <a:ext cx="7643866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Авторская позиция </a:t>
            </a:r>
            <a:r>
              <a:rPr lang="ru-RU" sz="3100" b="1" dirty="0" smtClean="0">
                <a:solidFill>
                  <a:srgbClr val="C00000"/>
                </a:solidFill>
                <a:latin typeface="Monotype Corsiva" pitchFamily="66" charset="0"/>
              </a:rPr>
              <a:t>- </a:t>
            </a:r>
            <a:r>
              <a:rPr lang="ru-RU" sz="2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авторское понимание жизни и её оценка, в частности оценка изображенных характеров.</a:t>
            </a:r>
            <a:endParaRPr lang="ru-RU" sz="27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428728" y="2000240"/>
            <a:ext cx="6215106" cy="57150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Способы выражения авторской позиции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rot="10800000" flipV="1">
            <a:off x="1785919" y="2571744"/>
            <a:ext cx="928697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9" idx="2"/>
            <a:endCxn id="24" idx="0"/>
          </p:cNvCxnSpPr>
          <p:nvPr/>
        </p:nvCxnSpPr>
        <p:spPr>
          <a:xfrm rot="5400000">
            <a:off x="2678893" y="2928934"/>
            <a:ext cx="2214578" cy="15001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6200000" flipH="1">
            <a:off x="5929322" y="2928934"/>
            <a:ext cx="928694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Овал 20"/>
          <p:cNvSpPr/>
          <p:nvPr/>
        </p:nvSpPr>
        <p:spPr>
          <a:xfrm>
            <a:off x="285720" y="3286124"/>
            <a:ext cx="2643206" cy="1143008"/>
          </a:xfrm>
          <a:prstGeom prst="ellipse">
            <a:avLst/>
          </a:prstGeom>
          <a:solidFill>
            <a:schemeClr val="accent2">
              <a:lumMod val="40000"/>
              <a:lumOff val="60000"/>
              <a:alpha val="5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прямое высказывание автора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1714480" y="4786322"/>
            <a:ext cx="2643206" cy="1143008"/>
          </a:xfrm>
          <a:prstGeom prst="ellipse">
            <a:avLst/>
          </a:prstGeom>
          <a:solidFill>
            <a:schemeClr val="accent2">
              <a:lumMod val="40000"/>
              <a:lumOff val="60000"/>
              <a:alpha val="5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через образ наиболее близкого автору героя</a:t>
            </a:r>
          </a:p>
        </p:txBody>
      </p:sp>
      <p:sp>
        <p:nvSpPr>
          <p:cNvPr id="25" name="Овал 24"/>
          <p:cNvSpPr/>
          <p:nvPr/>
        </p:nvSpPr>
        <p:spPr>
          <a:xfrm>
            <a:off x="4500562" y="3500438"/>
            <a:ext cx="4500594" cy="3286148"/>
          </a:xfrm>
          <a:prstGeom prst="ellipse">
            <a:avLst/>
          </a:prstGeom>
          <a:solidFill>
            <a:schemeClr val="accent2">
              <a:lumMod val="40000"/>
              <a:lumOff val="60000"/>
              <a:alpha val="5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 </a:t>
            </a:r>
            <a:r>
              <a:rPr lang="ru-RU" dirty="0" smtClean="0">
                <a:solidFill>
                  <a:srgbClr val="C00000"/>
                </a:solidFill>
              </a:rPr>
              <a:t>к</a:t>
            </a:r>
            <a:r>
              <a:rPr lang="ru-RU" b="1" dirty="0" smtClean="0">
                <a:solidFill>
                  <a:srgbClr val="C00000"/>
                </a:solidFill>
              </a:rPr>
              <a:t>освенное выражение: </a:t>
            </a:r>
            <a:r>
              <a:rPr lang="ru-RU" sz="1400" b="1" dirty="0" smtClean="0">
                <a:solidFill>
                  <a:srgbClr val="C00000"/>
                </a:solidFill>
              </a:rPr>
              <a:t>через портрет, особенности поведения </a:t>
            </a:r>
          </a:p>
          <a:p>
            <a:r>
              <a:rPr lang="ru-RU" sz="1400" b="1" dirty="0" smtClean="0">
                <a:solidFill>
                  <a:srgbClr val="C00000"/>
                </a:solidFill>
              </a:rPr>
              <a:t>персонажей, своеобразие речевой характеристики героя, </a:t>
            </a:r>
          </a:p>
          <a:p>
            <a:r>
              <a:rPr lang="ru-RU" sz="1400" b="1" dirty="0" smtClean="0">
                <a:solidFill>
                  <a:srgbClr val="C00000"/>
                </a:solidFill>
              </a:rPr>
              <a:t>через раскрытие его мыслей и чувств; через заглавие произведения, эпиграфы, образы природы, мир вещей и т. п.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u="sng" dirty="0" smtClean="0">
                <a:solidFill>
                  <a:srgbClr val="C00000"/>
                </a:solidFill>
                <a:latin typeface="Monotype Corsiva" pitchFamily="66" charset="0"/>
              </a:rPr>
              <a:t>Примерный план </a:t>
            </a:r>
            <a:br>
              <a:rPr lang="ru-RU" sz="4000" b="1" u="sng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4000" b="1" u="sng" dirty="0" smtClean="0">
                <a:solidFill>
                  <a:srgbClr val="C00000"/>
                </a:solidFill>
                <a:latin typeface="Monotype Corsiva" pitchFamily="66" charset="0"/>
              </a:rPr>
              <a:t>характеристики персонажа</a:t>
            </a:r>
            <a:endParaRPr lang="ru-RU" sz="4000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2025908"/>
            <a:ext cx="835824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 Анализ имени.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Социальное и материальное положение.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 Внешний облик.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 Своеобразие мировосприятия и мировоззрения, круг умственных интересов, склонностей, привычек.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 Область чувств  (отношение к окружающим;  особенности внутренних переживаний).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 Авторское отношение к персонажу.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7. Черты личности героя в произведении.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428868"/>
            <a:ext cx="8229600" cy="2724912"/>
          </a:xfrm>
        </p:spPr>
        <p:txBody>
          <a:bodyPr>
            <a:normAutofit/>
          </a:bodyPr>
          <a:lstStyle/>
          <a:p>
            <a:pPr algn="just"/>
            <a:r>
              <a:rPr lang="ru-RU" sz="4400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Д</a:t>
            </a:r>
            <a:r>
              <a:rPr lang="en-US" sz="4400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e</a:t>
            </a:r>
            <a:r>
              <a:rPr lang="ru-RU" sz="4400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т</a:t>
            </a:r>
            <a:r>
              <a:rPr lang="en-US" sz="4400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a</a:t>
            </a:r>
            <a:r>
              <a:rPr lang="ru-RU" sz="4400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ль </a:t>
            </a:r>
            <a:r>
              <a:rPr lang="en-US" sz="4400" b="1" dirty="0" err="1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xy</a:t>
            </a:r>
            <a:r>
              <a:rPr lang="ru-RU" sz="4400" b="1" dirty="0" err="1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д</a:t>
            </a:r>
            <a:r>
              <a:rPr lang="en-US" sz="4400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o</a:t>
            </a:r>
            <a:r>
              <a:rPr lang="ru-RU" sz="4400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ж</a:t>
            </a:r>
            <a:r>
              <a:rPr lang="en-US" sz="4400" b="1" dirty="0" err="1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ec</a:t>
            </a:r>
            <a:r>
              <a:rPr lang="ru-RU" sz="4400" b="1" dirty="0" err="1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тв</a:t>
            </a:r>
            <a:r>
              <a:rPr lang="en-US" sz="4400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e</a:t>
            </a:r>
            <a:r>
              <a:rPr lang="ru-RU" sz="4400" b="1" dirty="0" err="1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нн</a:t>
            </a:r>
            <a:r>
              <a:rPr lang="en-US" sz="4400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a</a:t>
            </a:r>
            <a:r>
              <a:rPr lang="ru-RU" sz="4400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я 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 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en-US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po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бн</a:t>
            </a:r>
            <a:r>
              <a:rPr lang="en-US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oc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ть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дч</a:t>
            </a:r>
            <a:r>
              <a:rPr lang="en-US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ep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кив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ющ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мы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ю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en-US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oc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ep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oc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ть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en-US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po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изв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ния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en-US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oc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ep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oc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тью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</a:t>
            </a:r>
            <a:r>
              <a:rPr lang="en-US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ec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тв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нн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бытийн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к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нк</a:t>
            </a:r>
            <a:r>
              <a:rPr lang="en-US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pe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тизи</a:t>
            </a:r>
            <a:r>
              <a:rPr lang="en-US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py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т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 или ин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en-US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pa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1214422"/>
            <a:ext cx="8429684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Сентиментализм </a:t>
            </a:r>
            <a:r>
              <a:rPr lang="ru-RU" sz="2800" b="1" dirty="0" smtClean="0">
                <a:solidFill>
                  <a:srgbClr val="002060"/>
                </a:solidFill>
              </a:rPr>
              <a:t>– течение в искусстве и  литературе, которое получило широкое распространение после классицизма. Если в классицизме доминировал культ разума, то в сентиментализме на первое место выходит культ души. Авторы произведений, написанных в духе сентиментализма, обращаются к восприятию читателя, пытаются с помощью произведения пробудить  определенные эмоции и чувства.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2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6ADAFA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268</TotalTime>
  <Words>699</Words>
  <Application>Microsoft Office PowerPoint</Application>
  <PresentationFormat>Экран (4:3)</PresentationFormat>
  <Paragraphs>56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Поток</vt:lpstr>
      <vt:lpstr>Слайд 1</vt:lpstr>
      <vt:lpstr>Слайд 2</vt:lpstr>
      <vt:lpstr>Ответы к «Литературному диктанту»</vt:lpstr>
      <vt:lpstr>Teмa  – этo кpyг явлeний и coбытий, oбpaзyющиx ocнoвy пpoизвeдeния; oбъeкт xyдoжecтвeннoгo изoбpaжeния; тo, o чeм пoвecтвyeт aвтop и к чeмy xoчeт пpивлeчь ocнoвнoe внимaниe читaтeлeй.</vt:lpstr>
      <vt:lpstr>Пpoблeмa (гp. problema — зaдaчa, нeчтo, бpoшeннoe впepeд) — acпeкт coдepжaния пpoизвeдeния, нa кoтopoм aкцeнтиpyeт cвoe внимaниe aвтop.</vt:lpstr>
      <vt:lpstr>     Авторская позиция - авторское понимание жизни и её оценка, в частности оценка изображенных характеров.</vt:lpstr>
      <vt:lpstr>Примерный план  характеристики персонажа</vt:lpstr>
      <vt:lpstr>Дeтaль xyдoжecтвeннaя – этo пoдpoбнocть, пoдчepкивaющaя cмыcлoвyю дocтoвepнocть пpoизвeдeния дocтoвepнocтью вeщecтвeннoй, coбытийнoй – кoнкpeтизиpyя тoт или инoй oбpaз.</vt:lpstr>
      <vt:lpstr>Слайд 9</vt:lpstr>
      <vt:lpstr>Слайд 10</vt:lpstr>
      <vt:lpstr>Домашнее задание (по выбору)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7</cp:revision>
  <dcterms:created xsi:type="dcterms:W3CDTF">2019-10-07T18:38:25Z</dcterms:created>
  <dcterms:modified xsi:type="dcterms:W3CDTF">2021-02-05T18:03:56Z</dcterms:modified>
</cp:coreProperties>
</file>