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2"/>
  </p:notes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23" r:id="rId13"/>
    <p:sldId id="324" r:id="rId14"/>
    <p:sldId id="339" r:id="rId15"/>
    <p:sldId id="294" r:id="rId16"/>
    <p:sldId id="264" r:id="rId17"/>
    <p:sldId id="326" r:id="rId18"/>
    <p:sldId id="330" r:id="rId19"/>
    <p:sldId id="329" r:id="rId20"/>
    <p:sldId id="268" r:id="rId21"/>
    <p:sldId id="271" r:id="rId22"/>
    <p:sldId id="270" r:id="rId23"/>
    <p:sldId id="291" r:id="rId24"/>
    <p:sldId id="290" r:id="rId25"/>
    <p:sldId id="276" r:id="rId26"/>
    <p:sldId id="325" r:id="rId27"/>
    <p:sldId id="334" r:id="rId28"/>
    <p:sldId id="331" r:id="rId29"/>
    <p:sldId id="335" r:id="rId30"/>
    <p:sldId id="336" r:id="rId31"/>
    <p:sldId id="327" r:id="rId32"/>
    <p:sldId id="337" r:id="rId33"/>
    <p:sldId id="341" r:id="rId34"/>
    <p:sldId id="315" r:id="rId35"/>
    <p:sldId id="333" r:id="rId36"/>
    <p:sldId id="278" r:id="rId37"/>
    <p:sldId id="317" r:id="rId38"/>
    <p:sldId id="292" r:id="rId39"/>
    <p:sldId id="316" r:id="rId40"/>
    <p:sldId id="332" r:id="rId41"/>
    <p:sldId id="321" r:id="rId42"/>
    <p:sldId id="322" r:id="rId43"/>
    <p:sldId id="302" r:id="rId44"/>
    <p:sldId id="318" r:id="rId45"/>
    <p:sldId id="319" r:id="rId46"/>
    <p:sldId id="320" r:id="rId47"/>
    <p:sldId id="283" r:id="rId48"/>
    <p:sldId id="314" r:id="rId49"/>
    <p:sldId id="340" r:id="rId50"/>
    <p:sldId id="338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1271F"/>
    <a:srgbClr val="00FF00"/>
    <a:srgbClr val="FF3399"/>
    <a:srgbClr val="FF0066"/>
    <a:srgbClr val="00153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7" autoAdjust="0"/>
  </p:normalViewPr>
  <p:slideViewPr>
    <p:cSldViewPr>
      <p:cViewPr varScale="1">
        <p:scale>
          <a:sx n="70" d="100"/>
          <a:sy n="70" d="100"/>
        </p:scale>
        <p:origin x="-132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2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6D657E-336C-4AC1-9D24-9A08B602244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51FA0E-3CF7-40F0-8E9B-9F80FB2A7E02}" type="pres">
      <dgm:prSet presAssocID="{A76D657E-336C-4AC1-9D24-9A08B602244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63F8024-5ED5-4A0E-828C-1912EAAFE260}" type="presOf" srcId="{A76D657E-336C-4AC1-9D24-9A08B6022443}" destId="{1451FA0E-3CF7-40F0-8E9B-9F80FB2A7E02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6D657E-336C-4AC1-9D24-9A08B602244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8E3254-CC6A-4AFE-99C4-F89885873D81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2200" dirty="0" smtClean="0">
              <a:solidFill>
                <a:srgbClr val="C00000"/>
              </a:solidFill>
            </a:rPr>
            <a:t>традиции</a:t>
          </a:r>
          <a:endParaRPr lang="ru-RU" sz="2200" dirty="0">
            <a:solidFill>
              <a:srgbClr val="C00000"/>
            </a:solidFill>
          </a:endParaRPr>
        </a:p>
      </dgm:t>
    </dgm:pt>
    <dgm:pt modelId="{F2B0C0A5-65A5-4B4B-A85E-27953BEBA93B}" type="parTrans" cxnId="{8B61295C-2BD6-4FD9-9B69-1B4DBF451D03}">
      <dgm:prSet/>
      <dgm:spPr/>
      <dgm:t>
        <a:bodyPr/>
        <a:lstStyle/>
        <a:p>
          <a:endParaRPr lang="ru-RU"/>
        </a:p>
      </dgm:t>
    </dgm:pt>
    <dgm:pt modelId="{3D8D136F-9079-4C1E-9285-CE0F7CD752B0}" type="sibTrans" cxnId="{8B61295C-2BD6-4FD9-9B69-1B4DBF451D03}">
      <dgm:prSet/>
      <dgm:spPr/>
      <dgm:t>
        <a:bodyPr/>
        <a:lstStyle/>
        <a:p>
          <a:endParaRPr lang="ru-RU"/>
        </a:p>
      </dgm:t>
    </dgm:pt>
    <dgm:pt modelId="{EEF8DD13-3A09-47D7-8DA2-461CE8AE16E6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венчание</a:t>
          </a:r>
          <a:endParaRPr lang="ru-RU" sz="2000" dirty="0">
            <a:solidFill>
              <a:srgbClr val="C00000"/>
            </a:solidFill>
          </a:endParaRPr>
        </a:p>
      </dgm:t>
    </dgm:pt>
    <dgm:pt modelId="{D77F30B3-5869-4152-9B9D-8A50861F2D16}" type="parTrans" cxnId="{84A1C76F-B0D4-4B74-B891-30D1CB439F7D}">
      <dgm:prSet/>
      <dgm:spPr/>
      <dgm:t>
        <a:bodyPr/>
        <a:lstStyle/>
        <a:p>
          <a:endParaRPr lang="ru-RU"/>
        </a:p>
      </dgm:t>
    </dgm:pt>
    <dgm:pt modelId="{0F23FEC4-6E11-413C-A5F3-EC21A02319C5}" type="sibTrans" cxnId="{84A1C76F-B0D4-4B74-B891-30D1CB439F7D}">
      <dgm:prSet/>
      <dgm:spPr/>
      <dgm:t>
        <a:bodyPr/>
        <a:lstStyle/>
        <a:p>
          <a:endParaRPr lang="ru-RU"/>
        </a:p>
      </dgm:t>
    </dgm:pt>
    <dgm:pt modelId="{5FD7ABEE-07AE-4512-BCF3-391CE50BF8DA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крещение</a:t>
          </a:r>
          <a:endParaRPr lang="ru-RU" sz="1800" dirty="0">
            <a:solidFill>
              <a:srgbClr val="C00000"/>
            </a:solidFill>
          </a:endParaRPr>
        </a:p>
      </dgm:t>
    </dgm:pt>
    <dgm:pt modelId="{BE138695-BAFD-49B5-828E-E2D3A392E925}" type="parTrans" cxnId="{9E14C3BE-DFB5-4397-B3AE-904C356863EC}">
      <dgm:prSet/>
      <dgm:spPr/>
      <dgm:t>
        <a:bodyPr/>
        <a:lstStyle/>
        <a:p>
          <a:endParaRPr lang="ru-RU"/>
        </a:p>
      </dgm:t>
    </dgm:pt>
    <dgm:pt modelId="{79E30034-BD58-4601-8DBC-F4B84DDC54BB}" type="sibTrans" cxnId="{9E14C3BE-DFB5-4397-B3AE-904C356863EC}">
      <dgm:prSet/>
      <dgm:spPr/>
      <dgm:t>
        <a:bodyPr/>
        <a:lstStyle/>
        <a:p>
          <a:endParaRPr lang="ru-RU"/>
        </a:p>
      </dgm:t>
    </dgm:pt>
    <dgm:pt modelId="{7DBFDB31-9F57-44E5-A72C-C635325F8F38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Семейный обед</a:t>
          </a:r>
          <a:endParaRPr lang="ru-RU" sz="1800" dirty="0">
            <a:solidFill>
              <a:srgbClr val="C00000"/>
            </a:solidFill>
          </a:endParaRPr>
        </a:p>
      </dgm:t>
    </dgm:pt>
    <dgm:pt modelId="{5F613A31-1B33-4495-91F2-3002F60120D5}" type="parTrans" cxnId="{09E436C1-63B2-4E0A-8A1D-4F1DD426BC3F}">
      <dgm:prSet/>
      <dgm:spPr/>
      <dgm:t>
        <a:bodyPr/>
        <a:lstStyle/>
        <a:p>
          <a:endParaRPr lang="ru-RU"/>
        </a:p>
      </dgm:t>
    </dgm:pt>
    <dgm:pt modelId="{E6069381-EDF8-433D-B0A5-EA039C589CE2}" type="sibTrans" cxnId="{09E436C1-63B2-4E0A-8A1D-4F1DD426BC3F}">
      <dgm:prSet/>
      <dgm:spPr/>
      <dgm:t>
        <a:bodyPr/>
        <a:lstStyle/>
        <a:p>
          <a:endParaRPr lang="ru-RU"/>
        </a:p>
      </dgm:t>
    </dgm:pt>
    <dgm:pt modelId="{F067ED08-2FD2-4DF2-9C4E-12DD262F87F4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праздники</a:t>
          </a:r>
          <a:endParaRPr lang="ru-RU" sz="1800" dirty="0">
            <a:solidFill>
              <a:srgbClr val="C00000"/>
            </a:solidFill>
          </a:endParaRPr>
        </a:p>
      </dgm:t>
    </dgm:pt>
    <dgm:pt modelId="{2DA50BC5-AE04-45EB-94BE-80FE87CF42BF}" type="parTrans" cxnId="{01397109-AEA7-4499-A878-5EEC96978853}">
      <dgm:prSet/>
      <dgm:spPr/>
      <dgm:t>
        <a:bodyPr/>
        <a:lstStyle/>
        <a:p>
          <a:endParaRPr lang="ru-RU"/>
        </a:p>
      </dgm:t>
    </dgm:pt>
    <dgm:pt modelId="{F868542F-E6C1-4933-A5C3-8EA6A6F61F41}" type="sibTrans" cxnId="{01397109-AEA7-4499-A878-5EEC96978853}">
      <dgm:prSet/>
      <dgm:spPr/>
      <dgm:t>
        <a:bodyPr/>
        <a:lstStyle/>
        <a:p>
          <a:endParaRPr lang="ru-RU"/>
        </a:p>
      </dgm:t>
    </dgm:pt>
    <dgm:pt modelId="{4AE86D79-556C-4BC6-B1EE-BB30A08E2EAC}">
      <dgm:prSet phldrT="[Текст]"/>
      <dgm:spPr/>
      <dgm:t>
        <a:bodyPr/>
        <a:lstStyle/>
        <a:p>
          <a:endParaRPr lang="ru-RU" dirty="0"/>
        </a:p>
      </dgm:t>
    </dgm:pt>
    <dgm:pt modelId="{BF4750AF-C19B-4055-9E4E-34268E217307}" type="parTrans" cxnId="{9B02263F-ADB5-4CD9-BBA1-3FB32EE27E1F}">
      <dgm:prSet/>
      <dgm:spPr/>
      <dgm:t>
        <a:bodyPr/>
        <a:lstStyle/>
        <a:p>
          <a:endParaRPr lang="ru-RU"/>
        </a:p>
      </dgm:t>
    </dgm:pt>
    <dgm:pt modelId="{99C701D1-ED3A-4971-A2D9-7C6E63BD56C2}" type="sibTrans" cxnId="{9B02263F-ADB5-4CD9-BBA1-3FB32EE27E1F}">
      <dgm:prSet/>
      <dgm:spPr/>
      <dgm:t>
        <a:bodyPr/>
        <a:lstStyle/>
        <a:p>
          <a:endParaRPr lang="ru-RU"/>
        </a:p>
      </dgm:t>
    </dgm:pt>
    <dgm:pt modelId="{110B0FF0-9AF9-4725-B1E1-83223FD769DF}">
      <dgm:prSet phldrT="[Текст]"/>
      <dgm:spPr/>
      <dgm:t>
        <a:bodyPr/>
        <a:lstStyle/>
        <a:p>
          <a:endParaRPr lang="ru-RU" dirty="0"/>
        </a:p>
      </dgm:t>
    </dgm:pt>
    <dgm:pt modelId="{11F5505B-229C-4F8B-808A-BA498D09E296}" type="parTrans" cxnId="{3542DFA2-830E-4271-B471-2AAE92184429}">
      <dgm:prSet/>
      <dgm:spPr/>
      <dgm:t>
        <a:bodyPr/>
        <a:lstStyle/>
        <a:p>
          <a:endParaRPr lang="ru-RU"/>
        </a:p>
      </dgm:t>
    </dgm:pt>
    <dgm:pt modelId="{8E9020E2-A75E-4996-A0B8-F29F884730B0}" type="sibTrans" cxnId="{3542DFA2-830E-4271-B471-2AAE92184429}">
      <dgm:prSet/>
      <dgm:spPr/>
      <dgm:t>
        <a:bodyPr/>
        <a:lstStyle/>
        <a:p>
          <a:endParaRPr lang="ru-RU"/>
        </a:p>
      </dgm:t>
    </dgm:pt>
    <dgm:pt modelId="{39E28431-FFF9-4C4C-8C8C-26586DA381B3}">
      <dgm:prSet phldrT="[Текст]"/>
      <dgm:spPr/>
      <dgm:t>
        <a:bodyPr/>
        <a:lstStyle/>
        <a:p>
          <a:endParaRPr lang="ru-RU" dirty="0"/>
        </a:p>
      </dgm:t>
    </dgm:pt>
    <dgm:pt modelId="{E4A472A9-77EA-49EE-8B41-CF0B4A5D554B}" type="parTrans" cxnId="{AD4AE1B7-84C4-4C1D-AD5C-9C71C547A2C6}">
      <dgm:prSet/>
      <dgm:spPr/>
      <dgm:t>
        <a:bodyPr/>
        <a:lstStyle/>
        <a:p>
          <a:endParaRPr lang="ru-RU"/>
        </a:p>
      </dgm:t>
    </dgm:pt>
    <dgm:pt modelId="{E469BE1A-28BA-4F86-A11E-DF13F42EC528}" type="sibTrans" cxnId="{AD4AE1B7-84C4-4C1D-AD5C-9C71C547A2C6}">
      <dgm:prSet/>
      <dgm:spPr/>
      <dgm:t>
        <a:bodyPr/>
        <a:lstStyle/>
        <a:p>
          <a:endParaRPr lang="ru-RU"/>
        </a:p>
      </dgm:t>
    </dgm:pt>
    <dgm:pt modelId="{17DEFA4C-D880-41E5-925F-A05259BDC82D}">
      <dgm:prSet phldrT="[Текст]"/>
      <dgm:spPr/>
      <dgm:t>
        <a:bodyPr/>
        <a:lstStyle/>
        <a:p>
          <a:endParaRPr lang="ru-RU" dirty="0"/>
        </a:p>
      </dgm:t>
    </dgm:pt>
    <dgm:pt modelId="{F44F9D2F-3A8A-424B-A4C0-A482049E94C3}" type="parTrans" cxnId="{C175E8D0-903D-4AF4-BEEB-D518E5B70225}">
      <dgm:prSet/>
      <dgm:spPr/>
      <dgm:t>
        <a:bodyPr/>
        <a:lstStyle/>
        <a:p>
          <a:endParaRPr lang="ru-RU"/>
        </a:p>
      </dgm:t>
    </dgm:pt>
    <dgm:pt modelId="{399EF61A-68D3-4E7E-B63D-510C6ED65C67}" type="sibTrans" cxnId="{C175E8D0-903D-4AF4-BEEB-D518E5B70225}">
      <dgm:prSet/>
      <dgm:spPr/>
      <dgm:t>
        <a:bodyPr/>
        <a:lstStyle/>
        <a:p>
          <a:endParaRPr lang="ru-RU"/>
        </a:p>
      </dgm:t>
    </dgm:pt>
    <dgm:pt modelId="{FC1A4F2B-E070-451B-98B3-AC579B008E13}">
      <dgm:prSet phldrT="[Текст]"/>
      <dgm:spPr/>
      <dgm:t>
        <a:bodyPr/>
        <a:lstStyle/>
        <a:p>
          <a:endParaRPr lang="ru-RU" dirty="0"/>
        </a:p>
      </dgm:t>
    </dgm:pt>
    <dgm:pt modelId="{A7F4B991-2BA7-4A6B-90B6-DD32EEED380A}" type="parTrans" cxnId="{9155CC54-1A2E-4FD4-BF47-1467F816943E}">
      <dgm:prSet/>
      <dgm:spPr/>
      <dgm:t>
        <a:bodyPr/>
        <a:lstStyle/>
        <a:p>
          <a:endParaRPr lang="ru-RU"/>
        </a:p>
      </dgm:t>
    </dgm:pt>
    <dgm:pt modelId="{2589E8F6-3B36-4A02-BC71-147E4CD3C6E5}" type="sibTrans" cxnId="{9155CC54-1A2E-4FD4-BF47-1467F816943E}">
      <dgm:prSet/>
      <dgm:spPr/>
      <dgm:t>
        <a:bodyPr/>
        <a:lstStyle/>
        <a:p>
          <a:endParaRPr lang="ru-RU"/>
        </a:p>
      </dgm:t>
    </dgm:pt>
    <dgm:pt modelId="{422C60BA-6B97-46B3-81C7-E197AEFDEB19}">
      <dgm:prSet phldrT="[Текст]" phldr="1"/>
      <dgm:spPr/>
      <dgm:t>
        <a:bodyPr/>
        <a:lstStyle/>
        <a:p>
          <a:endParaRPr lang="ru-RU" dirty="0"/>
        </a:p>
      </dgm:t>
    </dgm:pt>
    <dgm:pt modelId="{EB4E4E66-93C6-488B-8FE7-6BF5B68D0C89}" type="parTrans" cxnId="{75960FED-9F7B-4060-B954-455B5091A343}">
      <dgm:prSet/>
      <dgm:spPr/>
      <dgm:t>
        <a:bodyPr/>
        <a:lstStyle/>
        <a:p>
          <a:endParaRPr lang="ru-RU"/>
        </a:p>
      </dgm:t>
    </dgm:pt>
    <dgm:pt modelId="{6B8E21BE-A871-40EB-9A94-BF7056750ED1}" type="sibTrans" cxnId="{75960FED-9F7B-4060-B954-455B5091A343}">
      <dgm:prSet custScaleX="104147" custScaleY="93393" custLinFactNeighborX="-635" custLinFactNeighborY="0"/>
      <dgm:spPr/>
      <dgm:t>
        <a:bodyPr/>
        <a:lstStyle/>
        <a:p>
          <a:endParaRPr lang="ru-RU"/>
        </a:p>
      </dgm:t>
    </dgm:pt>
    <dgm:pt modelId="{1451FA0E-3CF7-40F0-8E9B-9F80FB2A7E02}" type="pres">
      <dgm:prSet presAssocID="{A76D657E-336C-4AC1-9D24-9A08B602244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4FF298-C98D-415C-A786-0D425DE37BAD}" type="pres">
      <dgm:prSet presAssocID="{178E3254-CC6A-4AFE-99C4-F89885873D81}" presName="centerShape" presStyleLbl="node0" presStyleIdx="0" presStyleCnt="1"/>
      <dgm:spPr/>
      <dgm:t>
        <a:bodyPr/>
        <a:lstStyle/>
        <a:p>
          <a:endParaRPr lang="ru-RU"/>
        </a:p>
      </dgm:t>
    </dgm:pt>
    <dgm:pt modelId="{521520CF-AE8D-4BAA-99B4-8AC3D2F6D1F4}" type="pres">
      <dgm:prSet presAssocID="{EEF8DD13-3A09-47D7-8DA2-461CE8AE16E6}" presName="node" presStyleLbl="node1" presStyleIdx="0" presStyleCnt="4" custScaleX="140170" custScaleY="110659" custRadScaleRad="100123" custRadScaleInc="-2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FFA5C-3CD4-4307-8F2B-B5EB76842073}" type="pres">
      <dgm:prSet presAssocID="{EEF8DD13-3A09-47D7-8DA2-461CE8AE16E6}" presName="dummy" presStyleCnt="0"/>
      <dgm:spPr/>
    </dgm:pt>
    <dgm:pt modelId="{B2DD87F8-620F-4468-8FD6-B64645104CAB}" type="pres">
      <dgm:prSet presAssocID="{0F23FEC4-6E11-413C-A5F3-EC21A02319C5}" presName="sibTrans" presStyleLbl="sibTrans2D1" presStyleIdx="0" presStyleCnt="4" custScaleX="104147" custScaleY="93393" custLinFactNeighborX="3228" custLinFactNeighborY="2124"/>
      <dgm:spPr/>
      <dgm:t>
        <a:bodyPr/>
        <a:lstStyle/>
        <a:p>
          <a:endParaRPr lang="ru-RU"/>
        </a:p>
      </dgm:t>
    </dgm:pt>
    <dgm:pt modelId="{5D9E9C7F-35FC-4B1D-82CB-ECB4BB9A6D57}" type="pres">
      <dgm:prSet presAssocID="{5FD7ABEE-07AE-4512-BCF3-391CE50BF8DA}" presName="node" presStyleLbl="node1" presStyleIdx="1" presStyleCnt="4" custScaleX="157577" custScaleY="120501" custRadScaleRad="100149" custRadScaleInc="1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1115A-E26F-43F1-BE08-A5FD60471B40}" type="pres">
      <dgm:prSet presAssocID="{5FD7ABEE-07AE-4512-BCF3-391CE50BF8DA}" presName="dummy" presStyleCnt="0"/>
      <dgm:spPr/>
    </dgm:pt>
    <dgm:pt modelId="{17A00DCE-BB77-4F0B-9C8B-F3E238E7EDD0}" type="pres">
      <dgm:prSet presAssocID="{79E30034-BD58-4601-8DBC-F4B84DDC54BB}" presName="sibTrans" presStyleLbl="sibTrans2D1" presStyleIdx="1" presStyleCnt="4"/>
      <dgm:spPr/>
      <dgm:t>
        <a:bodyPr/>
        <a:lstStyle/>
        <a:p>
          <a:endParaRPr lang="ru-RU"/>
        </a:p>
      </dgm:t>
    </dgm:pt>
    <dgm:pt modelId="{B1FEA38C-77BB-42B2-9AEF-24F901EC0703}" type="pres">
      <dgm:prSet presAssocID="{7DBFDB31-9F57-44E5-A72C-C635325F8F38}" presName="node" presStyleLbl="node1" presStyleIdx="2" presStyleCnt="4" custScaleX="147179" custScaleY="115830" custRadScaleRad="98405" custRadScaleInc="-4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EE44A-7EF9-4A88-9C4C-3BF2025C4D80}" type="pres">
      <dgm:prSet presAssocID="{7DBFDB31-9F57-44E5-A72C-C635325F8F38}" presName="dummy" presStyleCnt="0"/>
      <dgm:spPr/>
    </dgm:pt>
    <dgm:pt modelId="{D1FF8521-17AB-4EE6-AB32-691886235436}" type="pres">
      <dgm:prSet presAssocID="{E6069381-EDF8-433D-B0A5-EA039C589CE2}" presName="sibTrans" presStyleLbl="sibTrans2D1" presStyleIdx="2" presStyleCnt="4"/>
      <dgm:spPr/>
      <dgm:t>
        <a:bodyPr/>
        <a:lstStyle/>
        <a:p>
          <a:endParaRPr lang="ru-RU"/>
        </a:p>
      </dgm:t>
    </dgm:pt>
    <dgm:pt modelId="{DBF25759-1A8F-4425-8DD2-0573D82C31E6}" type="pres">
      <dgm:prSet presAssocID="{F067ED08-2FD2-4DF2-9C4E-12DD262F87F4}" presName="node" presStyleLbl="node1" presStyleIdx="3" presStyleCnt="4" custScaleX="142974" custScaleY="122450" custRadScaleRad="94269" custRadScaleInc="2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1F567-4B05-409F-AACF-618489C59985}" type="pres">
      <dgm:prSet presAssocID="{F067ED08-2FD2-4DF2-9C4E-12DD262F87F4}" presName="dummy" presStyleCnt="0"/>
      <dgm:spPr/>
    </dgm:pt>
    <dgm:pt modelId="{CD79076B-4906-45EC-B2AD-28FC7F3FDAA1}" type="pres">
      <dgm:prSet presAssocID="{F868542F-E6C1-4933-A5C3-8EA6A6F61F41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3542DFA2-830E-4271-B471-2AAE92184429}" srcId="{A76D657E-336C-4AC1-9D24-9A08B6022443}" destId="{110B0FF0-9AF9-4725-B1E1-83223FD769DF}" srcOrd="2" destOrd="0" parTransId="{11F5505B-229C-4F8B-808A-BA498D09E296}" sibTransId="{8E9020E2-A75E-4996-A0B8-F29F884730B0}"/>
    <dgm:cxn modelId="{8B61295C-2BD6-4FD9-9B69-1B4DBF451D03}" srcId="{A76D657E-336C-4AC1-9D24-9A08B6022443}" destId="{178E3254-CC6A-4AFE-99C4-F89885873D81}" srcOrd="0" destOrd="0" parTransId="{F2B0C0A5-65A5-4B4B-A85E-27953BEBA93B}" sibTransId="{3D8D136F-9079-4C1E-9285-CE0F7CD752B0}"/>
    <dgm:cxn modelId="{9B02263F-ADB5-4CD9-BBA1-3FB32EE27E1F}" srcId="{A76D657E-336C-4AC1-9D24-9A08B6022443}" destId="{4AE86D79-556C-4BC6-B1EE-BB30A08E2EAC}" srcOrd="1" destOrd="0" parTransId="{BF4750AF-C19B-4055-9E4E-34268E217307}" sibTransId="{99C701D1-ED3A-4971-A2D9-7C6E63BD56C2}"/>
    <dgm:cxn modelId="{01397109-AEA7-4499-A878-5EEC96978853}" srcId="{178E3254-CC6A-4AFE-99C4-F89885873D81}" destId="{F067ED08-2FD2-4DF2-9C4E-12DD262F87F4}" srcOrd="3" destOrd="0" parTransId="{2DA50BC5-AE04-45EB-94BE-80FE87CF42BF}" sibTransId="{F868542F-E6C1-4933-A5C3-8EA6A6F61F41}"/>
    <dgm:cxn modelId="{EAABB8A4-40F2-4AB3-8C9C-77D7268615D2}" type="presOf" srcId="{F067ED08-2FD2-4DF2-9C4E-12DD262F87F4}" destId="{DBF25759-1A8F-4425-8DD2-0573D82C31E6}" srcOrd="0" destOrd="0" presId="urn:microsoft.com/office/officeart/2005/8/layout/radial6"/>
    <dgm:cxn modelId="{0F96B2AC-A93D-4ED9-B4A3-B84DB4007C66}" type="presOf" srcId="{EEF8DD13-3A09-47D7-8DA2-461CE8AE16E6}" destId="{521520CF-AE8D-4BAA-99B4-8AC3D2F6D1F4}" srcOrd="0" destOrd="0" presId="urn:microsoft.com/office/officeart/2005/8/layout/radial6"/>
    <dgm:cxn modelId="{C175E8D0-903D-4AF4-BEEB-D518E5B70225}" srcId="{A76D657E-336C-4AC1-9D24-9A08B6022443}" destId="{17DEFA4C-D880-41E5-925F-A05259BDC82D}" srcOrd="4" destOrd="0" parTransId="{F44F9D2F-3A8A-424B-A4C0-A482049E94C3}" sibTransId="{399EF61A-68D3-4E7E-B63D-510C6ED65C67}"/>
    <dgm:cxn modelId="{AD4AE1B7-84C4-4C1D-AD5C-9C71C547A2C6}" srcId="{A76D657E-336C-4AC1-9D24-9A08B6022443}" destId="{39E28431-FFF9-4C4C-8C8C-26586DA381B3}" srcOrd="3" destOrd="0" parTransId="{E4A472A9-77EA-49EE-8B41-CF0B4A5D554B}" sibTransId="{E469BE1A-28BA-4F86-A11E-DF13F42EC528}"/>
    <dgm:cxn modelId="{23ED0BF5-9425-4949-AE32-F660075C6FC7}" type="presOf" srcId="{79E30034-BD58-4601-8DBC-F4B84DDC54BB}" destId="{17A00DCE-BB77-4F0B-9C8B-F3E238E7EDD0}" srcOrd="0" destOrd="0" presId="urn:microsoft.com/office/officeart/2005/8/layout/radial6"/>
    <dgm:cxn modelId="{84A1C76F-B0D4-4B74-B891-30D1CB439F7D}" srcId="{178E3254-CC6A-4AFE-99C4-F89885873D81}" destId="{EEF8DD13-3A09-47D7-8DA2-461CE8AE16E6}" srcOrd="0" destOrd="0" parTransId="{D77F30B3-5869-4152-9B9D-8A50861F2D16}" sibTransId="{0F23FEC4-6E11-413C-A5F3-EC21A02319C5}"/>
    <dgm:cxn modelId="{09E436C1-63B2-4E0A-8A1D-4F1DD426BC3F}" srcId="{178E3254-CC6A-4AFE-99C4-F89885873D81}" destId="{7DBFDB31-9F57-44E5-A72C-C635325F8F38}" srcOrd="2" destOrd="0" parTransId="{5F613A31-1B33-4495-91F2-3002F60120D5}" sibTransId="{E6069381-EDF8-433D-B0A5-EA039C589CE2}"/>
    <dgm:cxn modelId="{B003BA59-90BD-4E6D-9327-CBA8B70FB02D}" type="presOf" srcId="{A76D657E-336C-4AC1-9D24-9A08B6022443}" destId="{1451FA0E-3CF7-40F0-8E9B-9F80FB2A7E02}" srcOrd="0" destOrd="0" presId="urn:microsoft.com/office/officeart/2005/8/layout/radial6"/>
    <dgm:cxn modelId="{05558A45-F10F-435C-9AE9-360DA76F69B3}" type="presOf" srcId="{5FD7ABEE-07AE-4512-BCF3-391CE50BF8DA}" destId="{5D9E9C7F-35FC-4B1D-82CB-ECB4BB9A6D57}" srcOrd="0" destOrd="0" presId="urn:microsoft.com/office/officeart/2005/8/layout/radial6"/>
    <dgm:cxn modelId="{8482D52C-6B18-493A-A46C-B5D5A6681760}" type="presOf" srcId="{178E3254-CC6A-4AFE-99C4-F89885873D81}" destId="{544FF298-C98D-415C-A786-0D425DE37BAD}" srcOrd="0" destOrd="0" presId="urn:microsoft.com/office/officeart/2005/8/layout/radial6"/>
    <dgm:cxn modelId="{9E14C3BE-DFB5-4397-B3AE-904C356863EC}" srcId="{178E3254-CC6A-4AFE-99C4-F89885873D81}" destId="{5FD7ABEE-07AE-4512-BCF3-391CE50BF8DA}" srcOrd="1" destOrd="0" parTransId="{BE138695-BAFD-49B5-828E-E2D3A392E925}" sibTransId="{79E30034-BD58-4601-8DBC-F4B84DDC54BB}"/>
    <dgm:cxn modelId="{9155CC54-1A2E-4FD4-BF47-1467F816943E}" srcId="{A76D657E-336C-4AC1-9D24-9A08B6022443}" destId="{FC1A4F2B-E070-451B-98B3-AC579B008E13}" srcOrd="5" destOrd="0" parTransId="{A7F4B991-2BA7-4A6B-90B6-DD32EEED380A}" sibTransId="{2589E8F6-3B36-4A02-BC71-147E4CD3C6E5}"/>
    <dgm:cxn modelId="{4A332FF8-6E8A-490C-B410-CF55811B48C1}" type="presOf" srcId="{E6069381-EDF8-433D-B0A5-EA039C589CE2}" destId="{D1FF8521-17AB-4EE6-AB32-691886235436}" srcOrd="0" destOrd="0" presId="urn:microsoft.com/office/officeart/2005/8/layout/radial6"/>
    <dgm:cxn modelId="{92457DA6-E2DC-4FD1-A503-E8522E3551E2}" type="presOf" srcId="{0F23FEC4-6E11-413C-A5F3-EC21A02319C5}" destId="{B2DD87F8-620F-4468-8FD6-B64645104CAB}" srcOrd="0" destOrd="0" presId="urn:microsoft.com/office/officeart/2005/8/layout/radial6"/>
    <dgm:cxn modelId="{435910C3-A777-403C-88A8-6FF4C2F31FD0}" type="presOf" srcId="{7DBFDB31-9F57-44E5-A72C-C635325F8F38}" destId="{B1FEA38C-77BB-42B2-9AEF-24F901EC0703}" srcOrd="0" destOrd="0" presId="urn:microsoft.com/office/officeart/2005/8/layout/radial6"/>
    <dgm:cxn modelId="{EBB929CC-ABD7-4BB5-8121-9060DD4AC825}" type="presOf" srcId="{F868542F-E6C1-4933-A5C3-8EA6A6F61F41}" destId="{CD79076B-4906-45EC-B2AD-28FC7F3FDAA1}" srcOrd="0" destOrd="0" presId="urn:microsoft.com/office/officeart/2005/8/layout/radial6"/>
    <dgm:cxn modelId="{75960FED-9F7B-4060-B954-455B5091A343}" srcId="{A76D657E-336C-4AC1-9D24-9A08B6022443}" destId="{422C60BA-6B97-46B3-81C7-E197AEFDEB19}" srcOrd="6" destOrd="0" parTransId="{EB4E4E66-93C6-488B-8FE7-6BF5B68D0C89}" sibTransId="{6B8E21BE-A871-40EB-9A94-BF7056750ED1}"/>
    <dgm:cxn modelId="{9B4CBB9F-FE37-42B1-926F-00886149E50B}" type="presParOf" srcId="{1451FA0E-3CF7-40F0-8E9B-9F80FB2A7E02}" destId="{544FF298-C98D-415C-A786-0D425DE37BAD}" srcOrd="0" destOrd="0" presId="urn:microsoft.com/office/officeart/2005/8/layout/radial6"/>
    <dgm:cxn modelId="{ED98C948-C2A1-4FA9-94A0-20D3AD12AF49}" type="presParOf" srcId="{1451FA0E-3CF7-40F0-8E9B-9F80FB2A7E02}" destId="{521520CF-AE8D-4BAA-99B4-8AC3D2F6D1F4}" srcOrd="1" destOrd="0" presId="urn:microsoft.com/office/officeart/2005/8/layout/radial6"/>
    <dgm:cxn modelId="{5BD4CB0C-49FE-4E30-84AE-C631CF77B961}" type="presParOf" srcId="{1451FA0E-3CF7-40F0-8E9B-9F80FB2A7E02}" destId="{16DFFA5C-3CD4-4307-8F2B-B5EB76842073}" srcOrd="2" destOrd="0" presId="urn:microsoft.com/office/officeart/2005/8/layout/radial6"/>
    <dgm:cxn modelId="{ECC37B9B-B4B5-4825-8462-069967DD82FE}" type="presParOf" srcId="{1451FA0E-3CF7-40F0-8E9B-9F80FB2A7E02}" destId="{B2DD87F8-620F-4468-8FD6-B64645104CAB}" srcOrd="3" destOrd="0" presId="urn:microsoft.com/office/officeart/2005/8/layout/radial6"/>
    <dgm:cxn modelId="{BC04227D-357C-4F48-97BE-24A7C2E440E1}" type="presParOf" srcId="{1451FA0E-3CF7-40F0-8E9B-9F80FB2A7E02}" destId="{5D9E9C7F-35FC-4B1D-82CB-ECB4BB9A6D57}" srcOrd="4" destOrd="0" presId="urn:microsoft.com/office/officeart/2005/8/layout/radial6"/>
    <dgm:cxn modelId="{D9E487F8-956E-4A1E-9BE9-B48F0DDDD814}" type="presParOf" srcId="{1451FA0E-3CF7-40F0-8E9B-9F80FB2A7E02}" destId="{1141115A-E26F-43F1-BE08-A5FD60471B40}" srcOrd="5" destOrd="0" presId="urn:microsoft.com/office/officeart/2005/8/layout/radial6"/>
    <dgm:cxn modelId="{8FBBAC40-D7E6-43F0-A0E7-65E7C44BE939}" type="presParOf" srcId="{1451FA0E-3CF7-40F0-8E9B-9F80FB2A7E02}" destId="{17A00DCE-BB77-4F0B-9C8B-F3E238E7EDD0}" srcOrd="6" destOrd="0" presId="urn:microsoft.com/office/officeart/2005/8/layout/radial6"/>
    <dgm:cxn modelId="{BFF61A4E-0E6D-423E-9B81-3F6ADF2C54DF}" type="presParOf" srcId="{1451FA0E-3CF7-40F0-8E9B-9F80FB2A7E02}" destId="{B1FEA38C-77BB-42B2-9AEF-24F901EC0703}" srcOrd="7" destOrd="0" presId="urn:microsoft.com/office/officeart/2005/8/layout/radial6"/>
    <dgm:cxn modelId="{B7C1D8A2-6E57-4C67-A07D-4CE52986DF74}" type="presParOf" srcId="{1451FA0E-3CF7-40F0-8E9B-9F80FB2A7E02}" destId="{029EE44A-7EF9-4A88-9C4C-3BF2025C4D80}" srcOrd="8" destOrd="0" presId="urn:microsoft.com/office/officeart/2005/8/layout/radial6"/>
    <dgm:cxn modelId="{ED579637-4FF0-42B5-A65C-7CA1EC398CCA}" type="presParOf" srcId="{1451FA0E-3CF7-40F0-8E9B-9F80FB2A7E02}" destId="{D1FF8521-17AB-4EE6-AB32-691886235436}" srcOrd="9" destOrd="0" presId="urn:microsoft.com/office/officeart/2005/8/layout/radial6"/>
    <dgm:cxn modelId="{B0C10168-B751-4DE7-B229-E4FD10AA12B6}" type="presParOf" srcId="{1451FA0E-3CF7-40F0-8E9B-9F80FB2A7E02}" destId="{DBF25759-1A8F-4425-8DD2-0573D82C31E6}" srcOrd="10" destOrd="0" presId="urn:microsoft.com/office/officeart/2005/8/layout/radial6"/>
    <dgm:cxn modelId="{0BB0F916-BA03-492C-BA87-AF83465B797A}" type="presParOf" srcId="{1451FA0E-3CF7-40F0-8E9B-9F80FB2A7E02}" destId="{BD41F567-4B05-409F-AACF-618489C59985}" srcOrd="11" destOrd="0" presId="urn:microsoft.com/office/officeart/2005/8/layout/radial6"/>
    <dgm:cxn modelId="{424ABF5F-A2C5-4524-A064-3F10B2AE74B8}" type="presParOf" srcId="{1451FA0E-3CF7-40F0-8E9B-9F80FB2A7E02}" destId="{CD79076B-4906-45EC-B2AD-28FC7F3FDAA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79076B-4906-45EC-B2AD-28FC7F3FDAA1}">
      <dsp:nvSpPr>
        <dsp:cNvPr id="0" name=""/>
        <dsp:cNvSpPr/>
      </dsp:nvSpPr>
      <dsp:spPr>
        <a:xfrm>
          <a:off x="1807801" y="572699"/>
          <a:ext cx="3956669" cy="3956669"/>
        </a:xfrm>
        <a:prstGeom prst="blockArc">
          <a:avLst>
            <a:gd name="adj1" fmla="val 10835341"/>
            <a:gd name="adj2" fmla="val 15957414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FF8521-17AB-4EE6-AB32-691886235436}">
      <dsp:nvSpPr>
        <dsp:cNvPr id="0" name=""/>
        <dsp:cNvSpPr/>
      </dsp:nvSpPr>
      <dsp:spPr>
        <a:xfrm>
          <a:off x="1807895" y="547440"/>
          <a:ext cx="3956669" cy="3956669"/>
        </a:xfrm>
        <a:prstGeom prst="blockArc">
          <a:avLst>
            <a:gd name="adj1" fmla="val 5522284"/>
            <a:gd name="adj2" fmla="val 10790406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00DCE-BB77-4F0B-9C8B-F3E238E7EDD0}">
      <dsp:nvSpPr>
        <dsp:cNvPr id="0" name=""/>
        <dsp:cNvSpPr/>
      </dsp:nvSpPr>
      <dsp:spPr>
        <a:xfrm>
          <a:off x="1700372" y="546608"/>
          <a:ext cx="3956669" cy="3956669"/>
        </a:xfrm>
        <a:prstGeom prst="blockArc">
          <a:avLst>
            <a:gd name="adj1" fmla="val 83408"/>
            <a:gd name="adj2" fmla="val 5330969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DD87F8-620F-4468-8FD6-B64645104CAB}">
      <dsp:nvSpPr>
        <dsp:cNvPr id="0" name=""/>
        <dsp:cNvSpPr/>
      </dsp:nvSpPr>
      <dsp:spPr>
        <a:xfrm>
          <a:off x="1745551" y="792049"/>
          <a:ext cx="4120752" cy="3695252"/>
        </a:xfrm>
        <a:prstGeom prst="blockArc">
          <a:avLst>
            <a:gd name="adj1" fmla="val 16149620"/>
            <a:gd name="adj2" fmla="val 28797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FF298-C98D-415C-A786-0D425DE37BAD}">
      <dsp:nvSpPr>
        <dsp:cNvPr id="0" name=""/>
        <dsp:cNvSpPr/>
      </dsp:nvSpPr>
      <dsp:spPr>
        <a:xfrm>
          <a:off x="2763930" y="1644448"/>
          <a:ext cx="1822789" cy="1822789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C00000"/>
              </a:solidFill>
            </a:rPr>
            <a:t>традиции</a:t>
          </a:r>
          <a:endParaRPr lang="ru-RU" sz="2200" kern="1200" dirty="0">
            <a:solidFill>
              <a:srgbClr val="C00000"/>
            </a:solidFill>
          </a:endParaRPr>
        </a:p>
      </dsp:txBody>
      <dsp:txXfrm>
        <a:off x="2763930" y="1644448"/>
        <a:ext cx="1822789" cy="1822789"/>
      </dsp:txXfrm>
    </dsp:sp>
    <dsp:sp modelId="{521520CF-AE8D-4BAA-99B4-8AC3D2F6D1F4}">
      <dsp:nvSpPr>
        <dsp:cNvPr id="0" name=""/>
        <dsp:cNvSpPr/>
      </dsp:nvSpPr>
      <dsp:spPr>
        <a:xfrm>
          <a:off x="2755636" y="-82535"/>
          <a:ext cx="1788502" cy="1411956"/>
        </a:xfrm>
        <a:prstGeom prst="ellipse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венчание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2755636" y="-82535"/>
        <a:ext cx="1788502" cy="1411956"/>
      </dsp:txXfrm>
    </dsp:sp>
    <dsp:sp modelId="{5D9E9C7F-35FC-4B1D-82CB-ECB4BB9A6D57}">
      <dsp:nvSpPr>
        <dsp:cNvPr id="0" name=""/>
        <dsp:cNvSpPr/>
      </dsp:nvSpPr>
      <dsp:spPr>
        <a:xfrm>
          <a:off x="4605235" y="1803055"/>
          <a:ext cx="2010607" cy="1537535"/>
        </a:xfrm>
        <a:prstGeom prst="ellipse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крещение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4605235" y="1803055"/>
        <a:ext cx="2010607" cy="1537535"/>
      </dsp:txXfrm>
    </dsp:sp>
    <dsp:sp modelId="{B1FEA38C-77BB-42B2-9AEF-24F901EC0703}">
      <dsp:nvSpPr>
        <dsp:cNvPr id="0" name=""/>
        <dsp:cNvSpPr/>
      </dsp:nvSpPr>
      <dsp:spPr>
        <a:xfrm>
          <a:off x="2778540" y="3717985"/>
          <a:ext cx="1877934" cy="1477935"/>
        </a:xfrm>
        <a:prstGeom prst="ellipse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Семейный обед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2778540" y="3717985"/>
        <a:ext cx="1877934" cy="1477935"/>
      </dsp:txXfrm>
    </dsp:sp>
    <dsp:sp modelId="{DBF25759-1A8F-4425-8DD2-0573D82C31E6}">
      <dsp:nvSpPr>
        <dsp:cNvPr id="0" name=""/>
        <dsp:cNvSpPr/>
      </dsp:nvSpPr>
      <dsp:spPr>
        <a:xfrm>
          <a:off x="941697" y="1749966"/>
          <a:ext cx="1824280" cy="1562403"/>
        </a:xfrm>
        <a:prstGeom prst="ellipse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праздники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941697" y="1749966"/>
        <a:ext cx="1824280" cy="1562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372EC-DA3C-4B52-B70C-0947A7D4AE54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52844-C1D3-4F90-86C1-2B5EF9DC9B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3477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52844-C1D3-4F90-86C1-2B5EF9DC9BD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2732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52844-C1D3-4F90-86C1-2B5EF9DC9BD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2423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2143125" y="694267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2829" cy="4108451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DCDD5-D9FA-458B-9066-E0D63B85C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056E9-AAC8-44EB-A7A8-51AF1F950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9DA1C31-39BB-4FBA-BFB0-95474F8F3421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61A88EF-EA65-4A6C-959A-997C663CB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8;&#1088;&#1080;&#1096;&#1072;\&#1041;&#1046;&#1044;\&#1055;&#1048;&#1046;&#1058;%20&#1054;&#1041;&#1046;\&#1089;&#1077;&#1084;&#1100;&#1103;\&#1075;&#1086;&#1090;&#1086;&#1074;&#1086;&#1077;\bi-2_-_molitva_(zaycev.net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5.gif"/><Relationship Id="rId7" Type="http://schemas.openxmlformats.org/officeDocument/2006/relationships/image" Target="../media/image29.gif"/><Relationship Id="rId12" Type="http://schemas.openxmlformats.org/officeDocument/2006/relationships/image" Target="../media/image34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11" Type="http://schemas.openxmlformats.org/officeDocument/2006/relationships/image" Target="../media/image33.gif"/><Relationship Id="rId5" Type="http://schemas.openxmlformats.org/officeDocument/2006/relationships/image" Target="../media/image27.gif"/><Relationship Id="rId10" Type="http://schemas.openxmlformats.org/officeDocument/2006/relationships/image" Target="../media/image32.gif"/><Relationship Id="rId4" Type="http://schemas.openxmlformats.org/officeDocument/2006/relationships/image" Target="../media/image26.gif"/><Relationship Id="rId9" Type="http://schemas.openxmlformats.org/officeDocument/2006/relationships/image" Target="../media/image31.gi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voluntaritv.ro/wp-content/uploads/2013/04/mirii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i-2_-_molitv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http://gcshelp.org/sites/default/files/images/news/family-vocation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://uslide.ru/images/7/13558/960/img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8388424" cy="331236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Семья и БРАК. </a:t>
            </a:r>
            <a:br>
              <a:rPr lang="ru-RU" sz="6000" dirty="0" smtClean="0"/>
            </a:br>
            <a:r>
              <a:rPr lang="ru-RU" sz="6000" dirty="0" smtClean="0"/>
              <a:t>Основные функции </a:t>
            </a:r>
            <a:br>
              <a:rPr lang="ru-RU" sz="6000" dirty="0" smtClean="0"/>
            </a:br>
            <a:r>
              <a:rPr lang="ru-RU" sz="6000" dirty="0" smtClean="0"/>
              <a:t>семьи.</a:t>
            </a:r>
            <a:endParaRPr lang="ru-RU" sz="6000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539552" y="404664"/>
            <a:ext cx="8819481" cy="6452766"/>
            <a:chOff x="-66" y="23"/>
            <a:chExt cx="6806" cy="4559"/>
          </a:xfrm>
        </p:grpSpPr>
        <p:sp>
          <p:nvSpPr>
            <p:cNvPr id="1027" name="Puzzle3"/>
            <p:cNvSpPr>
              <a:spLocks noEditPoints="1" noChangeArrowheads="1"/>
            </p:cNvSpPr>
            <p:nvPr/>
          </p:nvSpPr>
          <p:spPr bwMode="auto">
            <a:xfrm>
              <a:off x="-66" y="2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FF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Puzzle2"/>
            <p:cNvSpPr>
              <a:spLocks noEditPoints="1" noChangeArrowheads="1"/>
            </p:cNvSpPr>
            <p:nvPr/>
          </p:nvSpPr>
          <p:spPr bwMode="auto">
            <a:xfrm>
              <a:off x="5102" y="3209"/>
              <a:ext cx="1638" cy="1373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00B0F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            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/>
          <a:lstStyle/>
          <a:p>
            <a:r>
              <a:rPr lang="ru-RU" sz="3600" dirty="0" smtClean="0"/>
              <a:t>Сформировать основные представления о семье, о  браке, о нормах взаимоотношений в семье.</a:t>
            </a:r>
          </a:p>
          <a:p>
            <a:pPr>
              <a:buNone/>
            </a:pPr>
            <a:endParaRPr lang="ru-RU" sz="3600" dirty="0" smtClean="0">
              <a:solidFill>
                <a:srgbClr val="00153E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dirty="0" smtClean="0"/>
              <a:t>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rmAutofit fontScale="77500" lnSpcReduction="20000"/>
          </a:bodyPr>
          <a:lstStyle/>
          <a:p>
            <a:r>
              <a:rPr lang="ru-RU" sz="3600" dirty="0" smtClean="0"/>
              <a:t>Раскрыть сущность семьи.</a:t>
            </a:r>
          </a:p>
          <a:p>
            <a:r>
              <a:rPr lang="ru-RU" sz="3600" dirty="0" smtClean="0"/>
              <a:t>Познакомить с истинным чувством любви, как важным составляющим счастливых семейных отношений.</a:t>
            </a:r>
          </a:p>
          <a:p>
            <a:r>
              <a:rPr lang="ru-RU" sz="3600" dirty="0" smtClean="0"/>
              <a:t>Показать важность семейных традиций как связующая нить поколений. </a:t>
            </a:r>
          </a:p>
          <a:p>
            <a:r>
              <a:rPr lang="ru-RU" sz="3600" dirty="0" smtClean="0"/>
              <a:t>Формирование понимания важности сохранения добрых отношений с близкими, через свое участие, отзывчивость и помощь.</a:t>
            </a:r>
          </a:p>
          <a:p>
            <a:r>
              <a:rPr lang="ru-RU" sz="3600" dirty="0" smtClean="0"/>
              <a:t>Вывести формулу счастливой семьи</a:t>
            </a:r>
          </a:p>
          <a:p>
            <a:pPr>
              <a:buNone/>
            </a:pPr>
            <a:endParaRPr lang="ru-RU" sz="3600" dirty="0" smtClean="0">
              <a:solidFill>
                <a:srgbClr val="00153E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0"/>
            <a:ext cx="6304214" cy="980182"/>
          </a:xfrm>
        </p:spPr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475656" y="1484784"/>
            <a:ext cx="5112568" cy="396044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же такое семья?  </a:t>
            </a:r>
            <a:endParaRPr kumimoji="0" lang="ru-RU" sz="4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12776"/>
            <a:ext cx="8172400" cy="309634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  <a:r>
              <a:rPr lang="ru-RU" sz="360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Семья-это маленький  ковчег, призванный    ограждать детей от беды. Это гнездо, в  котором детей готовят ко времени самостоятельного полета</a:t>
            </a:r>
            <a:endParaRPr lang="ru-RU" sz="360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Семья- это ячейка общества, связанная отношениями между родными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Семья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smtClean="0"/>
              <a:t>Это группа людей, связанных браком, кровным родством или усыновлением, совместно проживающих и имеющих общие доходы и расходы.</a:t>
            </a:r>
          </a:p>
        </p:txBody>
      </p:sp>
      <p:pic>
        <p:nvPicPr>
          <p:cNvPr id="61448" name="Picture 8" descr="7207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9992" y="1676400"/>
            <a:ext cx="3456384" cy="4422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-171450"/>
            <a:ext cx="8229600" cy="1143000"/>
          </a:xfrm>
          <a:noFill/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i="1" smtClean="0">
                <a:solidFill>
                  <a:srgbClr val="800000"/>
                </a:solidFill>
                <a:effectLst/>
                <a:latin typeface="Gungsuh" pitchFamily="16" charset="0"/>
              </a:rPr>
              <a:t>Понятие брака.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60363" y="836612"/>
            <a:ext cx="8459787" cy="5832747"/>
          </a:xfrm>
          <a:noFill/>
        </p:spPr>
        <p:txBody>
          <a:bodyPr/>
          <a:lstStyle/>
          <a:p>
            <a:pPr marL="336550" indent="-336550" eaLnBrk="1" hangingPunct="1">
              <a:lnSpc>
                <a:spcPct val="90000"/>
              </a:lnSpc>
              <a:spcBef>
                <a:spcPts val="700"/>
              </a:spcBef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ru-RU" sz="2800" b="1" dirty="0" smtClean="0">
                <a:solidFill>
                  <a:srgbClr val="990000"/>
                </a:solidFill>
                <a:effectLst/>
                <a:latin typeface="Georgia" pitchFamily="16" charset="0"/>
              </a:rPr>
              <a:t>Брак</a:t>
            </a:r>
            <a:r>
              <a:rPr lang="ru-RU" sz="2800" dirty="0" smtClean="0">
                <a:solidFill>
                  <a:srgbClr val="FFFF99"/>
                </a:solidFill>
                <a:effectLst/>
                <a:latin typeface="Georgia" pitchFamily="16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Georgia" pitchFamily="16" charset="0"/>
              </a:rPr>
              <a:t>–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6" charset="0"/>
              </a:rPr>
              <a:t>это союз мужчины и женщины, зарегистрированный в органах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6" charset="0"/>
              </a:rPr>
              <a:t>ЗАГСа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6" charset="0"/>
              </a:rPr>
              <a:t>, основанный на чувствах взаимной любви и уважения, взаимопомощи и ответственности перед семьей</a:t>
            </a:r>
            <a:r>
              <a:rPr lang="ru-RU" sz="2800" dirty="0" smtClean="0">
                <a:solidFill>
                  <a:srgbClr val="FFFF99"/>
                </a:solidFill>
                <a:effectLst/>
                <a:latin typeface="Times New Roman" pitchFamily="16" charset="0"/>
              </a:rPr>
              <a:t>.</a:t>
            </a:r>
          </a:p>
          <a:p>
            <a:pPr marL="336550" indent="-336550" eaLnBrk="1" hangingPunct="1">
              <a:lnSpc>
                <a:spcPct val="90000"/>
              </a:lnSpc>
              <a:spcBef>
                <a:spcPts val="700"/>
              </a:spcBef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ru-RU" sz="2800" i="1" smtClean="0">
              <a:solidFill>
                <a:srgbClr val="FFFF99"/>
              </a:solidFill>
              <a:effectLst/>
              <a:latin typeface="Times New Roman" pitchFamily="16" charset="0"/>
            </a:endParaRPr>
          </a:p>
          <a:p>
            <a:pPr marL="336550" indent="-336550" eaLnBrk="1" hangingPunct="1">
              <a:lnSpc>
                <a:spcPct val="9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Times New Roman" pitchFamily="16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ru-RU" sz="2400" smtClean="0">
              <a:solidFill>
                <a:srgbClr val="FFFF99"/>
              </a:solidFill>
              <a:effectLst/>
              <a:latin typeface="Times New Roman" pitchFamily="16" charset="0"/>
            </a:endParaRPr>
          </a:p>
          <a:p>
            <a:pPr marL="336550" indent="-336550" eaLnBrk="1" hangingPunct="1">
              <a:lnSpc>
                <a:spcPct val="90000"/>
              </a:lnSpc>
              <a:spcBef>
                <a:spcPts val="450"/>
              </a:spcBef>
              <a:buClrTx/>
              <a:buSz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ru-RU" sz="1800" smtClean="0">
              <a:effectLst/>
              <a:latin typeface="Times New Roman" pitchFamily="16" charset="0"/>
            </a:endParaRPr>
          </a:p>
          <a:p>
            <a:pPr marL="336550" indent="-336550" eaLnBrk="1" hangingPunct="1">
              <a:lnSpc>
                <a:spcPct val="90000"/>
              </a:lnSpc>
              <a:spcBef>
                <a:spcPts val="450"/>
              </a:spcBef>
              <a:buClr>
                <a:srgbClr val="FFCC66"/>
              </a:buClr>
              <a:buSzPct val="65000"/>
              <a:buFont typeface="Times New Roman" pitchFamily="16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ru-RU" sz="1800" dirty="0" smtClean="0">
              <a:effectLst/>
              <a:latin typeface="Times New Roman" pitchFamily="1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79512" y="2852738"/>
            <a:ext cx="7992888" cy="3529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    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По российскому законодательству главными чертами,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                   </a:t>
            </a: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характеризующими брак, являются: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Tahoma" pitchFamily="32" charset="0"/>
            </a:endParaRPr>
          </a:p>
          <a:p>
            <a:pPr>
              <a:buClr>
                <a:srgbClr val="FFFF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- союз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мужчины и женщины;</a:t>
            </a:r>
          </a:p>
          <a:p>
            <a:pPr>
              <a:buClr>
                <a:srgbClr val="FFFF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- союз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добровольный и равноправный;</a:t>
            </a:r>
          </a:p>
          <a:p>
            <a:pPr>
              <a:buClr>
                <a:srgbClr val="FFFF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- союз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не временный, а пожизненный;</a:t>
            </a:r>
          </a:p>
          <a:p>
            <a:pPr>
              <a:buClr>
                <a:srgbClr val="FFFF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- направленный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на создание семьи и рождение детей;</a:t>
            </a:r>
          </a:p>
          <a:p>
            <a:pPr>
              <a:buClr>
                <a:srgbClr val="FFFF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- заключенный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по установленным законом правилам;</a:t>
            </a:r>
          </a:p>
          <a:p>
            <a:pPr>
              <a:buClr>
                <a:srgbClr val="FFFF99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- порождающий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2" charset="0"/>
              </a:rPr>
              <a:t>супружеские права и обязанности.</a:t>
            </a:r>
          </a:p>
          <a:p>
            <a:pPr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>
              <a:solidFill>
                <a:srgbClr val="FFFF99"/>
              </a:solidFill>
              <a:latin typeface="Tahoma" pitchFamily="3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800" decel="100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0.4"/>
                                          </p:val>
                                        </p:tav>
                                        <p:tav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0.4"/>
                                          </p:val>
                                        </p:tav>
                                        <p:tav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2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2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6" dur="1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0" dur="176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medportal.org/files/images/news/ste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980728"/>
            <a:ext cx="8100392" cy="4536504"/>
          </a:xfrm>
          <a:prstGeom prst="rect">
            <a:avLst/>
          </a:prstGeom>
          <a:ln w="76200">
            <a:solidFill>
              <a:srgbClr val="FF0066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+mj-lt"/>
                <a:ea typeface="+mj-ea"/>
                <a:cs typeface="+mj-cs"/>
              </a:rPr>
              <a:t>Как вы думаете, что же является главным составляющим для семьи?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260648"/>
            <a:ext cx="2952328" cy="1556792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Семья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idx="1"/>
          </p:nvPr>
        </p:nvSpPr>
        <p:spPr>
          <a:xfrm>
            <a:off x="539552" y="1988840"/>
            <a:ext cx="7632848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Ячейка общества </a:t>
            </a:r>
          </a:p>
          <a:p>
            <a:pPr>
              <a:buNone/>
            </a:pPr>
            <a:endParaRPr lang="ru-RU" sz="360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</a:rPr>
              <a:t>                                         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Ковчег</a:t>
            </a:r>
            <a:r>
              <a:rPr lang="ru-RU" sz="3600" dirty="0" smtClean="0">
                <a:solidFill>
                  <a:srgbClr val="FFC000"/>
                </a:solidFill>
              </a:rPr>
              <a:t>                            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Гнездо</a:t>
            </a:r>
          </a:p>
          <a:p>
            <a:pPr>
              <a:buNone/>
            </a:pPr>
            <a:endParaRPr lang="ru-RU" sz="360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C000"/>
                </a:solidFill>
              </a:rPr>
              <a:t>          </a:t>
            </a:r>
            <a:r>
              <a:rPr lang="ru-RU" sz="8000" b="1" dirty="0" smtClean="0">
                <a:solidFill>
                  <a:srgbClr val="FF3399"/>
                </a:solidFill>
              </a:rPr>
              <a:t>ЛЮБОВЬ</a:t>
            </a:r>
            <a:r>
              <a:rPr lang="ru-RU" sz="8000" dirty="0" smtClean="0">
                <a:solidFill>
                  <a:srgbClr val="FF3399"/>
                </a:solidFill>
              </a:rPr>
              <a:t>   </a:t>
            </a:r>
            <a:r>
              <a:rPr lang="ru-RU" sz="8000" dirty="0" smtClean="0">
                <a:solidFill>
                  <a:srgbClr val="FFC000"/>
                </a:solidFill>
              </a:rPr>
              <a:t>                                              </a:t>
            </a:r>
            <a:r>
              <a:rPr lang="ru-RU" sz="8000" dirty="0" smtClean="0">
                <a:solidFill>
                  <a:srgbClr val="FF0000"/>
                </a:solidFill>
              </a:rPr>
              <a:t>   </a:t>
            </a:r>
            <a:endParaRPr lang="ru-RU" sz="8000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563888" y="1628800"/>
            <a:ext cx="504056" cy="5040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139952" y="1844824"/>
            <a:ext cx="576064" cy="244827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4932040" y="2348880"/>
            <a:ext cx="1728192" cy="100811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Смайлы-я_вас_всех_люблю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4581128"/>
            <a:ext cx="2376264" cy="1476375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rot="10800000" flipV="1">
            <a:off x="2357422" y="2428868"/>
            <a:ext cx="1928826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0" y="620688"/>
            <a:ext cx="7992888" cy="6048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>
              <a:spcBef>
                <a:spcPct val="0"/>
              </a:spcBef>
            </a:pPr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Семья основана на радости и создана ради нее. Семью создают два человека, полюбившие друг друга. Чувство любви в этом случае совсем не равно чувству «ты мне нравишься». Конечно, любимый человек нравится. Конечно, встреча с любимым и воспоминание о нем радуют. Но порой любовь включает в себя также и боль. Любить – значит всю жизнь другого человека сделать своей. А всю свою жизнь отдать другому. Другой радуется - и я счастлив. Но если он болеет - и мне плохо.  </a:t>
            </a:r>
          </a:p>
          <a:p>
            <a:pPr>
              <a:spcBef>
                <a:spcPct val="0"/>
              </a:spcBef>
            </a:pP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Есть семьи, которые проносят чувство любви друг к другу  всю свою жизнь.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2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79512" y="1484784"/>
            <a:ext cx="7600358" cy="4547334"/>
          </a:xfrm>
          <a:prstGeom prst="rect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   </a:t>
            </a:r>
            <a:r>
              <a:rPr lang="ru-RU" sz="2800" dirty="0" smtClean="0">
                <a:latin typeface="+mj-lt"/>
                <a:ea typeface="+mj-ea"/>
                <a:cs typeface="+mj-cs"/>
              </a:rPr>
              <a:t>Посмотрите внимательно на этот портрет. Это счастливая семья? Почему? Как вам кажется - какие отношения в этой семье?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11144" cy="1020728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Семья Романовых</a:t>
            </a:r>
            <a:endParaRPr lang="ru-RU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Рисунок 8" descr="4333905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694387" y="3746773"/>
            <a:ext cx="4229100" cy="857250"/>
          </a:xfrm>
          <a:prstGeom prst="rect">
            <a:avLst/>
          </a:prstGeom>
        </p:spPr>
      </p:pic>
      <p:pic>
        <p:nvPicPr>
          <p:cNvPr id="1026" name="Picture 2" descr="C:\Users\GooRoo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6624736" cy="5112568"/>
          </a:xfrm>
          <a:prstGeom prst="rect">
            <a:avLst/>
          </a:prstGeom>
          <a:noFill/>
        </p:spPr>
      </p:pic>
      <p:pic>
        <p:nvPicPr>
          <p:cNvPr id="6" name="Рисунок 5" descr="4333905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1866453" y="3458741"/>
            <a:ext cx="4229100" cy="8572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153E"/>
                </a:solidFill>
              </a:rPr>
              <a:t>Фрагменты писем Александры Федоровны Романовой  (1872-1918)</a:t>
            </a:r>
            <a:endParaRPr lang="ru-RU" sz="2400" dirty="0">
              <a:solidFill>
                <a:srgbClr val="00153E"/>
              </a:soli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quarter" idx="2"/>
          </p:nvPr>
        </p:nvSpPr>
        <p:spPr>
          <a:xfrm>
            <a:off x="0" y="1628800"/>
            <a:ext cx="4497388" cy="4896544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>
                <a:solidFill>
                  <a:srgbClr val="00153E"/>
                </a:solidFill>
              </a:rPr>
              <a:t>«О, Ники, мои мысли полетят вслед за тобою, и ты будешь чувствовать, как твой Ангел-Хранитель парит над тобой. И хотя мы неразлучны, наши сердца и мысли вместе, мы связаны друг с другом невидимыми прочными узами, и ничто не может разъединить нас….Как я тебя люблю с каждым днем все больше и больше.»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 1894 год. Осборн.</a:t>
            </a:r>
          </a:p>
          <a:p>
            <a:endParaRPr lang="ru-RU" dirty="0">
              <a:solidFill>
                <a:srgbClr val="00153E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429124" y="1714488"/>
            <a:ext cx="4283968" cy="5328592"/>
          </a:xfrm>
        </p:spPr>
        <p:txBody>
          <a:bodyPr>
            <a:normAutofit fontScale="92500"/>
          </a:bodyPr>
          <a:lstStyle/>
          <a:p>
            <a:r>
              <a:rPr lang="ru-RU" sz="2600" dirty="0" smtClean="0">
                <a:solidFill>
                  <a:srgbClr val="00153E"/>
                </a:solidFill>
              </a:rPr>
              <a:t>«Дети целуют тебя  много-много раз, и женушка тоже. Я надеюсь, сейчас ты чувствуешь себя спокойнее. Целую тебя и с любовью прижимаю к своему сердцу, и нежно глажу твой усталый лоб.»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</a:t>
            </a: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1914г. Царское Село</a:t>
            </a:r>
          </a:p>
          <a:p>
            <a:endParaRPr lang="ru-RU" sz="2600" dirty="0" smtClean="0">
              <a:solidFill>
                <a:srgbClr val="00153E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0153E"/>
                </a:solidFill>
              </a:rPr>
              <a:t>      </a:t>
            </a:r>
          </a:p>
          <a:p>
            <a:endParaRPr lang="ru-RU" dirty="0" smtClean="0">
              <a:solidFill>
                <a:srgbClr val="00153E"/>
              </a:solidFill>
            </a:endParaRPr>
          </a:p>
          <a:p>
            <a:endParaRPr lang="ru-RU" dirty="0">
              <a:solidFill>
                <a:srgbClr val="00153E"/>
              </a:solidFill>
            </a:endParaRPr>
          </a:p>
        </p:txBody>
      </p:sp>
      <p:pic>
        <p:nvPicPr>
          <p:cNvPr id="18" name="Содержимое 14" descr="alixsailorsuit1894color25nv-1147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84" y="1315099"/>
            <a:ext cx="3816424" cy="5542901"/>
          </a:xfrm>
          <a:prstGeom prst="rect">
            <a:avLst/>
          </a:prstGeom>
        </p:spPr>
      </p:pic>
      <p:pic>
        <p:nvPicPr>
          <p:cNvPr id="7" name="Рисунок 6" descr="flover_006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257022">
            <a:off x="6886214" y="175741"/>
            <a:ext cx="1795238" cy="1147253"/>
          </a:xfrm>
          <a:prstGeom prst="rect">
            <a:avLst/>
          </a:prstGeom>
        </p:spPr>
      </p:pic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745432"/>
            <a:ext cx="3851276" cy="51125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323528" y="764704"/>
            <a:ext cx="7704856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ОСНОВНЫЕ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ФУНКЦИИ СЕМЬИ</a:t>
            </a:r>
            <a:endParaRPr kumimoji="0" lang="ru-RU" sz="66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323528" y="764704"/>
            <a:ext cx="7704856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1. Репродуктивная</a:t>
            </a:r>
            <a:endParaRPr kumimoji="0" lang="ru-RU" sz="66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Rectangle 9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233630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Воспроизводство является одной из основных функций семьи.</a:t>
            </a:r>
            <a:br>
              <a:rPr lang="ru-RU" sz="32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sp>
        <p:nvSpPr>
          <p:cNvPr id="64520" name="Rectangle 8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139953" y="1676400"/>
            <a:ext cx="4104456" cy="4776936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   В большинстве молодых семей первый ребенок рождается в первые 2 года брака и значительная часть молодых семей в первые 5 лет супружества имеют двух детей</a:t>
            </a:r>
          </a:p>
        </p:txBody>
      </p:sp>
      <p:pic>
        <p:nvPicPr>
          <p:cNvPr id="64523" name="Picture 11" descr="178TPF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3" y="2468562"/>
            <a:ext cx="4248472" cy="391276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/>
      <p:bldP spid="645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764704"/>
            <a:ext cx="8028384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2. ВОСПИТАТЕЛЬНАЯ</a:t>
            </a:r>
            <a:endParaRPr kumimoji="0" lang="ru-RU" sz="66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wfiles.brothersoft.com/z/zolan_childhood_series_64889-1280x10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3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764704"/>
            <a:ext cx="8028384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3. ЭКОНОМИЧЕСКАЯ</a:t>
            </a:r>
            <a:endParaRPr kumimoji="0" lang="ru-RU" sz="66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4386"/>
            <a:ext cx="8146455" cy="665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764704"/>
            <a:ext cx="8028384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4.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СОЦИАЛЬНАЯ</a:t>
            </a:r>
            <a:endParaRPr kumimoji="0" lang="ru-RU" sz="66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764704"/>
            <a:ext cx="8028384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ЧТО ДАЕТ ЧЕЛОВЕКУ СЕМЬЯ?</a:t>
            </a:r>
            <a:endParaRPr kumimoji="0" lang="ru-RU" sz="66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1643042" y="3714752"/>
            <a:ext cx="2357437" cy="8572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1714480" y="3500438"/>
            <a:ext cx="2357437" cy="285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1643042" y="2571744"/>
            <a:ext cx="2286000" cy="928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1500166" y="1785926"/>
            <a:ext cx="2286000" cy="928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Семейные ценности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71538" y="1785926"/>
            <a:ext cx="642941" cy="37856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ЗАИМО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58" y="135729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выручка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00496" y="2285992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онимание 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71934" y="3214686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71934" y="421481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43372" y="528638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согласие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1714480" y="4214818"/>
            <a:ext cx="2286000" cy="15001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0" y="0"/>
            <a:ext cx="8172400" cy="68580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6000" b="1" i="0" u="none" strike="noStrike" kern="1200" normalizeH="0" noProof="0" dirty="0" smtClean="0">
                <a:ln/>
                <a:solidFill>
                  <a:schemeClr val="accent3"/>
                </a:solidFill>
                <a:uLnTx/>
                <a:uFillTx/>
                <a:latin typeface="+mj-lt"/>
                <a:ea typeface="+mj-ea"/>
                <a:cs typeface="+mj-cs"/>
              </a:rPr>
              <a:t>В каких семьях должны воспитываться дети?</a:t>
            </a:r>
            <a:endParaRPr kumimoji="0" lang="ru-RU" sz="60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685800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  </a:t>
            </a:r>
            <a:r>
              <a:rPr lang="ru-RU" sz="5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Скажите, а от вас зависит счастье в семье? Какими делами и поступками вы можете помочь семье быть счастливой? </a:t>
            </a:r>
            <a:endParaRPr lang="ru-RU" sz="36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smtClean="0"/>
              <a:t>Идеальный ребенок (по мнению опрошенных родителей)– это ребенок, который: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09416"/>
            <a:ext cx="7920880" cy="5059944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Слушается во всем своих родителей;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Выполняет все то, что ему поручают в учебном заведении и дома;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Помогает старшим братьям и сестрам и взрослым, не обижает младших;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Умеет отвечать за свои поступки;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Самостоятелен и активен;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Имеет друзей и дорожит ими;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В любой ситуации всегда говорит правду;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Дорожит своей семьей , родными и близкими ему людьми, бережно относится к своим родителям;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Имеет в доме свои обязанности и ответственно к ним относится;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Знает материальные возможности семьи и старается их придерживаться;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Умеет и хочет трудиться, с раннего детства определяет, чего он хочет добиться в жизни.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Физкультминутка</a:t>
            </a:r>
            <a:endParaRPr lang="ru-RU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643446"/>
            <a:ext cx="447675" cy="457200"/>
          </a:xfrm>
          <a:prstGeom prst="rect">
            <a:avLst/>
          </a:prstGeom>
        </p:spPr>
      </p:pic>
      <p:pic>
        <p:nvPicPr>
          <p:cNvPr id="6" name="Рисунок 5" descr="5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5733256"/>
            <a:ext cx="342900" cy="352425"/>
          </a:xfrm>
          <a:prstGeom prst="rect">
            <a:avLst/>
          </a:prstGeom>
        </p:spPr>
      </p:pic>
      <p:pic>
        <p:nvPicPr>
          <p:cNvPr id="7" name="Рисунок 6" descr="5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5929330"/>
            <a:ext cx="438150" cy="342900"/>
          </a:xfrm>
          <a:prstGeom prst="rect">
            <a:avLst/>
          </a:prstGeom>
        </p:spPr>
      </p:pic>
      <p:pic>
        <p:nvPicPr>
          <p:cNvPr id="8" name="Рисунок 7" descr="9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5857892"/>
            <a:ext cx="485775" cy="390525"/>
          </a:xfrm>
          <a:prstGeom prst="rect">
            <a:avLst/>
          </a:prstGeom>
        </p:spPr>
      </p:pic>
      <p:pic>
        <p:nvPicPr>
          <p:cNvPr id="9" name="Рисунок 8" descr="5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9520" y="4357694"/>
            <a:ext cx="438150" cy="342900"/>
          </a:xfrm>
          <a:prstGeom prst="rect">
            <a:avLst/>
          </a:prstGeom>
        </p:spPr>
      </p:pic>
      <p:pic>
        <p:nvPicPr>
          <p:cNvPr id="10" name="Рисунок 9" descr="3263129c86492c725db6bcb2723c74b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15206" y="3071810"/>
            <a:ext cx="457200" cy="333375"/>
          </a:xfrm>
          <a:prstGeom prst="rect">
            <a:avLst/>
          </a:prstGeom>
        </p:spPr>
      </p:pic>
      <p:pic>
        <p:nvPicPr>
          <p:cNvPr id="11" name="Рисунок 10" descr="a013c6c1f9cedd1915496238934dcd85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1857364"/>
            <a:ext cx="466725" cy="381000"/>
          </a:xfrm>
          <a:prstGeom prst="rect">
            <a:avLst/>
          </a:prstGeom>
        </p:spPr>
      </p:pic>
      <p:pic>
        <p:nvPicPr>
          <p:cNvPr id="12" name="Рисунок 11" descr="sports-54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14414" y="1714488"/>
            <a:ext cx="666750" cy="771525"/>
          </a:xfrm>
          <a:prstGeom prst="rect">
            <a:avLst/>
          </a:prstGeom>
        </p:spPr>
      </p:pic>
      <p:pic>
        <p:nvPicPr>
          <p:cNvPr id="14" name="Рисунок 13" descr="cbebf571c6dde8fb5f06d42b84166070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43702" y="5500702"/>
            <a:ext cx="457200" cy="438150"/>
          </a:xfrm>
          <a:prstGeom prst="rect">
            <a:avLst/>
          </a:prstGeom>
        </p:spPr>
      </p:pic>
      <p:pic>
        <p:nvPicPr>
          <p:cNvPr id="15" name="Рисунок 14" descr="bc489dda1e11e0228040ba81878bd735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2910" y="3214686"/>
            <a:ext cx="552450" cy="371475"/>
          </a:xfrm>
          <a:prstGeom prst="rect">
            <a:avLst/>
          </a:prstGeom>
        </p:spPr>
      </p:pic>
      <p:pic>
        <p:nvPicPr>
          <p:cNvPr id="16" name="Рисунок 15" descr="008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57422" y="2000240"/>
            <a:ext cx="3745979" cy="3745979"/>
          </a:xfrm>
          <a:prstGeom prst="rect">
            <a:avLst/>
          </a:prstGeom>
        </p:spPr>
      </p:pic>
      <p:pic>
        <p:nvPicPr>
          <p:cNvPr id="7175" name="Picture 7" descr="D:\Program Files\Microsoft Office\MEDIA\OFFICE12\Lines\BD14710_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V="1">
            <a:off x="428596" y="357166"/>
            <a:ext cx="7429500" cy="1238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40"/>
                            </p:stCondLst>
                            <p:childTnLst>
                              <p:par>
                                <p:cTn id="3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4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4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4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4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4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i="1" dirty="0" smtClean="0">
                <a:latin typeface="Arial Narrow" pitchFamily="34" charset="0"/>
              </a:rPr>
              <a:t>Физкультминутка.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- </a:t>
            </a:r>
            <a:r>
              <a:rPr lang="ru-RU" dirty="0"/>
              <a:t>А сейчас мы проведем очень коротенькую игру. Встаньте рядом с партой на одну ногу, руки вытяните вперед. А теперь встаньте парами, лицом друг к другу. Снова встаньте на одну ногу, но в парах  возьмитесь за руки.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- Когда было легче удержаться на одной ноге?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- Почему в паре легче, как думаете?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- Что вам помогло?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- Да, поддержка человеку нужна всегда, особенно она необходима в семье.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to-world-travel.ru/img/2015/042519/535765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0" y="571500"/>
            <a:ext cx="8686800" cy="5554663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4300" b="1" dirty="0" smtClean="0">
                <a:latin typeface="Arial Narrow" pitchFamily="34" charset="0"/>
              </a:rPr>
              <a:t>Не забывайте говорить своим родителям, что вы их любите и благодарны за воспитание.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Arial Narrow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algn="r"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algn="r"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algn="r"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algn="r" eaLnBrk="1" hangingPunct="1">
              <a:buFont typeface="Wingdings 2" pitchFamily="18" charset="2"/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b="1" i="1" dirty="0" smtClean="0">
                <a:latin typeface="Arial Narrow" pitchFamily="34" charset="0"/>
              </a:rPr>
              <a:t>Мира, уюта, согласия и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b="1" i="1" dirty="0" smtClean="0">
                <a:latin typeface="Arial Narrow" pitchFamily="34" charset="0"/>
              </a:rPr>
              <a:t>понимания вашим семьям!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Arial Narrow" pitchFamily="34" charset="0"/>
            </a:endParaRPr>
          </a:p>
          <a:p>
            <a:pPr eaLnBrk="1" hangingPunct="1"/>
            <a:endParaRPr lang="ru-RU" dirty="0" smtClean="0"/>
          </a:p>
        </p:txBody>
      </p:sp>
      <p:pic>
        <p:nvPicPr>
          <p:cNvPr id="34819" name="Picture 4" descr="1236973638_0lik_ru_f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96952"/>
            <a:ext cx="417646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60350"/>
            <a:ext cx="7920880" cy="4486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388" y="4797425"/>
            <a:ext cx="8964612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Одной из причин кризиса в духовно-нравственной сфере современного общества является разрушение традиционных устоев семьи.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25413" y="5287963"/>
            <a:ext cx="8893175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Восстановить традиционную ценность брака, семьи, престиж  материнства и отцовства.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Возродить отечественные  культурно-исторические и религиозные традиции.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Воссоздать в современных условиях традиционный	 уклад жизни общества и семьи.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691680" y="0"/>
            <a:ext cx="5328592" cy="1052735"/>
          </a:xfrm>
        </p:spPr>
        <p:txBody>
          <a:bodyPr/>
          <a:lstStyle/>
          <a:p>
            <a:r>
              <a:rPr lang="ru-RU" dirty="0" smtClean="0">
                <a:ln w="500">
                  <a:solidFill>
                    <a:sysClr val="windowText" lastClr="000000"/>
                  </a:solidFill>
                </a:ln>
                <a:solidFill>
                  <a:srgbClr val="92D050"/>
                </a:solidFill>
              </a:rPr>
              <a:t>Традиции семьи</a:t>
            </a:r>
            <a:endParaRPr lang="ru-RU" dirty="0">
              <a:ln w="500">
                <a:solidFill>
                  <a:sysClr val="windowText" lastClr="000000"/>
                </a:solidFill>
              </a:ln>
              <a:solidFill>
                <a:srgbClr val="92D050"/>
              </a:solidFill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4294967295"/>
          </p:nvPr>
        </p:nvGraphicFramePr>
        <p:xfrm flipH="1">
          <a:off x="0" y="5715000"/>
          <a:ext cx="71438" cy="60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3" name="Содержимое 11"/>
          <p:cNvGraphicFramePr>
            <a:graphicFrameLocks/>
          </p:cNvGraphicFramePr>
          <p:nvPr/>
        </p:nvGraphicFramePr>
        <p:xfrm>
          <a:off x="827584" y="1268760"/>
          <a:ext cx="7443814" cy="5144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63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91440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5732463"/>
            <a:ext cx="8507413" cy="825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  <a:latin typeface="Arial Black" pitchFamily="34" charset="0"/>
              </a:rPr>
              <a:t>Прекрасной традицией должны быть семейные праздники.</a:t>
            </a:r>
            <a:endParaRPr lang="ru-RU" sz="2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388" y="5800725"/>
            <a:ext cx="878522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Через праздники и традиции можно привить ребёнку хорошие манеры, выработать привычки, научить вести себя за столом.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75" y="261938"/>
            <a:ext cx="8034338" cy="60229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ерфолента 5"/>
          <p:cNvSpPr/>
          <p:nvPr/>
        </p:nvSpPr>
        <p:spPr>
          <a:xfrm>
            <a:off x="0" y="5013325"/>
            <a:ext cx="9144000" cy="15843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888" y="23813"/>
            <a:ext cx="7315200" cy="5273675"/>
          </a:xfrm>
          <a:prstGeom prst="rect">
            <a:avLst/>
          </a:prstGeom>
          <a:noFill/>
        </p:spPr>
      </p:pic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5629275"/>
            <a:ext cx="874871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r>
              <a:rPr lang="ru-RU" sz="2400" b="1">
                <a:solidFill>
                  <a:srgbClr val="FFC000"/>
                </a:solidFill>
                <a:latin typeface="Arial Black" pitchFamily="34" charset="0"/>
                <a:ea typeface="Times New Roman" pitchFamily="18" charset="0"/>
                <a:cs typeface="Courier New" pitchFamily="49" charset="0"/>
              </a:rPr>
              <a:t>    </a:t>
            </a:r>
            <a:r>
              <a:rPr lang="ru-RU" sz="2400" b="1">
                <a:solidFill>
                  <a:schemeClr val="bg1"/>
                </a:solidFill>
                <a:latin typeface="Arial Black" pitchFamily="34" charset="0"/>
                <a:ea typeface="Times New Roman" pitchFamily="18" charset="0"/>
                <a:cs typeface="Courier New" pitchFamily="49" charset="0"/>
              </a:rPr>
              <a:t>В каждом доме  складывается свой ритуал.	</a:t>
            </a:r>
            <a:endParaRPr lang="ru-RU" sz="2400" b="1">
              <a:solidFill>
                <a:schemeClr val="bg1"/>
              </a:solidFill>
              <a:latin typeface="Arial Black" pitchFamily="34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836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645024"/>
            <a:ext cx="7488832" cy="252028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   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764704"/>
            <a:ext cx="8172400" cy="6093296"/>
          </a:xfrm>
        </p:spPr>
        <p:txBody>
          <a:bodyPr>
            <a:normAutofit fontScale="8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</a:p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Семья – это праздник. Отец с матерью за обедом всегда разговаривали, я не могла пропустить их разговоров. Редко о делах, неприятностях и обидах. Чаще всего – о чём он думал, о работе, что прочитал. Каждый день был для отца открытием мира, а для меня – открытием богатства, которое может нести в себе человек. …Я росла в атмосфере любви, каждодневного внимания, цветов, подарков. Это было радостью  отца  – делать своим родным подарки.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..На Рождество ёлку наряжали без меня. Меня пускали, когда всё было готово. Утром я находила на подушке подарки  – всегда неожиданные и всегда те, о которых мечталось. На Троицу принято было украшать дом березовыми веточками, на Пасху – печь куличи, на Преображение благословлять первые плоды, на Рождество ходить в гости к родным и прославлять Христа. Я сохранила эти традиции для своих детей,  возможно, они передадут их моим внукам.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0" y="142852"/>
            <a:ext cx="8143900" cy="668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Текст:</a:t>
            </a:r>
            <a:endParaRPr kumimoji="0" lang="ru-RU" sz="4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285720" y="0"/>
            <a:ext cx="1785950" cy="1214422"/>
          </a:xfrm>
          <a:prstGeom prst="su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6000760" y="0"/>
            <a:ext cx="1714512" cy="1142984"/>
          </a:xfrm>
          <a:prstGeom prst="su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645024"/>
            <a:ext cx="7488832" cy="252028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   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764704"/>
            <a:ext cx="8172400" cy="609329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Вывод: Традиции семьи – это объединяющая сила, они укрепляют семью, помогают почувствовать свою сопричастность семье и своему народу. 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285720" y="0"/>
            <a:ext cx="1785950" cy="1214422"/>
          </a:xfrm>
          <a:prstGeom prst="su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6000760" y="0"/>
            <a:ext cx="1714512" cy="1142984"/>
          </a:xfrm>
          <a:prstGeom prst="su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645024"/>
            <a:ext cx="7488832" cy="252028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   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764704"/>
            <a:ext cx="8172400" cy="609329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853244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СИНКВЕЙН</a:t>
            </a:r>
            <a:r>
              <a:rPr lang="ru-RU" sz="3600" b="1" dirty="0" smtClean="0"/>
              <a:t> (семья, дети, родители)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строка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строка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ДВА прилагательных или причастия      (свойства темы)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строка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глагола или деепричастия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(действия темы)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 строка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предложение из 4 СЛОВ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(личное отношение автора к теме)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строка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ОДНО СЛОВО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(любая часть речи, выражающее суть темы, резюме)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7dc595337a32a5702385-c1a980df35328ce327389ecea2694d13.r35.cf2.rackcdn.com/f7f1e47b899d71c9ff2024807cdc06807576c330.jpg.1072x0_q85_upscal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3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4284663" y="4652963"/>
            <a:ext cx="4021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002060"/>
                </a:solidFill>
                <a:latin typeface="Calibri" pitchFamily="34" charset="0"/>
              </a:rPr>
              <a:t>Спасибо 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888" y="414338"/>
            <a:ext cx="5230812" cy="76692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http://mini-me.su/wp-content/uploads/2014/11/kak-poluchit-alimenty-mini-me.su-0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http://smart-lab.ru/uploads/images/00/17/18/2013/05/31/dccdff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444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http://cdn2.picsart.com/2197210006.jpeg?r1024x102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http://desktopinhq.com/images/big/hands-18424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2185</TotalTime>
  <Words>963</Words>
  <Application>Microsoft Office PowerPoint</Application>
  <PresentationFormat>Экран (4:3)</PresentationFormat>
  <Paragraphs>140</Paragraphs>
  <Slides>50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Семья и БРАК.  Основные функции  семьи.</vt:lpstr>
      <vt:lpstr>            Цель урока:</vt:lpstr>
      <vt:lpstr>Задачи:</vt:lpstr>
      <vt:lpstr>     </vt:lpstr>
      <vt:lpstr>     Семья-это маленький  ковчег, призванный    ограждать детей от беды. Это гнездо, в  котором детей готовят ко времени самостоятельного полета</vt:lpstr>
      <vt:lpstr>Слайд 17</vt:lpstr>
      <vt:lpstr>Семья</vt:lpstr>
      <vt:lpstr>Понятие брака.</vt:lpstr>
      <vt:lpstr>Слайд 20</vt:lpstr>
      <vt:lpstr>Семья</vt:lpstr>
      <vt:lpstr>Слайд 22</vt:lpstr>
      <vt:lpstr>Слайд 23</vt:lpstr>
      <vt:lpstr>      Семья Романовых</vt:lpstr>
      <vt:lpstr>Фрагменты писем Александры Федоровны Романовой  (1872-1918)</vt:lpstr>
      <vt:lpstr>Слайд 26</vt:lpstr>
      <vt:lpstr>Слайд 27</vt:lpstr>
      <vt:lpstr>  Воспроизводство является одной из основных функций семьи.  </vt:lpstr>
      <vt:lpstr>Слайд 29</vt:lpstr>
      <vt:lpstr>Слайд 30</vt:lpstr>
      <vt:lpstr>Слайд 31</vt:lpstr>
      <vt:lpstr>Слайд 32</vt:lpstr>
      <vt:lpstr>Слайд 33</vt:lpstr>
      <vt:lpstr>Семейные ценности</vt:lpstr>
      <vt:lpstr>Слайд 35</vt:lpstr>
      <vt:lpstr>  Скажите, а от вас зависит счастье в семье? Какими делами и поступками вы можете помочь семье быть счастливой? </vt:lpstr>
      <vt:lpstr>Идеальный ребенок (по мнению опрошенных родителей)– это ребенок, который:</vt:lpstr>
      <vt:lpstr>Физкультминутка</vt:lpstr>
      <vt:lpstr>Физкультминутка.   </vt:lpstr>
      <vt:lpstr>Слайд 40</vt:lpstr>
      <vt:lpstr>Слайд 41</vt:lpstr>
      <vt:lpstr>Слайд 42</vt:lpstr>
      <vt:lpstr>Традиции семьи</vt:lpstr>
      <vt:lpstr>Слайд 44</vt:lpstr>
      <vt:lpstr>Слайд 45</vt:lpstr>
      <vt:lpstr>Слайд 46</vt:lpstr>
      <vt:lpstr>   </vt:lpstr>
      <vt:lpstr>   </vt:lpstr>
      <vt:lpstr>   </vt:lpstr>
      <vt:lpstr>Слайд 50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Христианская семья</dc:title>
  <dc:creator>GooRoo</dc:creator>
  <cp:lastModifiedBy>Костя</cp:lastModifiedBy>
  <cp:revision>300</cp:revision>
  <dcterms:created xsi:type="dcterms:W3CDTF">2012-05-23T06:50:39Z</dcterms:created>
  <dcterms:modified xsi:type="dcterms:W3CDTF">2021-12-14T15:19:47Z</dcterms:modified>
</cp:coreProperties>
</file>