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257" r:id="rId4"/>
    <p:sldId id="275" r:id="rId5"/>
    <p:sldId id="276" r:id="rId6"/>
    <p:sldId id="288" r:id="rId7"/>
    <p:sldId id="274" r:id="rId8"/>
    <p:sldId id="277" r:id="rId9"/>
    <p:sldId id="292" r:id="rId10"/>
    <p:sldId id="279" r:id="rId11"/>
    <p:sldId id="289" r:id="rId12"/>
    <p:sldId id="290" r:id="rId13"/>
    <p:sldId id="280" r:id="rId14"/>
    <p:sldId id="260" r:id="rId15"/>
    <p:sldId id="264" r:id="rId16"/>
    <p:sldId id="266" r:id="rId17"/>
    <p:sldId id="267" r:id="rId18"/>
    <p:sldId id="268" r:id="rId19"/>
    <p:sldId id="269" r:id="rId20"/>
    <p:sldId id="270" r:id="rId21"/>
    <p:sldId id="271" r:id="rId22"/>
    <p:sldId id="281" r:id="rId23"/>
    <p:sldId id="291" r:id="rId24"/>
    <p:sldId id="272" r:id="rId25"/>
    <p:sldId id="294" r:id="rId26"/>
    <p:sldId id="295" r:id="rId27"/>
    <p:sldId id="303" r:id="rId28"/>
    <p:sldId id="304" r:id="rId29"/>
    <p:sldId id="298" r:id="rId30"/>
    <p:sldId id="301" r:id="rId31"/>
    <p:sldId id="293" r:id="rId3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0E914"/>
    <a:srgbClr val="A62423"/>
    <a:srgbClr val="198336"/>
    <a:srgbClr val="D7C12D"/>
    <a:srgbClr val="FBD8B1"/>
    <a:srgbClr val="87A627"/>
    <a:srgbClr val="102B02"/>
    <a:srgbClr val="638821"/>
    <a:srgbClr val="869D20"/>
    <a:srgbClr val="7E931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1958" y="-5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71A004-DD66-464F-85B7-D126806598CB}" type="doc">
      <dgm:prSet loTypeId="urn:microsoft.com/office/officeart/2005/8/layout/radial4" loCatId="relationship" qsTypeId="urn:microsoft.com/office/officeart/2005/8/quickstyle/3d7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E7DF470-D4F3-477F-906D-BFAF7DC5EE92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Ребенок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9D780B58-0AE6-4E43-9646-C6E57D1FA584}" type="parTrans" cxnId="{70805126-CE20-4B39-B85F-5317724D09A4}">
      <dgm:prSet/>
      <dgm:spPr/>
      <dgm:t>
        <a:bodyPr/>
        <a:lstStyle/>
        <a:p>
          <a:endParaRPr lang="ru-RU"/>
        </a:p>
      </dgm:t>
    </dgm:pt>
    <dgm:pt modelId="{B00CB977-8192-49E9-9654-CDA653C8BFEB}" type="sibTrans" cxnId="{70805126-CE20-4B39-B85F-5317724D09A4}">
      <dgm:prSet/>
      <dgm:spPr/>
      <dgm:t>
        <a:bodyPr/>
        <a:lstStyle/>
        <a:p>
          <a:endParaRPr lang="ru-RU"/>
        </a:p>
      </dgm:t>
    </dgm:pt>
    <dgm:pt modelId="{C6A4E6FD-8590-414E-B22D-35CE5E40F719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Родители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C18F0FAB-2B15-45B5-AF35-1C1F222E7A70}" type="parTrans" cxnId="{90EA66DE-D9C9-4ACF-BAFE-72D68C4B5369}">
      <dgm:prSet/>
      <dgm:spPr/>
      <dgm:t>
        <a:bodyPr/>
        <a:lstStyle/>
        <a:p>
          <a:endParaRPr lang="ru-RU"/>
        </a:p>
      </dgm:t>
    </dgm:pt>
    <dgm:pt modelId="{31184C45-942A-48AD-839E-A8A8C46F9033}" type="sibTrans" cxnId="{90EA66DE-D9C9-4ACF-BAFE-72D68C4B5369}">
      <dgm:prSet/>
      <dgm:spPr/>
      <dgm:t>
        <a:bodyPr/>
        <a:lstStyle/>
        <a:p>
          <a:endParaRPr lang="ru-RU"/>
        </a:p>
      </dgm:t>
    </dgm:pt>
    <dgm:pt modelId="{6F28695C-09D4-48FB-9D3F-C742BEC72273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Педагоги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2B7BE7B9-08A1-4243-932C-09F1B39810E4}" type="parTrans" cxnId="{40E80A5E-0693-49DD-B96A-14ED29DA29CF}">
      <dgm:prSet/>
      <dgm:spPr/>
      <dgm:t>
        <a:bodyPr/>
        <a:lstStyle/>
        <a:p>
          <a:endParaRPr lang="ru-RU"/>
        </a:p>
      </dgm:t>
    </dgm:pt>
    <dgm:pt modelId="{01D79949-6AB4-47EA-B625-7581CB35ED44}" type="sibTrans" cxnId="{40E80A5E-0693-49DD-B96A-14ED29DA29CF}">
      <dgm:prSet/>
      <dgm:spPr/>
      <dgm:t>
        <a:bodyPr/>
        <a:lstStyle/>
        <a:p>
          <a:endParaRPr lang="ru-RU"/>
        </a:p>
      </dgm:t>
    </dgm:pt>
    <dgm:pt modelId="{2C178F37-99F8-4800-80C6-7BEFAD329EFB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Воспитанники группы «Пэдавако»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12014378-1F55-4758-B27D-E307C68A33C0}" type="parTrans" cxnId="{570A2D0A-F5B3-416F-BA48-5DBF47BC87E3}">
      <dgm:prSet/>
      <dgm:spPr/>
      <dgm:t>
        <a:bodyPr/>
        <a:lstStyle/>
        <a:p>
          <a:endParaRPr lang="ru-RU"/>
        </a:p>
      </dgm:t>
    </dgm:pt>
    <dgm:pt modelId="{E5EFE01B-1360-4D23-B248-E5F1823B6D09}" type="sibTrans" cxnId="{570A2D0A-F5B3-416F-BA48-5DBF47BC87E3}">
      <dgm:prSet/>
      <dgm:spPr/>
      <dgm:t>
        <a:bodyPr/>
        <a:lstStyle/>
        <a:p>
          <a:endParaRPr lang="ru-RU"/>
        </a:p>
      </dgm:t>
    </dgm:pt>
    <dgm:pt modelId="{6C944134-D2F7-4D49-83A4-62D518627F7A}" type="pres">
      <dgm:prSet presAssocID="{E671A004-DD66-464F-85B7-D126806598C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E1A7C5-4796-4866-B6B8-6F0ECECB837E}" type="pres">
      <dgm:prSet presAssocID="{2E7DF470-D4F3-477F-906D-BFAF7DC5EE92}" presName="centerShape" presStyleLbl="node0" presStyleIdx="0" presStyleCnt="1"/>
      <dgm:spPr/>
      <dgm:t>
        <a:bodyPr/>
        <a:lstStyle/>
        <a:p>
          <a:endParaRPr lang="ru-RU"/>
        </a:p>
      </dgm:t>
    </dgm:pt>
    <dgm:pt modelId="{0284EA4F-1D85-44FE-B8A2-AADCC2DEF942}" type="pres">
      <dgm:prSet presAssocID="{C18F0FAB-2B15-45B5-AF35-1C1F222E7A7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2C013B57-F739-42D0-8D48-650BD43CFFB1}" type="pres">
      <dgm:prSet presAssocID="{C6A4E6FD-8590-414E-B22D-35CE5E40F71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16C82-EBD0-4CE1-8DFB-14D550FAA2C7}" type="pres">
      <dgm:prSet presAssocID="{2B7BE7B9-08A1-4243-932C-09F1B39810E4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28FD9D46-B76D-43BB-BC58-AE60386ECFB1}" type="pres">
      <dgm:prSet presAssocID="{6F28695C-09D4-48FB-9D3F-C742BEC72273}" presName="node" presStyleLbl="node1" presStyleIdx="1" presStyleCnt="3" custRadScaleRad="91414" custRadScaleInc="-2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4A718-80D0-486A-A72C-607A685DB9E5}" type="pres">
      <dgm:prSet presAssocID="{12014378-1F55-4758-B27D-E307C68A33C0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1ADF5489-54FA-4550-936E-0B7807D45CE8}" type="pres">
      <dgm:prSet presAssocID="{2C178F37-99F8-4800-80C6-7BEFAD329EF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E7D2AB-1CB1-4C5A-AFF6-C95BC72C5FDB}" type="presOf" srcId="{C18F0FAB-2B15-45B5-AF35-1C1F222E7A70}" destId="{0284EA4F-1D85-44FE-B8A2-AADCC2DEF942}" srcOrd="0" destOrd="0" presId="urn:microsoft.com/office/officeart/2005/8/layout/radial4"/>
    <dgm:cxn modelId="{171773EB-7B37-4BA4-B0B1-A648DA793742}" type="presOf" srcId="{E671A004-DD66-464F-85B7-D126806598CB}" destId="{6C944134-D2F7-4D49-83A4-62D518627F7A}" srcOrd="0" destOrd="0" presId="urn:microsoft.com/office/officeart/2005/8/layout/radial4"/>
    <dgm:cxn modelId="{40E80A5E-0693-49DD-B96A-14ED29DA29CF}" srcId="{2E7DF470-D4F3-477F-906D-BFAF7DC5EE92}" destId="{6F28695C-09D4-48FB-9D3F-C742BEC72273}" srcOrd="1" destOrd="0" parTransId="{2B7BE7B9-08A1-4243-932C-09F1B39810E4}" sibTransId="{01D79949-6AB4-47EA-B625-7581CB35ED44}"/>
    <dgm:cxn modelId="{570A2D0A-F5B3-416F-BA48-5DBF47BC87E3}" srcId="{2E7DF470-D4F3-477F-906D-BFAF7DC5EE92}" destId="{2C178F37-99F8-4800-80C6-7BEFAD329EFB}" srcOrd="2" destOrd="0" parTransId="{12014378-1F55-4758-B27D-E307C68A33C0}" sibTransId="{E5EFE01B-1360-4D23-B248-E5F1823B6D09}"/>
    <dgm:cxn modelId="{26B52F86-3446-43F5-9941-58831B068BF7}" type="presOf" srcId="{6F28695C-09D4-48FB-9D3F-C742BEC72273}" destId="{28FD9D46-B76D-43BB-BC58-AE60386ECFB1}" srcOrd="0" destOrd="0" presId="urn:microsoft.com/office/officeart/2005/8/layout/radial4"/>
    <dgm:cxn modelId="{BDB7A01B-4257-4196-8F38-BF033C6F6FF6}" type="presOf" srcId="{2C178F37-99F8-4800-80C6-7BEFAD329EFB}" destId="{1ADF5489-54FA-4550-936E-0B7807D45CE8}" srcOrd="0" destOrd="0" presId="urn:microsoft.com/office/officeart/2005/8/layout/radial4"/>
    <dgm:cxn modelId="{90EA66DE-D9C9-4ACF-BAFE-72D68C4B5369}" srcId="{2E7DF470-D4F3-477F-906D-BFAF7DC5EE92}" destId="{C6A4E6FD-8590-414E-B22D-35CE5E40F719}" srcOrd="0" destOrd="0" parTransId="{C18F0FAB-2B15-45B5-AF35-1C1F222E7A70}" sibTransId="{31184C45-942A-48AD-839E-A8A8C46F9033}"/>
    <dgm:cxn modelId="{B819954D-C132-4E70-A583-075A4E94D6BF}" type="presOf" srcId="{2E7DF470-D4F3-477F-906D-BFAF7DC5EE92}" destId="{C8E1A7C5-4796-4866-B6B8-6F0ECECB837E}" srcOrd="0" destOrd="0" presId="urn:microsoft.com/office/officeart/2005/8/layout/radial4"/>
    <dgm:cxn modelId="{8B4E5347-4A1E-4B56-A335-2C6A1203BC5E}" type="presOf" srcId="{2B7BE7B9-08A1-4243-932C-09F1B39810E4}" destId="{5E916C82-EBD0-4CE1-8DFB-14D550FAA2C7}" srcOrd="0" destOrd="0" presId="urn:microsoft.com/office/officeart/2005/8/layout/radial4"/>
    <dgm:cxn modelId="{A10ADD43-7B39-499F-B2A5-DFEBDA0AEA57}" type="presOf" srcId="{C6A4E6FD-8590-414E-B22D-35CE5E40F719}" destId="{2C013B57-F739-42D0-8D48-650BD43CFFB1}" srcOrd="0" destOrd="0" presId="urn:microsoft.com/office/officeart/2005/8/layout/radial4"/>
    <dgm:cxn modelId="{30D2977F-0F3C-48C5-BE02-1E3DADE97FE4}" type="presOf" srcId="{12014378-1F55-4758-B27D-E307C68A33C0}" destId="{E2F4A718-80D0-486A-A72C-607A685DB9E5}" srcOrd="0" destOrd="0" presId="urn:microsoft.com/office/officeart/2005/8/layout/radial4"/>
    <dgm:cxn modelId="{70805126-CE20-4B39-B85F-5317724D09A4}" srcId="{E671A004-DD66-464F-85B7-D126806598CB}" destId="{2E7DF470-D4F3-477F-906D-BFAF7DC5EE92}" srcOrd="0" destOrd="0" parTransId="{9D780B58-0AE6-4E43-9646-C6E57D1FA584}" sibTransId="{B00CB977-8192-49E9-9654-CDA653C8BFEB}"/>
    <dgm:cxn modelId="{FE9B88A1-7B2A-4295-B323-749EC10ECA1B}" type="presParOf" srcId="{6C944134-D2F7-4D49-83A4-62D518627F7A}" destId="{C8E1A7C5-4796-4866-B6B8-6F0ECECB837E}" srcOrd="0" destOrd="0" presId="urn:microsoft.com/office/officeart/2005/8/layout/radial4"/>
    <dgm:cxn modelId="{C5E55B88-42A8-464F-9766-024BE8288198}" type="presParOf" srcId="{6C944134-D2F7-4D49-83A4-62D518627F7A}" destId="{0284EA4F-1D85-44FE-B8A2-AADCC2DEF942}" srcOrd="1" destOrd="0" presId="urn:microsoft.com/office/officeart/2005/8/layout/radial4"/>
    <dgm:cxn modelId="{3D942245-8217-4200-83AB-A71B807B88BF}" type="presParOf" srcId="{6C944134-D2F7-4D49-83A4-62D518627F7A}" destId="{2C013B57-F739-42D0-8D48-650BD43CFFB1}" srcOrd="2" destOrd="0" presId="urn:microsoft.com/office/officeart/2005/8/layout/radial4"/>
    <dgm:cxn modelId="{9A02339B-042B-4AEF-9CF3-FED7066D1D7C}" type="presParOf" srcId="{6C944134-D2F7-4D49-83A4-62D518627F7A}" destId="{5E916C82-EBD0-4CE1-8DFB-14D550FAA2C7}" srcOrd="3" destOrd="0" presId="urn:microsoft.com/office/officeart/2005/8/layout/radial4"/>
    <dgm:cxn modelId="{6A90B390-300A-484F-A46D-8B5DAFD3BD67}" type="presParOf" srcId="{6C944134-D2F7-4D49-83A4-62D518627F7A}" destId="{28FD9D46-B76D-43BB-BC58-AE60386ECFB1}" srcOrd="4" destOrd="0" presId="urn:microsoft.com/office/officeart/2005/8/layout/radial4"/>
    <dgm:cxn modelId="{83D18C80-CEAA-4A4B-91D9-D9FDC4698684}" type="presParOf" srcId="{6C944134-D2F7-4D49-83A4-62D518627F7A}" destId="{E2F4A718-80D0-486A-A72C-607A685DB9E5}" srcOrd="5" destOrd="0" presId="urn:microsoft.com/office/officeart/2005/8/layout/radial4"/>
    <dgm:cxn modelId="{619C6A52-5FBF-4CE3-8FFE-54B2335CB9AA}" type="presParOf" srcId="{6C944134-D2F7-4D49-83A4-62D518627F7A}" destId="{1ADF5489-54FA-4550-936E-0B7807D45CE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E1A7C5-4796-4866-B6B8-6F0ECECB837E}">
      <dsp:nvSpPr>
        <dsp:cNvPr id="0" name=""/>
        <dsp:cNvSpPr/>
      </dsp:nvSpPr>
      <dsp:spPr>
        <a:xfrm>
          <a:off x="3187071" y="3455015"/>
          <a:ext cx="2639227" cy="26392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Ребенок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73577" y="3841521"/>
        <a:ext cx="1866215" cy="1866215"/>
      </dsp:txXfrm>
    </dsp:sp>
    <dsp:sp modelId="{0284EA4F-1D85-44FE-B8A2-AADCC2DEF942}">
      <dsp:nvSpPr>
        <dsp:cNvPr id="0" name=""/>
        <dsp:cNvSpPr/>
      </dsp:nvSpPr>
      <dsp:spPr>
        <a:xfrm rot="12900000">
          <a:off x="1209126" y="2900257"/>
          <a:ext cx="2315581" cy="75217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2118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C013B57-F739-42D0-8D48-650BD43CFFB1}">
      <dsp:nvSpPr>
        <dsp:cNvPr id="0" name=""/>
        <dsp:cNvSpPr/>
      </dsp:nvSpPr>
      <dsp:spPr>
        <a:xfrm>
          <a:off x="164877" y="1609359"/>
          <a:ext cx="2507266" cy="20058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Родители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3625" y="1668107"/>
        <a:ext cx="2389770" cy="1888317"/>
      </dsp:txXfrm>
    </dsp:sp>
    <dsp:sp modelId="{5E916C82-EBD0-4CE1-8DFB-14D550FAA2C7}">
      <dsp:nvSpPr>
        <dsp:cNvPr id="0" name=""/>
        <dsp:cNvSpPr/>
      </dsp:nvSpPr>
      <dsp:spPr>
        <a:xfrm rot="16112232">
          <a:off x="3439513" y="1957906"/>
          <a:ext cx="2009695" cy="752179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2118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FD9D46-B76D-43BB-BC58-AE60386ECFB1}">
      <dsp:nvSpPr>
        <dsp:cNvPr id="0" name=""/>
        <dsp:cNvSpPr/>
      </dsp:nvSpPr>
      <dsp:spPr>
        <a:xfrm>
          <a:off x="3165076" y="326569"/>
          <a:ext cx="2507266" cy="20058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Педагоги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23824" y="385317"/>
        <a:ext cx="2389770" cy="1888317"/>
      </dsp:txXfrm>
    </dsp:sp>
    <dsp:sp modelId="{E2F4A718-80D0-486A-A72C-607A685DB9E5}">
      <dsp:nvSpPr>
        <dsp:cNvPr id="0" name=""/>
        <dsp:cNvSpPr/>
      </dsp:nvSpPr>
      <dsp:spPr>
        <a:xfrm rot="19500000">
          <a:off x="5488662" y="2900257"/>
          <a:ext cx="2315581" cy="75217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2118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ADF5489-54FA-4550-936E-0B7807D45CE8}">
      <dsp:nvSpPr>
        <dsp:cNvPr id="0" name=""/>
        <dsp:cNvSpPr/>
      </dsp:nvSpPr>
      <dsp:spPr>
        <a:xfrm>
          <a:off x="6341226" y="1609359"/>
          <a:ext cx="2507266" cy="20058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Воспитанники группы «Пэдавако»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399974" y="1668107"/>
        <a:ext cx="2389770" cy="1888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6000" y="368300"/>
            <a:ext cx="7112000" cy="1770063"/>
          </a:xfrm>
          <a:prstGeom prst="round2DiagRect">
            <a:avLst/>
          </a:prstGeom>
          <a:ln w="76200">
            <a:solidFill>
              <a:srgbClr val="198336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none"/>
        </p:style>
        <p:txBody>
          <a:bodyPr anchor="b"/>
          <a:lstStyle>
            <a:lvl1pPr algn="ctr">
              <a:defRPr sz="6000" b="1" cap="none" spc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  <a:latin typeface="Bahnschrift" panose="020B050204020402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6700" y="3124595"/>
            <a:ext cx="4051300" cy="74850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2089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794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001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ound2Diag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538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4188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ound2Diag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839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422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389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2119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319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561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39EEA-B55E-4D74-AE12-4E1E6EA2BB5C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F408F-56D8-49A6-8B85-83ABFFEF5C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ound2DiagRect">
            <a:avLst/>
          </a:prstGeom>
          <a:solidFill>
            <a:srgbClr val="A0E914"/>
          </a:solidFill>
          <a:ln>
            <a:solidFill>
              <a:srgbClr val="198336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7952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6600">
            <a:solidFill>
              <a:schemeClr val="tx1"/>
            </a:solidFill>
            <a:prstDash val="solid"/>
          </a:ln>
          <a:solidFill>
            <a:schemeClr val="tx1"/>
          </a:solidFill>
          <a:effectLst>
            <a:outerShdw blurRad="50800" dist="38100" algn="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hdphoto" Target="../media/hdphoto1.wdp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jpeg"/><Relationship Id="rId7" Type="http://schemas.openxmlformats.org/officeDocument/2006/relationships/image" Target="../media/image3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8769" y="1849479"/>
            <a:ext cx="8204200" cy="798285"/>
          </a:xfrm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8494" y="5684016"/>
            <a:ext cx="7210315" cy="958537"/>
          </a:xfrm>
          <a:solidFill>
            <a:schemeClr val="accent1"/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Презентацию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подготовили: воспитанники 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оспитатели 6группы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Сеяхинской школы-интернат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1332" y="2114095"/>
            <a:ext cx="7839075" cy="349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Презентация проекта «</a:t>
            </a:r>
            <a:r>
              <a:rPr lang="ru-RU" sz="2800" b="1" dirty="0">
                <a:latin typeface="Times New Roman"/>
                <a:ea typeface="Calibri"/>
              </a:rPr>
              <a:t>Чудо-огород на окошке</a:t>
            </a:r>
            <a:r>
              <a:rPr lang="ru-RU" sz="2800" b="1" dirty="0" smtClean="0">
                <a:solidFill>
                  <a:srgbClr val="2C2D2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5029" y="140993"/>
            <a:ext cx="7329714" cy="129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Россия, Тюменская область, Ямальский район, село Сеяха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Муниципальное бюджетное общеобразовательное учреждение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«Сеяхинская школа-интернат»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77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2857496"/>
            <a:ext cx="278608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5073" y="769257"/>
            <a:ext cx="2087097" cy="1230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Заготовка необходимого оборудования и инвентаря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857224" y="885371"/>
            <a:ext cx="1714512" cy="118630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Побор и анализ методической литературы по теме проекта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352800" y="595086"/>
            <a:ext cx="2005018" cy="140515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 демонстрационного материала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6357950" y="4786322"/>
            <a:ext cx="1944220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 методов диагностического исследования.</a:t>
            </a: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Комплексная диагностика детей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857224" y="4786322"/>
            <a:ext cx="1785950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ситуации для мотивации детей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571868" y="4786322"/>
            <a:ext cx="1857388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 игр, художественных произведений, тем бесед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2" idx="0"/>
            <a:endCxn id="6" idx="2"/>
          </p:cNvCxnSpPr>
          <p:nvPr/>
        </p:nvCxnSpPr>
        <p:spPr>
          <a:xfrm flipH="1" flipV="1">
            <a:off x="4355309" y="2000240"/>
            <a:ext cx="10953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5607851" y="2250273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2428860" y="2214554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2285984" y="3929066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" idx="2"/>
            <a:endCxn id="10" idx="0"/>
          </p:cNvCxnSpPr>
          <p:nvPr/>
        </p:nvCxnSpPr>
        <p:spPr>
          <a:xfrm rot="16200000" flipH="1">
            <a:off x="3911198" y="4196958"/>
            <a:ext cx="1143008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5536413" y="3964785"/>
            <a:ext cx="114300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954522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admin\Desktop\Зеленая планета\IMG-20220321-WA00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934"/>
          <a:stretch/>
        </p:blipFill>
        <p:spPr bwMode="auto">
          <a:xfrm>
            <a:off x="425380" y="1560323"/>
            <a:ext cx="2291478" cy="40704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0628"/>
            <a:ext cx="7886700" cy="1248229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</a:rPr>
              <a:t/>
            </a:r>
            <a:br>
              <a:rPr lang="ru-RU" sz="2400" dirty="0" smtClean="0">
                <a:effectLst/>
                <a:latin typeface="Times New Roman"/>
                <a:ea typeface="Calibri"/>
              </a:rPr>
            </a:br>
            <a:r>
              <a:rPr lang="ru-RU" sz="2400" dirty="0" smtClean="0">
                <a:effectLst/>
                <a:latin typeface="Times New Roman"/>
                <a:ea typeface="Calibri"/>
              </a:rPr>
              <a:t/>
            </a:r>
            <a:br>
              <a:rPr lang="ru-RU" sz="2400" dirty="0" smtClean="0">
                <a:effectLst/>
                <a:latin typeface="Times New Roman"/>
                <a:ea typeface="Calibri"/>
              </a:rPr>
            </a:br>
            <a:r>
              <a:rPr lang="ru-RU" sz="28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</a:t>
            </a:r>
            <a:r>
              <a:rPr lang="ru-RU" sz="28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оточки  </a:t>
            </a:r>
            <a:r>
              <a:rPr lang="ru-RU" sz="280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из ненужных коробок для выращивания семян и клубней растений.</a:t>
            </a:r>
            <a:br>
              <a:rPr lang="ru-RU" sz="280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126" name="Picture 6" descr="C:\Users\admin\Desktop\Зеленая планета\IMG-20220321-WA00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143" b="11545"/>
          <a:stretch/>
        </p:blipFill>
        <p:spPr bwMode="auto">
          <a:xfrm>
            <a:off x="5939453" y="1609033"/>
            <a:ext cx="2609461" cy="39730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5895601"/>
            <a:ext cx="9144000" cy="8048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844801" y="5895601"/>
            <a:ext cx="4005942" cy="66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2180" y="6027003"/>
            <a:ext cx="88659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latin typeface="Times New Roman"/>
                <a:ea typeface="Calibri"/>
                <a:cs typeface="+mj-cs"/>
              </a:rPr>
              <a:t>Изготовление </a:t>
            </a:r>
            <a:r>
              <a:rPr lang="ru-RU" sz="2400" b="1" dirty="0">
                <a:ln w="6600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latin typeface="Times New Roman"/>
                <a:ea typeface="Calibri"/>
                <a:cs typeface="+mj-cs"/>
              </a:rPr>
              <a:t>табличек - указателей </a:t>
            </a:r>
            <a:r>
              <a:rPr lang="ru-RU" sz="2400" b="1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latin typeface="Times New Roman"/>
                <a:ea typeface="Calibri"/>
                <a:cs typeface="+mj-cs"/>
              </a:rPr>
              <a:t>с </a:t>
            </a:r>
            <a:r>
              <a:rPr lang="ru-RU" sz="2400" b="1" dirty="0">
                <a:ln w="6600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latin typeface="Times New Roman"/>
                <a:ea typeface="Calibri"/>
                <a:cs typeface="+mj-cs"/>
              </a:rPr>
              <a:t>названиями растений. </a:t>
            </a:r>
            <a:br>
              <a:rPr lang="ru-RU" sz="2400" b="1" dirty="0">
                <a:ln w="6600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latin typeface="Times New Roman"/>
                <a:ea typeface="Calibri"/>
                <a:cs typeface="+mj-cs"/>
              </a:rPr>
            </a:br>
            <a:endParaRPr lang="ru-RU" sz="2400" dirty="0"/>
          </a:p>
        </p:txBody>
      </p:sp>
      <p:pic>
        <p:nvPicPr>
          <p:cNvPr id="2051" name="Picture 3" descr="C:\Users\admin\Desktop\Новая папка\20220327_18151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49"/>
          <a:stretch/>
        </p:blipFill>
        <p:spPr bwMode="auto">
          <a:xfrm>
            <a:off x="2654912" y="1609032"/>
            <a:ext cx="3401365" cy="2092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Новая папка\20220327_181741 (1)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52" r="4921"/>
          <a:stretch/>
        </p:blipFill>
        <p:spPr bwMode="auto">
          <a:xfrm>
            <a:off x="2538088" y="3701683"/>
            <a:ext cx="3635014" cy="1981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96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43" y="232230"/>
            <a:ext cx="8853713" cy="1132114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40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6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Наполнение </a:t>
            </a:r>
            <a:r>
              <a:rPr lang="ru-RU" sz="360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лоточек </a:t>
            </a:r>
            <a:r>
              <a:rPr lang="ru-RU" sz="36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землей и посадка семян</a:t>
            </a:r>
            <a:br>
              <a:rPr lang="ru-RU" sz="3600" dirty="0" smtClean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 descr="C:\Users\admin\Desktop\Зеленая планета\IMG-20220321-WA001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930"/>
          <a:stretch/>
        </p:blipFill>
        <p:spPr bwMode="auto">
          <a:xfrm>
            <a:off x="278870" y="1463712"/>
            <a:ext cx="3233587" cy="51583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Зеленая планета\IMG-20220321-WA00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566" y="1480457"/>
            <a:ext cx="2527548" cy="5059435"/>
          </a:xfrm>
          <a:prstGeom prst="roundRect">
            <a:avLst>
              <a:gd name="adj" fmla="val 11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9" name="Picture 5" descr="C:\Users\admin\Desktop\Зеленая планета\IMG-20220321-WA00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34" r="10582"/>
          <a:stretch/>
        </p:blipFill>
        <p:spPr bwMode="auto">
          <a:xfrm>
            <a:off x="3251655" y="4280801"/>
            <a:ext cx="2827769" cy="2259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\Desktop\images (2)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21" t="5270" r="8541" b="4184"/>
          <a:stretch/>
        </p:blipFill>
        <p:spPr bwMode="auto">
          <a:xfrm>
            <a:off x="3430658" y="1480457"/>
            <a:ext cx="2583102" cy="2931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221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14744" y="2857496"/>
            <a:ext cx="214314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Практический этап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000108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дидактических игр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86058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4643446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эксперимента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4643446"/>
            <a:ext cx="185738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Трудовые поручения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4643446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Творческая деятельность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2786058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еседы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43702" y="1071546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ассматривание семян, выбор семян для эксперимента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9058" y="1000108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аблюдения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>
            <a:stCxn id="3" idx="0"/>
            <a:endCxn id="14" idx="2"/>
          </p:cNvCxnSpPr>
          <p:nvPr/>
        </p:nvCxnSpPr>
        <p:spPr>
          <a:xfrm rot="5400000" flipH="1" flipV="1">
            <a:off x="4321967" y="2393149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V="1">
            <a:off x="2857488" y="2000240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5857884" y="2071678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3"/>
            <a:endCxn id="12" idx="1"/>
          </p:cNvCxnSpPr>
          <p:nvPr/>
        </p:nvCxnSpPr>
        <p:spPr>
          <a:xfrm>
            <a:off x="5857884" y="3250405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" idx="1"/>
            <a:endCxn id="8" idx="3"/>
          </p:cNvCxnSpPr>
          <p:nvPr/>
        </p:nvCxnSpPr>
        <p:spPr>
          <a:xfrm rot="10800000">
            <a:off x="2928926" y="3250405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3" idx="2"/>
            <a:endCxn id="10" idx="0"/>
          </p:cNvCxnSpPr>
          <p:nvPr/>
        </p:nvCxnSpPr>
        <p:spPr>
          <a:xfrm rot="5400000">
            <a:off x="4286248" y="4143380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5750727" y="3750471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2821769" y="3750471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352686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5771"/>
            <a:ext cx="3918706" cy="87539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A0E914"/>
          </a:solidFill>
          <a:scene3d>
            <a:camera prst="isometricOffAxis1Righ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>
                <a:ln>
                  <a:noFill/>
                </a:ln>
                <a:solidFill>
                  <a:prstClr val="black"/>
                </a:solidFill>
                <a:latin typeface="Times New Roman"/>
                <a:ea typeface="Calibri"/>
              </a:rPr>
              <a:t>Чудо-огород на окошке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97334" y="256594"/>
            <a:ext cx="4652965" cy="1411768"/>
          </a:xfr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ru-RU" sz="28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Опытно – исследовательская деятельность с детьми с целью формирования у детей трудовых навыков</a:t>
            </a:r>
          </a:p>
          <a:p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endParaRPr lang="ru-RU" sz="9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admin\Desktop\Зеленая планета\IMG-20220321-WA0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496" y="1291772"/>
            <a:ext cx="3754361" cy="2917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4151086" y="1814306"/>
            <a:ext cx="4594490" cy="2109064"/>
          </a:xfrm>
          <a:prstGeom prst="cloudCallout">
            <a:avLst>
              <a:gd name="adj1" fmla="val -84606"/>
              <a:gd name="adj2" fmla="val -145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Трудиться всегда пригодиться</a:t>
            </a:r>
          </a:p>
        </p:txBody>
      </p:sp>
    </p:spTree>
    <p:extLst>
      <p:ext uri="{BB962C8B-B14F-4D97-AF65-F5344CB8AC3E}">
        <p14:creationId xmlns:p14="http://schemas.microsoft.com/office/powerpoint/2010/main" xmlns="" val="388845154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09550" y="908721"/>
            <a:ext cx="8754938" cy="3026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Однажды пришли воспитанники в 6группу и заметили на полке для игр новую игру « Почемучка». Когда открыли коробку, увидели много ярких, красочных картинок. Их нужно было собрать в правильном порядке. Что как растет и развивается. Детям было не все понятно. Они подошли к воспитателям и спросили, как нужно правильно разложить. Тогда воспитатели предложили детям создать свою «огородную сказку» и понять с чего нужно начинать и посмотреть , что как растет и что нужно для того, что бы все это выросло. Так началась наша «огородная сказка». А что было дальше, мы сейчас посмотрим.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Так все начиналось</a:t>
            </a:r>
            <a:endParaRPr lang="ru-RU" dirty="0"/>
          </a:p>
        </p:txBody>
      </p:sp>
      <p:pic>
        <p:nvPicPr>
          <p:cNvPr id="1026" name="Picture 2" descr="C:\Users\admin\Desktop\огород 6 гр\20210515_1052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615"/>
          <a:stretch/>
        </p:blipFill>
        <p:spPr bwMode="auto">
          <a:xfrm>
            <a:off x="4091185" y="3219555"/>
            <a:ext cx="4567039" cy="3455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огород 6 гр\IMG-20211008-WA0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889" b="2222"/>
          <a:stretch/>
        </p:blipFill>
        <p:spPr bwMode="auto">
          <a:xfrm>
            <a:off x="1066800" y="3235016"/>
            <a:ext cx="2892818" cy="3424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64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90612" y="1439874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сажали огород,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Приходили туда чуть свет…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же там теперь растёт?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Ты спроси: чего там нет?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всё переписать,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уместится в тетрадь;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Приходите вот к нашему шалашу,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Расскажем и покажем.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9125" y="212726"/>
            <a:ext cx="7886700" cy="1168399"/>
          </a:xfrm>
        </p:spPr>
        <p:txBody>
          <a:bodyPr>
            <a:normAutofit/>
          </a:bodyPr>
          <a:lstStyle/>
          <a:p>
            <a:r>
              <a:rPr lang="ru-RU" dirty="0" smtClean="0"/>
              <a:t>Жили-были мы в 6группе…</a:t>
            </a:r>
            <a:endParaRPr lang="ru-RU" dirty="0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034100" y="1785926"/>
            <a:ext cx="2519362" cy="3357586"/>
            <a:chOff x="4195" y="119"/>
            <a:chExt cx="1348" cy="2086"/>
          </a:xfrm>
        </p:grpSpPr>
        <p:pic>
          <p:nvPicPr>
            <p:cNvPr id="5" name="Picture 12" descr="000803_1068_6432_vnvv"/>
            <p:cNvPicPr>
              <a:picLocks noChangeAspect="1" noChangeArrowheads="1"/>
            </p:cNvPicPr>
            <p:nvPr/>
          </p:nvPicPr>
          <p:blipFill>
            <a:blip r:embed="rId2" cstate="email"/>
            <a:srcRect l="36391" b="16740"/>
            <a:stretch>
              <a:fillRect/>
            </a:stretch>
          </p:blipFill>
          <p:spPr bwMode="auto">
            <a:xfrm>
              <a:off x="4378" y="119"/>
              <a:ext cx="1165" cy="2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3"/>
            <p:cNvSpPr>
              <a:spLocks noChangeArrowheads="1"/>
            </p:cNvSpPr>
            <p:nvPr/>
          </p:nvSpPr>
          <p:spPr bwMode="auto">
            <a:xfrm>
              <a:off x="4195" y="1570"/>
              <a:ext cx="817" cy="63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auto">
            <a:xfrm>
              <a:off x="4286" y="1434"/>
              <a:ext cx="363" cy="31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Oval 17"/>
          <p:cNvSpPr>
            <a:spLocks noChangeArrowheads="1"/>
          </p:cNvSpPr>
          <p:nvPr/>
        </p:nvSpPr>
        <p:spPr bwMode="auto">
          <a:xfrm>
            <a:off x="5806206" y="4308620"/>
            <a:ext cx="577850" cy="647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11" descr="MCj0310686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3209" y="3426894"/>
            <a:ext cx="1727200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4879987" y="4956320"/>
            <a:ext cx="3673475" cy="571504"/>
          </a:xfrm>
          <a:prstGeom prst="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39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25258" y="2119086"/>
            <a:ext cx="4368799" cy="39687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за чудо-огород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Помидор и лучок, зелененький огурчик.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растет, все цветет никому не тесно.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Приходите в огород – очень интересно</a:t>
            </a:r>
            <a:r>
              <a:rPr lang="ru-RU" sz="2800" dirty="0" smtClean="0"/>
              <a:t>!</a:t>
            </a:r>
          </a:p>
          <a:p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7700" y="165101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 решили мы посадить свой сказочный огород…</a:t>
            </a:r>
            <a:endParaRPr lang="ru-RU" dirty="0"/>
          </a:p>
        </p:txBody>
      </p:sp>
      <p:pic>
        <p:nvPicPr>
          <p:cNvPr id="1027" name="Picture 3" descr="C:\Users\admin\Desktop\Зеленая планета\IMG-20220321-WA002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92280"/>
            <a:ext cx="3962401" cy="5315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0534" y="4477899"/>
            <a:ext cx="1862324" cy="215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1015" y="4712414"/>
            <a:ext cx="1710644" cy="2036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933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0" y="1828798"/>
            <a:ext cx="4005943" cy="22603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Огуречик, огурец,</a:t>
            </a:r>
          </a:p>
          <a:p>
            <a:pPr marL="0" indent="0" algn="ctr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Он лежит на грядке</a:t>
            </a:r>
          </a:p>
          <a:p>
            <a:pPr marL="0" indent="0" algn="ctr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Подмигнул мне удалец -</a:t>
            </a:r>
          </a:p>
          <a:p>
            <a:pPr marL="0" indent="0" algn="ctr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Будет все в порядке.</a:t>
            </a:r>
          </a:p>
          <a:p>
            <a:pPr algn="ct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огурчики…</a:t>
            </a:r>
            <a:endParaRPr lang="ru-RU" dirty="0"/>
          </a:p>
        </p:txBody>
      </p:sp>
      <p:pic>
        <p:nvPicPr>
          <p:cNvPr id="5" name="Picture 2" descr="C:\Users\admin\Desktop\огород 6 гр\20210515_105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" y="1828799"/>
            <a:ext cx="4105275" cy="4520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огород 6 гр\20210623_1541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5" y="3646565"/>
            <a:ext cx="2329996" cy="3106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803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19625" y="1730375"/>
            <a:ext cx="4152900" cy="29654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– лук, я – Чипполино,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Веселый, озорной.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Простуды и ангины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справятся со мной.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146051"/>
            <a:ext cx="7886700" cy="1325563"/>
          </a:xfrm>
        </p:spPr>
        <p:txBody>
          <a:bodyPr/>
          <a:lstStyle/>
          <a:p>
            <a:r>
              <a:rPr lang="ru-RU" dirty="0" smtClean="0"/>
              <a:t>Наш лучок…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 descr="C:\Users\admin\Desktop\огород 6 гр\20210515_105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111" y="1647825"/>
            <a:ext cx="3912490" cy="4657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913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907307541"/>
              </p:ext>
            </p:extLst>
          </p:nvPr>
        </p:nvGraphicFramePr>
        <p:xfrm>
          <a:off x="-1" y="609600"/>
          <a:ext cx="9013371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ыгнутая вверх стрелка 5"/>
          <p:cNvSpPr/>
          <p:nvPr/>
        </p:nvSpPr>
        <p:spPr>
          <a:xfrm rot="19464041">
            <a:off x="1824037" y="1097127"/>
            <a:ext cx="1371600" cy="6858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2182097">
            <a:off x="5937152" y="1101871"/>
            <a:ext cx="1371600" cy="6858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4271214">
            <a:off x="1824036" y="4602329"/>
            <a:ext cx="1371600" cy="6858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 rot="8107289">
            <a:off x="5909513" y="4727386"/>
            <a:ext cx="1371600" cy="6858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1347818" y="174171"/>
            <a:ext cx="6477000" cy="972457"/>
          </a:xfrm>
          <a:prstGeom prst="downArrowCallout">
            <a:avLst/>
          </a:prstGeom>
          <a:solidFill>
            <a:srgbClr val="A0E9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Участники   проекта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174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484916" y="1869168"/>
            <a:ext cx="3976913" cy="30511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сначала зелены, тверды,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 нужно много солнца и воды.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Потом, когда приходит время зреть,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щёчки начинают розоветь.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Глядишь – и покраснели кругляши…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Вот это помидоры! Хороши!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помидорчики…</a:t>
            </a:r>
            <a:endParaRPr lang="ru-RU" dirty="0"/>
          </a:p>
        </p:txBody>
      </p:sp>
      <p:pic>
        <p:nvPicPr>
          <p:cNvPr id="5" name="Picture 2" descr="C:\Users\admin\Desktop\огород 6 гр\20210623_1541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821" y="1782082"/>
            <a:ext cx="3940372" cy="4737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473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876425" y="1490241"/>
            <a:ext cx="69532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Удивляется народ: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за чудо-огород?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Здесь  лучок,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Помидоры, огурцы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Зреют дружно - молодцы!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все дружно говорят: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«Мы растём здесь для ребят.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усердие и труд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Урожай весь соберут».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157955"/>
            <a:ext cx="7886700" cy="1172369"/>
          </a:xfrm>
        </p:spPr>
        <p:txBody>
          <a:bodyPr/>
          <a:lstStyle/>
          <a:p>
            <a:r>
              <a:rPr lang="ru-RU" dirty="0" smtClean="0"/>
              <a:t>Вот так чудо-огород…</a:t>
            </a:r>
            <a:endParaRPr lang="ru-RU" dirty="0"/>
          </a:p>
        </p:txBody>
      </p:sp>
      <p:pic>
        <p:nvPicPr>
          <p:cNvPr id="5" name="Picture 11" descr="c40d0183662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43170" y="3881545"/>
            <a:ext cx="3581780" cy="29764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625" y="0"/>
            <a:ext cx="2305050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0506" y="1676010"/>
            <a:ext cx="1910865" cy="227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30"/>
          <a:stretch/>
        </p:blipFill>
        <p:spPr bwMode="auto">
          <a:xfrm>
            <a:off x="0" y="510381"/>
            <a:ext cx="2830513" cy="399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5191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2857496"/>
            <a:ext cx="228601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28604"/>
            <a:ext cx="214314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выставки работ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72264" y="5072074"/>
            <a:ext cx="214314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Итоговая диагностика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214950"/>
            <a:ext cx="214314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Обобщение результатов проекта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500042"/>
            <a:ext cx="214314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дневника наблюдений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5500694" y="1785926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2464579" y="1893083"/>
            <a:ext cx="121444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536413" y="3964785"/>
            <a:ext cx="1285884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321703" y="4107661"/>
            <a:ext cx="142876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0531705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>
              <a:lnSpc>
                <a:spcPts val="1800"/>
              </a:lnSpc>
              <a:spcBef>
                <a:spcPts val="0"/>
              </a:spcBef>
            </a:pPr>
            <a:r>
              <a:rPr lang="ru-RU" sz="360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60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60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Наш «</a:t>
            </a:r>
            <a:r>
              <a:rPr lang="ru-RU" sz="36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Чудо-огород </a:t>
            </a:r>
            <a:r>
              <a:rPr lang="ru-RU" sz="360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на окошке</a:t>
            </a:r>
            <a:r>
              <a:rPr lang="ru-RU" sz="3600" dirty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r>
              <a:rPr lang="ru-RU" sz="3600" b="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b="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dmin\Desktop\Зеленая планета\IMG-20220321-WA002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2080" y="1782083"/>
            <a:ext cx="5801784" cy="4351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48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28650" y="1762125"/>
            <a:ext cx="7886700" cy="26384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вырастили свой огород, ухаживали за ним.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Теперь мы без труда выполним все задания в игре «Почемучка».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Вот и закончилась наша сказка</a:t>
            </a:r>
            <a:endParaRPr lang="ru-RU" dirty="0"/>
          </a:p>
        </p:txBody>
      </p:sp>
      <p:pic>
        <p:nvPicPr>
          <p:cNvPr id="1030" name="Picture 6" descr="C:\Users\admin\Desktop\Зеленая планета\IMG-20220321-WA0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2074" y="3028950"/>
            <a:ext cx="1695449" cy="2746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1" name="Picture 7" descr="C:\Users\admin\Desktop\Зеленая планета\IMG-20220321-WA00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850"/>
          <a:stretch/>
        </p:blipFill>
        <p:spPr bwMode="auto">
          <a:xfrm>
            <a:off x="2020454" y="3386239"/>
            <a:ext cx="1751445" cy="1695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1642" y="4233984"/>
            <a:ext cx="1291762" cy="17787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admin\Desktop\Зеленая планета\IMG-20220321-WA0021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7450" y="4966380"/>
            <a:ext cx="1838708" cy="13440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\Pictures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1235" y="5081729"/>
            <a:ext cx="1130546" cy="11560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7646800" y="6198309"/>
            <a:ext cx="1374981" cy="441549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A62423"/>
                </a:solidFill>
                <a:latin typeface="Times New Roman" pitchFamily="18" charset="0"/>
                <a:cs typeface="Times New Roman" pitchFamily="18" charset="0"/>
              </a:rPr>
              <a:t>Чеснок</a:t>
            </a:r>
          </a:p>
        </p:txBody>
      </p:sp>
      <p:pic>
        <p:nvPicPr>
          <p:cNvPr id="10" name="Picture 4" descr="C:\Users\admin\Desktop\огород 6 гр\20210623_15413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729"/>
          <a:stretch/>
        </p:blipFill>
        <p:spPr bwMode="auto">
          <a:xfrm>
            <a:off x="128667" y="2470108"/>
            <a:ext cx="1891787" cy="20751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4358" y="4043609"/>
            <a:ext cx="912092" cy="136561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6525" y="3966959"/>
            <a:ext cx="1535574" cy="16927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954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2897"/>
            <a:ext cx="7886700" cy="1325563"/>
          </a:xfrm>
        </p:spPr>
        <p:txBody>
          <a:bodyPr/>
          <a:lstStyle/>
          <a:p>
            <a:pPr algn="ctr"/>
            <a:r>
              <a:rPr lang="ru-RU" dirty="0" smtClean="0">
                <a:effectLst/>
              </a:rPr>
              <a:t>Выставка рисунков</a:t>
            </a:r>
            <a:endParaRPr lang="ru-RU" dirty="0">
              <a:effectLst/>
            </a:endParaRPr>
          </a:p>
        </p:txBody>
      </p:sp>
      <p:pic>
        <p:nvPicPr>
          <p:cNvPr id="2052" name="Picture 4" descr="C:\Users\admin\Desktop\20220328_112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9487" y="2235200"/>
            <a:ext cx="3045823" cy="4088960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84681" y="4879873"/>
            <a:ext cx="1291772" cy="707886"/>
          </a:xfrm>
          <a:prstGeom prst="rect">
            <a:avLst/>
          </a:prstGeom>
          <a:solidFill>
            <a:srgbClr val="A0E914"/>
          </a:solidFill>
          <a:scene3d>
            <a:camera prst="isometricRightUp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Огурец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G:\IMG-20220328-WA0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0518" y="1988457"/>
            <a:ext cx="2765847" cy="3811206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85377" y="4310486"/>
            <a:ext cx="1161142" cy="923330"/>
          </a:xfrm>
          <a:prstGeom prst="rect">
            <a:avLst/>
          </a:prstGeom>
          <a:solidFill>
            <a:srgbClr val="A0E914"/>
          </a:solidFill>
          <a:scene3d>
            <a:camera prst="isometricRightUp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Помидор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20220328_11204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26" y="1806320"/>
            <a:ext cx="2075543" cy="3045265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20220328_1119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3286" y="1777413"/>
            <a:ext cx="2447190" cy="3516616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01523" y="3941154"/>
            <a:ext cx="1226457" cy="830997"/>
          </a:xfrm>
          <a:prstGeom prst="rect">
            <a:avLst/>
          </a:prstGeom>
          <a:solidFill>
            <a:srgbClr val="A0E914"/>
          </a:solidFill>
          <a:scene3d>
            <a:camera prst="isometricRightUp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Лук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0241" y="4052117"/>
            <a:ext cx="1414660" cy="707886"/>
          </a:xfrm>
          <a:prstGeom prst="rect">
            <a:avLst/>
          </a:prstGeom>
          <a:solidFill>
            <a:srgbClr val="A0E914"/>
          </a:solidFill>
          <a:scene3d>
            <a:camera prst="isometricRightUp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Морковь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465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Урожай нашего огорода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6\Desktop\огород\20211201_115604 (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67"/>
          <a:stretch/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080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6\Desktop\огород\20211004_180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6\Desktop\огород\20211117_0808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28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265113"/>
            <a:ext cx="9120187" cy="6334125"/>
          </a:xfrm>
          <a:prstGeom prst="cloudCallout">
            <a:avLst>
              <a:gd name="adj1" fmla="val -22743"/>
              <a:gd name="adj2" fmla="val 4829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37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26645"/>
          </a:xfrm>
        </p:spPr>
        <p:txBody>
          <a:bodyPr/>
          <a:lstStyle/>
          <a:p>
            <a:pPr algn="ctr"/>
            <a:r>
              <a:rPr lang="ru-RU" dirty="0" smtClean="0"/>
              <a:t>Плоды нашего труда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6\Desktop\огород\20211201_1158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38"/>
          <a:stretch/>
        </p:blipFill>
        <p:spPr bwMode="auto">
          <a:xfrm>
            <a:off x="693965" y="1872343"/>
            <a:ext cx="3782174" cy="427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6\Desktop\огород\20211201_1157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910"/>
          <a:stretch/>
        </p:blipFill>
        <p:spPr bwMode="auto">
          <a:xfrm>
            <a:off x="4722882" y="1855699"/>
            <a:ext cx="3695403" cy="429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191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25" y="146051"/>
            <a:ext cx="7886700" cy="884463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n>
                  <a:noFill/>
                </a:ln>
                <a:solidFill>
                  <a:prstClr val="black"/>
                </a:solidFill>
                <a:effectLst/>
                <a:latin typeface="Times New Roman"/>
                <a:ea typeface="Times New Roman"/>
                <a:cs typeface="Times New Roman"/>
              </a:rPr>
              <a:t>Актуальность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0327" y="985894"/>
            <a:ext cx="8067675" cy="3826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latin typeface="Times New Roman"/>
                <a:ea typeface="Times New Roman"/>
                <a:cs typeface="Times New Roman"/>
              </a:rPr>
              <a:t>    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   Экологическое воспитание воспитанников группы основывается на систематических наблюдениях за объектами и явлениями природы и их фиксации.</a:t>
            </a:r>
            <a:br>
              <a:rPr lang="ru-RU" sz="1600" dirty="0"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latin typeface="Times New Roman"/>
                <a:ea typeface="Times New Roman"/>
                <a:cs typeface="Times New Roman"/>
              </a:rPr>
              <a:t>       Мир, в котором мы живем, сложен, многогранен и изменчив.</a:t>
            </a:r>
            <a:br>
              <a:rPr lang="ru-RU" sz="1600" dirty="0"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latin typeface="Times New Roman"/>
                <a:ea typeface="Times New Roman"/>
                <a:cs typeface="Times New Roman"/>
              </a:rPr>
              <a:t>       Люди – открывают для себя все новые и новые объекты, явления и закономерности действительности.</a:t>
            </a:r>
            <a:br>
              <a:rPr lang="ru-RU" sz="1600" dirty="0"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latin typeface="Times New Roman"/>
                <a:ea typeface="Times New Roman"/>
                <a:cs typeface="Times New Roman"/>
              </a:rPr>
              <a:t>       У каждого ребенка должен быть сформирован первичный, элементарный образ мира, учиться взаимодействовать с ним, старается полюбить мир, в который он пришел. Необходимо, чтобы это отношение было:</a:t>
            </a:r>
            <a:br>
              <a:rPr lang="ru-RU" sz="1600" dirty="0"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- познавательным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 – мир удивителен, полон тайн и загадок, я хочу их узнать и разгадать;</a:t>
            </a:r>
            <a:br>
              <a:rPr lang="ru-RU" sz="1600" dirty="0"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- бережливым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 – мир хрупок и нежен, он требует к себе разумного подхода и даже охраны;</a:t>
            </a:r>
            <a:br>
              <a:rPr lang="ru-RU" sz="1600" dirty="0"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- созидательным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 - мир так прекрасен, я хочу сохранить и приумножить эту красоту.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7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6\Desktop\огород\20211201_1202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48" t="2589" r="11108" b="13628"/>
          <a:stretch/>
        </p:blipFill>
        <p:spPr bwMode="auto">
          <a:xfrm>
            <a:off x="28598" y="1"/>
            <a:ext cx="9115401" cy="6212678"/>
          </a:xfrm>
          <a:prstGeom prst="cloudCallout">
            <a:avLst>
              <a:gd name="adj1" fmla="val 3639"/>
              <a:gd name="adj2" fmla="val 20448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46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46743"/>
            <a:ext cx="7886700" cy="1443946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Дневник </a:t>
            </a:r>
            <a:r>
              <a:rPr lang="ru-RU" dirty="0">
                <a:effectLst/>
                <a:latin typeface="Times New Roman"/>
                <a:ea typeface="Calibri"/>
                <a:cs typeface="Times New Roman"/>
              </a:rPr>
              <a:t>наблюдения  за растениями в группе.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9139415"/>
              </p:ext>
            </p:extLst>
          </p:nvPr>
        </p:nvGraphicFramePr>
        <p:xfrm>
          <a:off x="1127352" y="1910215"/>
          <a:ext cx="6879452" cy="3068185"/>
        </p:xfrm>
        <a:graphic>
          <a:graphicData uri="http://schemas.openxmlformats.org/presentationml/2006/ole">
            <p:oleObj spid="_x0000_s1058" name="Документ" r:id="rId3" imgW="6308804" imgH="22806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657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1500" y="3041650"/>
            <a:ext cx="176213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7200" y="3048000"/>
            <a:ext cx="182563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9734" y="3048000"/>
            <a:ext cx="176213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0499"/>
            <a:ext cx="7886700" cy="9239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Основание </a:t>
            </a:r>
            <a:r>
              <a:rPr lang="ru-RU" sz="240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для разработки проекта или проблема. </a:t>
            </a:r>
            <a:br>
              <a:rPr lang="ru-RU" sz="240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81100"/>
            <a:ext cx="7886700" cy="4995864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Дети младшего школьного возраста в недостаточной степени имеют представления о растениях, о том, где они растут, о необходимых условиях их роста, их интерес к познавательно-исследовательской деятельности недостаточно развит. Исследовательская, поисковая активность – естественное состояние ребенка, он настроен на познание мира. Исследовать, открывать, изучать – значит сделать шаг в неизведанное и непознанное. </a:t>
            </a:r>
            <a:b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95599" y="2847975"/>
            <a:ext cx="2962276" cy="400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48275" y="3933825"/>
            <a:ext cx="303847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средства, формы работы с детьми, методы и приёмы использовать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76296" y="3933825"/>
            <a:ext cx="267652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воспитать у детей интерес к труду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59" y="5391150"/>
            <a:ext cx="4700591" cy="800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сформировать трудовые навыки у детей</a:t>
            </a:r>
          </a:p>
        </p:txBody>
      </p:sp>
    </p:spTree>
    <p:extLst>
      <p:ext uri="{BB962C8B-B14F-4D97-AF65-F5344CB8AC3E}">
        <p14:creationId xmlns:p14="http://schemas.microsoft.com/office/powerpoint/2010/main" xmlns="" val="323834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0025"/>
            <a:ext cx="7886700" cy="742949"/>
          </a:xfrm>
          <a:prstGeom prst="round2DiagRect">
            <a:avLst>
              <a:gd name="adj1" fmla="val 0"/>
              <a:gd name="adj2" fmla="val 0"/>
            </a:avLst>
          </a:prstGeom>
        </p:spPr>
        <p:txBody>
          <a:bodyPr>
            <a:normAutofit fontScale="90000"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7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Цель </a:t>
            </a:r>
            <a:r>
              <a:rPr lang="ru-RU" sz="270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проекта: </a:t>
            </a:r>
            <a:r>
              <a:rPr lang="ru-RU" sz="2700" b="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700" b="0" dirty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175" y="968375"/>
            <a:ext cx="7886700" cy="4351338"/>
          </a:xfrm>
          <a:noFill/>
        </p:spPr>
        <p:txBody>
          <a:bodyPr>
            <a:normAutofit lnSpcReduction="10000"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обобщить и расширить знания воспитанников группы о том, как ухаживать за растениями в комнатных условиях; </a:t>
            </a:r>
          </a:p>
          <a:p>
            <a:pPr lvl="0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формирование у детей интереса к опытнической и исследовательской деятельности по выращиванию культурных растений в комнатных условиях. 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Воспитание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 детей любви к природе. 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95478" lvl="0" indent="-28575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Font typeface="Wingdings" pitchFamily="2" charset="2"/>
              <a:buChar char="q"/>
            </a:pP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95478" lvl="0" indent="-28575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Font typeface="Wingdings" pitchFamily="2" charset="2"/>
              <a:buChar char="q"/>
            </a:pP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1.Учить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детей ухаживать за растениями в комнатных условиях.</a:t>
            </a: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2.Обобщать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представление детей о необходимости света, тепла, влаги почвы для роста растений.</a:t>
            </a: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3.Развивать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познавательный интерес и любознательность в процессе наблюдений за реальными природными объектами  и к практическому экспериментированию с ними.</a:t>
            </a: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4.Формировать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осознанно-правильное отношение к природным явлениям и объектам.</a:t>
            </a: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5.Развивать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самостоятельность в разрешении проблемных ситуаций в исследовательской деятельности.</a:t>
            </a:r>
          </a:p>
          <a:p>
            <a:pPr marL="109728" lvl="0" indent="0">
              <a:lnSpc>
                <a:spcPct val="100000"/>
              </a:lnSpc>
              <a:spcBef>
                <a:spcPts val="400"/>
              </a:spcBef>
              <a:buClr>
                <a:srgbClr val="7FD13B"/>
              </a:buClr>
              <a:buSzPct val="68000"/>
              <a:buNone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6.Воспитывать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бережное отношение к своему труду.</a:t>
            </a:r>
          </a:p>
          <a:p>
            <a:pPr marL="285750" lvl="0" indent="-2857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04850" y="2185990"/>
            <a:ext cx="7886700" cy="72866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A0E914"/>
          </a:solidFill>
          <a:ln w="19050" cap="flat" cmpd="sng" algn="ctr">
            <a:solidFill>
              <a:srgbClr val="198336"/>
            </a:solidFill>
            <a:prstDash val="solid"/>
            <a:miter lim="800000"/>
          </a:ln>
          <a:effectLst/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none" spc="0">
                <a:ln w="66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algn="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lnSpc>
                <a:spcPct val="115000"/>
              </a:lnSpc>
              <a:spcBef>
                <a:spcPts val="0"/>
              </a:spcBef>
            </a:pPr>
            <a: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400" dirty="0" smtClean="0">
              <a:ln>
                <a:noFill/>
              </a:ln>
              <a:solidFill>
                <a:prstClr val="black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</a:pPr>
            <a:endParaRPr lang="ru-RU" sz="2400" dirty="0">
              <a:ln>
                <a:noFill/>
              </a:ln>
              <a:solidFill>
                <a:prstClr val="black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lang="ru-RU" sz="960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Задачи: </a:t>
            </a:r>
            <a:r>
              <a:rPr lang="ru-RU" sz="9600" b="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9600" b="0" dirty="0" smtClean="0">
                <a:ln>
                  <a:noFill/>
                </a:ln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128075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628650" y="205469"/>
            <a:ext cx="7886700" cy="1325563"/>
          </a:xfrm>
        </p:spPr>
        <p:txBody>
          <a:bodyPr/>
          <a:lstStyle/>
          <a:p>
            <a:pPr algn="ctr"/>
            <a:r>
              <a:rPr lang="ru-RU" dirty="0" smtClean="0"/>
              <a:t>Ожидаемый результат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435428" y="2086882"/>
            <a:ext cx="8708572" cy="2688318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1.Дети научатся ухаживать за растениями и познакомятся с условиями их содержания, будут учиться подмечать красоту растительного мира.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2.У детей сформируется знания о росте растений в комнатных условиях.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3.Создание в группе огорода на подоконнике.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400" dirty="0">
              <a:solidFill>
                <a:srgbClr val="25069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343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19" y="85725"/>
            <a:ext cx="7983855" cy="112869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реализуется через разные виды деятельности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038494" y="2700942"/>
            <a:ext cx="2714644" cy="13376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деятельности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212164" y="1390649"/>
            <a:ext cx="2026461" cy="10912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76225" y="2481866"/>
            <a:ext cx="2357454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7738" y="3767750"/>
            <a:ext cx="242889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357554" y="4454189"/>
            <a:ext cx="250033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753137" y="3872534"/>
            <a:ext cx="2847938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Опытно - исследовательская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21999" y="1338858"/>
            <a:ext cx="2286016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857884" y="2481866"/>
            <a:ext cx="250033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продуктивная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00031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166" y="233343"/>
            <a:ext cx="8183880" cy="92869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охватывает различные образовательные области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память с посл. доступом 2"/>
          <p:cNvSpPr/>
          <p:nvPr/>
        </p:nvSpPr>
        <p:spPr>
          <a:xfrm>
            <a:off x="935191" y="1349489"/>
            <a:ext cx="1928826" cy="1071570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познание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Блок-схема: память с посл. доступом 3"/>
          <p:cNvSpPr/>
          <p:nvPr/>
        </p:nvSpPr>
        <p:spPr>
          <a:xfrm rot="21191368">
            <a:off x="3274076" y="1327240"/>
            <a:ext cx="1970733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Физическая культура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Блок-схема: память с посл. доступом 4"/>
          <p:cNvSpPr/>
          <p:nvPr/>
        </p:nvSpPr>
        <p:spPr>
          <a:xfrm rot="19359262">
            <a:off x="934648" y="3819880"/>
            <a:ext cx="1929913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труд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Блок-схема: память с посл. доступом 5"/>
          <p:cNvSpPr/>
          <p:nvPr/>
        </p:nvSpPr>
        <p:spPr>
          <a:xfrm rot="20049820">
            <a:off x="273658" y="2602551"/>
            <a:ext cx="1906155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здоровье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Блок-схема: память с посл. доступом 6"/>
          <p:cNvSpPr/>
          <p:nvPr/>
        </p:nvSpPr>
        <p:spPr>
          <a:xfrm rot="17609539">
            <a:off x="6031545" y="3874424"/>
            <a:ext cx="2276832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безопасность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Блок-схема: память с посл. доступом 7"/>
          <p:cNvSpPr/>
          <p:nvPr/>
        </p:nvSpPr>
        <p:spPr>
          <a:xfrm rot="18243205">
            <a:off x="3997803" y="4576834"/>
            <a:ext cx="2340373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коммуникация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Блок-схема: память с посл. доступом 8"/>
          <p:cNvSpPr/>
          <p:nvPr/>
        </p:nvSpPr>
        <p:spPr>
          <a:xfrm rot="19381512">
            <a:off x="2303995" y="4575338"/>
            <a:ext cx="1818522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социализация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Блок-схема: память с посл. доступом 9"/>
          <p:cNvSpPr/>
          <p:nvPr/>
        </p:nvSpPr>
        <p:spPr>
          <a:xfrm rot="19979317">
            <a:off x="3009248" y="2834718"/>
            <a:ext cx="2096146" cy="114300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Чтение 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/л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5776920" y="1214422"/>
            <a:ext cx="2786082" cy="1785950"/>
          </a:xfrm>
          <a:prstGeom prst="cloudCallout">
            <a:avLst>
              <a:gd name="adj1" fmla="val -64725"/>
              <a:gd name="adj2" fmla="val 945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Образовательная область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81739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6000" y="368300"/>
            <a:ext cx="7112000" cy="923471"/>
          </a:xfrm>
        </p:spPr>
        <p:txBody>
          <a:bodyPr/>
          <a:lstStyle/>
          <a:p>
            <a:r>
              <a:rPr lang="ru-RU" sz="4400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Этапы проекта: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52915" y="1509486"/>
            <a:ext cx="5413828" cy="1378857"/>
          </a:xfrm>
        </p:spPr>
        <p:txBody>
          <a:bodyPr>
            <a:normAutofit/>
          </a:bodyPr>
          <a:lstStyle/>
          <a:p>
            <a:pPr lvl="0" indent="45085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Подготовительный</a:t>
            </a:r>
          </a:p>
          <a:p>
            <a:pPr lvl="0" indent="45085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Исследовательский</a:t>
            </a:r>
          </a:p>
          <a:p>
            <a:pPr lvl="0" indent="45085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Заключительный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(обобщающий)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302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604</TotalTime>
  <Words>785</Words>
  <Application>Microsoft Office PowerPoint</Application>
  <PresentationFormat>Экран (4:3)</PresentationFormat>
  <Paragraphs>154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Office Theme</vt:lpstr>
      <vt:lpstr>Документ</vt:lpstr>
      <vt:lpstr>     </vt:lpstr>
      <vt:lpstr>Слайд 2</vt:lpstr>
      <vt:lpstr>Актуальность</vt:lpstr>
      <vt:lpstr> Основание для разработки проекта или проблема.  </vt:lpstr>
      <vt:lpstr> Цель проекта:  </vt:lpstr>
      <vt:lpstr>Ожидаемый результат</vt:lpstr>
      <vt:lpstr>Проект реализуется через разные виды деятельности</vt:lpstr>
      <vt:lpstr>Проект охватывает различные образовательные области</vt:lpstr>
      <vt:lpstr>Этапы проекта:</vt:lpstr>
      <vt:lpstr>Слайд 10</vt:lpstr>
      <vt:lpstr>  Лоточки  из ненужных коробок для выращивания семян и клубней растений.  </vt:lpstr>
      <vt:lpstr> Наполнение лоточек землей и посадка семян </vt:lpstr>
      <vt:lpstr>Слайд 13</vt:lpstr>
      <vt:lpstr>Чудо-огород на окошке</vt:lpstr>
      <vt:lpstr>Так все начиналось</vt:lpstr>
      <vt:lpstr>Жили-были мы в 6группе…</vt:lpstr>
      <vt:lpstr>И решили мы посадить свой сказочный огород…</vt:lpstr>
      <vt:lpstr>Наши огурчики…</vt:lpstr>
      <vt:lpstr>Наш лучок…</vt:lpstr>
      <vt:lpstr>Наши помидорчики…</vt:lpstr>
      <vt:lpstr>Вот так чудо-огород…</vt:lpstr>
      <vt:lpstr>Слайд 22</vt:lpstr>
      <vt:lpstr> Наш «Чудо-огород на окошке» </vt:lpstr>
      <vt:lpstr>Вот и закончилась наша сказка</vt:lpstr>
      <vt:lpstr>Выставка рисунков</vt:lpstr>
      <vt:lpstr>Урожай нашего огорода</vt:lpstr>
      <vt:lpstr>Слайд 27</vt:lpstr>
      <vt:lpstr>Слайд 28</vt:lpstr>
      <vt:lpstr>Плоды нашего труда</vt:lpstr>
      <vt:lpstr>Слайд 30</vt:lpstr>
      <vt:lpstr> Дневник наблюдения  за растениями в группе.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Мама</cp:lastModifiedBy>
  <cp:revision>99</cp:revision>
  <dcterms:created xsi:type="dcterms:W3CDTF">2018-09-12T15:59:56Z</dcterms:created>
  <dcterms:modified xsi:type="dcterms:W3CDTF">2022-10-31T03:31:46Z</dcterms:modified>
</cp:coreProperties>
</file>