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_rels/presentation.xml.rels" ContentType="application/vnd.openxmlformats-package.relationships+xml"/>
  <Override PartName="/ppt/media/image9.png" ContentType="image/png"/>
  <Override PartName="/ppt/media/image12.png" ContentType="image/png"/>
  <Override PartName="/ppt/media/image7.png" ContentType="image/png"/>
  <Override PartName="/ppt/media/image1.jpeg" ContentType="image/jpeg"/>
  <Override PartName="/ppt/media/image13.png" ContentType="image/png"/>
  <Override PartName="/ppt/media/image6.jpeg" ContentType="image/jpeg"/>
  <Override PartName="/ppt/media/image27.jpeg" ContentType="image/jpeg"/>
  <Override PartName="/ppt/media/image11.gif" ContentType="image/gif"/>
  <Override PartName="/ppt/media/image14.png" ContentType="image/png"/>
  <Override PartName="/ppt/media/image10.jpeg" ContentType="image/jpeg"/>
  <Override PartName="/ppt/media/image28.png" ContentType="image/png"/>
  <Override PartName="/ppt/media/image5.jpeg" ContentType="image/jpeg"/>
  <Override PartName="/ppt/media/image26.jpeg" ContentType="image/jpeg"/>
  <Override PartName="/ppt/media/image8.gif" ContentType="image/gif"/>
  <Override PartName="/ppt/media/image24.gif" ContentType="image/gif"/>
  <Override PartName="/ppt/media/image16.png" ContentType="image/png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2.jpeg" ContentType="image/jpeg"/>
  <Override PartName="/ppt/media/image20.png" ContentType="image/png"/>
  <Override PartName="/ppt/media/image18.png" ContentType="image/png"/>
  <Override PartName="/ppt/media/image17.png" ContentType="image/png"/>
  <Override PartName="/ppt/media/image3.jpeg" ContentType="image/jpeg"/>
  <Override PartName="/ppt/media/image15.png" ContentType="image/png"/>
  <Override PartName="/ppt/media/image4.jpeg" ContentType="image/jpeg"/>
  <Override PartName="/ppt/media/image25.png" ContentType="image/png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8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XO Orie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pPr algn="r">
              <a:lnSpc>
                <a:spcPct val="100000"/>
              </a:lnSpc>
            </a:pPr>
            <a:fld id="{44E6F802-84F7-4061-B703-48778CAA63C8}" type="slidenum">
              <a:rPr b="0" lang="ru-RU" sz="1400" spc="-1" strike="noStrike">
                <a:solidFill>
                  <a:srgbClr val="000000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pPr algn="r">
              <a:lnSpc>
                <a:spcPct val="100000"/>
              </a:lnSpc>
            </a:pPr>
            <a:fld id="{429795DF-980B-49E2-B016-D7563E3ACC67}" type="slidenum">
              <a:rPr b="0" lang="ru-RU" sz="1400" spc="-1" strike="noStrike">
                <a:solidFill>
                  <a:srgbClr val="000000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>
            <a:noAutofit/>
          </a:bodyPr>
          <a:p>
            <a:pPr algn="r">
              <a:lnSpc>
                <a:spcPct val="100000"/>
              </a:lnSpc>
            </a:pPr>
            <a:fld id="{BAD5FA47-1AF0-4A71-B001-01F11F721574}" type="slidenum">
              <a:rPr b="0" lang="ru-RU" sz="1400" spc="-1" strike="noStrike">
                <a:solidFill>
                  <a:srgbClr val="000000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4.gif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gif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gif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Заголовок 1"/>
          <p:cNvSpPr txBox="1"/>
          <p:nvPr/>
        </p:nvSpPr>
        <p:spPr>
          <a:xfrm>
            <a:off x="380880" y="762120"/>
            <a:ext cx="8229240" cy="419076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br/>
            <a:r>
              <a:rPr b="1" lang="ru-RU" sz="4800" spc="-1" strike="noStrike">
                <a:solidFill>
                  <a:srgbClr val="ff0000"/>
                </a:solidFill>
                <a:latin typeface="Calibri"/>
              </a:rPr>
              <a:t>Урок математики</a:t>
            </a:r>
            <a:br/>
            <a:r>
              <a:rPr b="1" lang="ru-RU" sz="4800" spc="-1" strike="noStrike">
                <a:solidFill>
                  <a:srgbClr val="ff0000"/>
                </a:solidFill>
                <a:latin typeface="Calibri"/>
              </a:rPr>
              <a:t>3 класс</a:t>
            </a:r>
            <a:br/>
            <a:br/>
            <a:r>
              <a:rPr b="1" lang="ru-RU" sz="3600" spc="-1" strike="noStrike">
                <a:solidFill>
                  <a:srgbClr val="ff0000"/>
                </a:solidFill>
                <a:latin typeface="Calibri"/>
              </a:rPr>
              <a:t>Девиз урока: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Каждый день – всегда, везде,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На занятиях, в игре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Смело, четко говорим</a:t>
            </a:r>
            <a:br/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И тихонечко сидим.</a:t>
            </a:r>
            <a:br/>
            <a:r>
              <a:rPr b="1" lang="ru-RU" sz="2800" spc="-1" strike="noStrike">
                <a:solidFill>
                  <a:srgbClr val="ff0000"/>
                </a:solidFill>
                <a:latin typeface="Calibri"/>
              </a:rPr>
              <a:t>              </a:t>
            </a:r>
            <a:br/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Подзаголовок 2"/>
          <p:cNvSpPr txBox="1"/>
          <p:nvPr/>
        </p:nvSpPr>
        <p:spPr>
          <a:xfrm>
            <a:off x="5181480" y="5410080"/>
            <a:ext cx="3733560" cy="11426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Автор: Меньшикова Ирина Александровна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МОУ «СОШ № 3» г. Вологда</a:t>
            </a:r>
            <a:endParaRPr b="0" lang="ru-RU" sz="2000" spc="-1" strike="noStrike"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2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Заголовок 1"/>
          <p:cNvSpPr txBox="1"/>
          <p:nvPr/>
        </p:nvSpPr>
        <p:spPr>
          <a:xfrm>
            <a:off x="380880" y="76320"/>
            <a:ext cx="82292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Прямоугольник 3"/>
          <p:cNvSpPr/>
          <p:nvPr/>
        </p:nvSpPr>
        <p:spPr>
          <a:xfrm>
            <a:off x="2337840" y="1625400"/>
            <a:ext cx="4034520" cy="1843200"/>
          </a:xfrm>
          <a:prstGeom prst="rect">
            <a:avLst/>
          </a:prstGeom>
          <a:noFill/>
          <a:ln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TextBox 4"/>
          <p:cNvSpPr/>
          <p:nvPr/>
        </p:nvSpPr>
        <p:spPr>
          <a:xfrm flipV="1" rot="10800000">
            <a:off x="3918240" y="683280"/>
            <a:ext cx="5774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a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84" name="TextBox 5"/>
          <p:cNvSpPr/>
          <p:nvPr/>
        </p:nvSpPr>
        <p:spPr>
          <a:xfrm flipH="1" rot="16200000">
            <a:off x="1570680" y="2136240"/>
            <a:ext cx="6285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в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85" name="TextBox 7"/>
          <p:cNvSpPr/>
          <p:nvPr/>
        </p:nvSpPr>
        <p:spPr>
          <a:xfrm>
            <a:off x="4898520" y="3788640"/>
            <a:ext cx="228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sp>
        <p:nvSpPr>
          <p:cNvPr id="186" name="TextBox 2"/>
          <p:cNvSpPr/>
          <p:nvPr/>
        </p:nvSpPr>
        <p:spPr>
          <a:xfrm>
            <a:off x="867960" y="3603960"/>
            <a:ext cx="36100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P= a+a+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в</a:t>
            </a: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+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в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87" name="TextBox 6"/>
          <p:cNvSpPr/>
          <p:nvPr/>
        </p:nvSpPr>
        <p:spPr>
          <a:xfrm>
            <a:off x="869760" y="4434840"/>
            <a:ext cx="3673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P= a*2 + 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в</a:t>
            </a: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*2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88" name="TextBox 15"/>
          <p:cNvSpPr/>
          <p:nvPr/>
        </p:nvSpPr>
        <p:spPr>
          <a:xfrm>
            <a:off x="981360" y="5451840"/>
            <a:ext cx="333432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P= (a+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в) *2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89" name="TextBox 16"/>
          <p:cNvSpPr/>
          <p:nvPr/>
        </p:nvSpPr>
        <p:spPr>
          <a:xfrm>
            <a:off x="601560" y="155160"/>
            <a:ext cx="83116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Периметр прямоугольника</a:t>
            </a:r>
            <a:endParaRPr b="0" lang="ru-RU" sz="4800" spc="-1" strike="noStrike">
              <a:latin typeface="XO Oriel"/>
            </a:endParaRPr>
          </a:p>
        </p:txBody>
      </p:sp>
      <p:pic>
        <p:nvPicPr>
          <p:cNvPr id="190" name="Picture 2" descr=""/>
          <p:cNvPicPr/>
          <p:nvPr/>
        </p:nvPicPr>
        <p:blipFill>
          <a:blip r:embed="rId1"/>
          <a:stretch/>
        </p:blipFill>
        <p:spPr>
          <a:xfrm>
            <a:off x="6774120" y="4572000"/>
            <a:ext cx="2358720" cy="2285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6" dur="indefinite" restart="never" nodeType="tmRoot">
          <p:childTnLst>
            <p:seq>
              <p:cTn id="127" dur="indefinite" nodeType="mainSeq">
                <p:childTnLst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Подзаголовок 2"/>
          <p:cNvSpPr txBox="1"/>
          <p:nvPr/>
        </p:nvSpPr>
        <p:spPr>
          <a:xfrm>
            <a:off x="380880" y="3276720"/>
            <a:ext cx="8229240" cy="1447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br/>
            <a:endParaRPr b="0" lang="ru-RU" sz="3200" spc="-1" strike="noStrike">
              <a:latin typeface="XO Oriel"/>
            </a:endParaRPr>
          </a:p>
        </p:txBody>
      </p:sp>
      <p:sp>
        <p:nvSpPr>
          <p:cNvPr id="192" name="Прямоугольник 3"/>
          <p:cNvSpPr/>
          <p:nvPr/>
        </p:nvSpPr>
        <p:spPr>
          <a:xfrm>
            <a:off x="3000240" y="2399040"/>
            <a:ext cx="2076120" cy="1904760"/>
          </a:xfrm>
          <a:prstGeom prst="rect">
            <a:avLst/>
          </a:prstGeom>
          <a:noFill/>
          <a:ln w="57150"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3" name="TextBox 9"/>
          <p:cNvSpPr/>
          <p:nvPr/>
        </p:nvSpPr>
        <p:spPr>
          <a:xfrm>
            <a:off x="4038480" y="3657600"/>
            <a:ext cx="38052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94" name="Picture 2" descr=""/>
          <p:cNvPicPr/>
          <p:nvPr/>
        </p:nvPicPr>
        <p:blipFill>
          <a:blip r:embed="rId1"/>
          <a:stretch/>
        </p:blipFill>
        <p:spPr>
          <a:xfrm>
            <a:off x="6784920" y="0"/>
            <a:ext cx="2358720" cy="2209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Заголовок 1"/>
          <p:cNvSpPr txBox="1"/>
          <p:nvPr/>
        </p:nvSpPr>
        <p:spPr>
          <a:xfrm>
            <a:off x="380880" y="76320"/>
            <a:ext cx="82292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TextBox 7"/>
          <p:cNvSpPr/>
          <p:nvPr/>
        </p:nvSpPr>
        <p:spPr>
          <a:xfrm>
            <a:off x="4898520" y="3788640"/>
            <a:ext cx="228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97" name="Picture 2" descr=""/>
          <p:cNvPicPr/>
          <p:nvPr/>
        </p:nvPicPr>
        <p:blipFill>
          <a:blip r:embed="rId1"/>
          <a:stretch/>
        </p:blipFill>
        <p:spPr>
          <a:xfrm>
            <a:off x="6825240" y="152280"/>
            <a:ext cx="2285640" cy="2285640"/>
          </a:xfrm>
          <a:prstGeom prst="rect">
            <a:avLst/>
          </a:prstGeom>
          <a:ln w="0">
            <a:noFill/>
          </a:ln>
        </p:spPr>
      </p:pic>
      <p:sp>
        <p:nvSpPr>
          <p:cNvPr id="198" name="TextBox 2"/>
          <p:cNvSpPr/>
          <p:nvPr/>
        </p:nvSpPr>
        <p:spPr>
          <a:xfrm>
            <a:off x="685800" y="457200"/>
            <a:ext cx="61390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latin typeface="Arial"/>
              </a:rPr>
              <a:t>Правила работы в паре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609480" y="2214720"/>
            <a:ext cx="6652080" cy="2714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Заголовок 1"/>
          <p:cNvSpPr txBox="1"/>
          <p:nvPr/>
        </p:nvSpPr>
        <p:spPr>
          <a:xfrm>
            <a:off x="0" y="304920"/>
            <a:ext cx="6857640" cy="685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Периметр квадрата</a:t>
            </a:r>
            <a:br/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Прямоугольник 3"/>
          <p:cNvSpPr/>
          <p:nvPr/>
        </p:nvSpPr>
        <p:spPr>
          <a:xfrm>
            <a:off x="2490120" y="2057400"/>
            <a:ext cx="1771200" cy="1774080"/>
          </a:xfrm>
          <a:prstGeom prst="rect">
            <a:avLst/>
          </a:prstGeom>
          <a:noFill/>
          <a:ln w="57150"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TextBox 4"/>
          <p:cNvSpPr/>
          <p:nvPr/>
        </p:nvSpPr>
        <p:spPr>
          <a:xfrm flipV="1" rot="10800000">
            <a:off x="3033360" y="1226520"/>
            <a:ext cx="6854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а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203" name="Подзаголовок 2"/>
          <p:cNvSpPr/>
          <p:nvPr/>
        </p:nvSpPr>
        <p:spPr>
          <a:xfrm>
            <a:off x="2204280" y="4800600"/>
            <a:ext cx="4114440" cy="914040"/>
          </a:xfrm>
          <a:prstGeom prst="rect">
            <a:avLst/>
          </a:prstGeom>
          <a:noFill/>
          <a:ln w="5715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P = a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*4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204" name="TextBox 9"/>
          <p:cNvSpPr/>
          <p:nvPr/>
        </p:nvSpPr>
        <p:spPr>
          <a:xfrm>
            <a:off x="4038480" y="3657600"/>
            <a:ext cx="38052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6774120" y="0"/>
            <a:ext cx="2358720" cy="2285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0" dur="indefinite" restart="never" nodeType="tmRoot">
          <p:childTnLst>
            <p:seq>
              <p:cTn id="141" dur="indefinite" nodeType="mainSeq">
                <p:childTnLst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 additive="repl">
                                        <p:cTn id="14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Заголовок 1"/>
          <p:cNvSpPr txBox="1"/>
          <p:nvPr/>
        </p:nvSpPr>
        <p:spPr>
          <a:xfrm>
            <a:off x="79200" y="304920"/>
            <a:ext cx="6705360" cy="685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Периметр квадрата</a:t>
            </a:r>
            <a:br/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7" name="Прямоугольник 3"/>
          <p:cNvSpPr/>
          <p:nvPr/>
        </p:nvSpPr>
        <p:spPr>
          <a:xfrm>
            <a:off x="1982520" y="1981080"/>
            <a:ext cx="1771200" cy="1774080"/>
          </a:xfrm>
          <a:prstGeom prst="rect">
            <a:avLst/>
          </a:prstGeom>
          <a:noFill/>
          <a:ln w="57150"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8" name="TextBox 4"/>
          <p:cNvSpPr/>
          <p:nvPr/>
        </p:nvSpPr>
        <p:spPr>
          <a:xfrm flipV="1" rot="10800000">
            <a:off x="2068560" y="1150200"/>
            <a:ext cx="15998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3 см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209" name="Подзаголовок 2"/>
          <p:cNvSpPr/>
          <p:nvPr/>
        </p:nvSpPr>
        <p:spPr>
          <a:xfrm>
            <a:off x="1828800" y="4876920"/>
            <a:ext cx="5486040" cy="914040"/>
          </a:xfrm>
          <a:prstGeom prst="rect">
            <a:avLst/>
          </a:prstGeom>
          <a:noFill/>
          <a:ln w="5715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961"/>
              </a:spcBef>
              <a:tabLst>
                <a:tab algn="l" pos="0"/>
              </a:tabLst>
            </a:pPr>
            <a:r>
              <a:rPr b="1" lang="en-US" sz="4800" spc="-1" strike="noStrike">
                <a:solidFill>
                  <a:srgbClr val="ff0000"/>
                </a:solidFill>
                <a:latin typeface="Arial"/>
              </a:rPr>
              <a:t>P = </a:t>
            </a:r>
            <a:r>
              <a:rPr b="1" lang="ru-RU" sz="4800" spc="-1" strike="noStrike">
                <a:solidFill>
                  <a:srgbClr val="ff0000"/>
                </a:solidFill>
                <a:latin typeface="Arial"/>
              </a:rPr>
              <a:t>3*4 = 12 (см)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210" name="TextBox 9"/>
          <p:cNvSpPr/>
          <p:nvPr/>
        </p:nvSpPr>
        <p:spPr>
          <a:xfrm>
            <a:off x="4038480" y="3657600"/>
            <a:ext cx="38052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211" name="Picture 2" descr=""/>
          <p:cNvPicPr/>
          <p:nvPr/>
        </p:nvPicPr>
        <p:blipFill>
          <a:blip r:embed="rId1"/>
          <a:stretch/>
        </p:blipFill>
        <p:spPr>
          <a:xfrm>
            <a:off x="6784920" y="0"/>
            <a:ext cx="2358720" cy="2209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 additive="repl">
                                        <p:cTn id="15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Рисунок 3" descr="http://i614.photobucket.com/albums/tt225/kraseng/41696781_.gif"/>
          <p:cNvPicPr/>
          <p:nvPr/>
        </p:nvPicPr>
        <p:blipFill>
          <a:blip r:embed="rId1"/>
          <a:stretch/>
        </p:blipFill>
        <p:spPr>
          <a:xfrm>
            <a:off x="609480" y="228600"/>
            <a:ext cx="1828440" cy="1828440"/>
          </a:xfrm>
          <a:prstGeom prst="rect">
            <a:avLst/>
          </a:prstGeom>
          <a:ln w="9525">
            <a:noFill/>
          </a:ln>
        </p:spPr>
      </p:pic>
      <p:sp>
        <p:nvSpPr>
          <p:cNvPr id="213" name="Прямоугольник 9"/>
          <p:cNvSpPr/>
          <p:nvPr/>
        </p:nvSpPr>
        <p:spPr>
          <a:xfrm>
            <a:off x="2666880" y="380880"/>
            <a:ext cx="419076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7030a0"/>
                </a:solidFill>
                <a:latin typeface="Arial"/>
              </a:rPr>
              <a:t>План: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14" name="Прямоугольник 20"/>
          <p:cNvSpPr/>
          <p:nvPr/>
        </p:nvSpPr>
        <p:spPr>
          <a:xfrm>
            <a:off x="1143000" y="190512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Вспомнить Что такое</a:t>
            </a:r>
            <a:endParaRPr b="0" lang="ru-RU" sz="2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Периметр?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215" name="Прямоугольник 21"/>
          <p:cNvSpPr/>
          <p:nvPr/>
        </p:nvSpPr>
        <p:spPr>
          <a:xfrm>
            <a:off x="1143000" y="320040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УЗНАТЬ РАЗНЫЕ СПОСОБЫ НАХОЖДЕНИЯ ПЕРИМЕТРА 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216" name="Прямоугольник 22"/>
          <p:cNvSpPr/>
          <p:nvPr/>
        </p:nvSpPr>
        <p:spPr>
          <a:xfrm>
            <a:off x="1143000" y="449568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ОТРАБОТАТЬ НАХОЖДЕНИЕ ПЕРИМЕТРА </a:t>
            </a:r>
            <a:endParaRPr b="0" lang="ru-RU" sz="2800" spc="-1" strike="noStrike">
              <a:latin typeface="XO Oriel"/>
            </a:endParaRPr>
          </a:p>
        </p:txBody>
      </p:sp>
      <p:pic>
        <p:nvPicPr>
          <p:cNvPr id="217" name="Picture 2" descr=""/>
          <p:cNvPicPr/>
          <p:nvPr/>
        </p:nvPicPr>
        <p:blipFill>
          <a:blip r:embed="rId2"/>
          <a:stretch/>
        </p:blipFill>
        <p:spPr>
          <a:xfrm>
            <a:off x="6858000" y="57960"/>
            <a:ext cx="2274840" cy="2464200"/>
          </a:xfrm>
          <a:prstGeom prst="rect">
            <a:avLst/>
          </a:prstGeom>
          <a:ln w="0">
            <a:noFill/>
          </a:ln>
        </p:spPr>
      </p:pic>
      <p:sp>
        <p:nvSpPr>
          <p:cNvPr id="218" name="Прямоугольник 1"/>
          <p:cNvSpPr/>
          <p:nvPr/>
        </p:nvSpPr>
        <p:spPr>
          <a:xfrm>
            <a:off x="327240" y="19422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  <a:scene3d>
              <a:camera prst="orthographicFront"/>
              <a:lightRig dir="t" rig="brightRoom"/>
            </a:scene3d>
            <a:sp3d contourW="6350" prstMaterial="plastic">
              <a:bevelT prst="angle" w="20320" h="20320"/>
              <a:contourClr>
                <a:schemeClr val="accent1"/>
              </a:contourClr>
            </a:sp3d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1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19" name="Прямоугольник 2"/>
          <p:cNvSpPr/>
          <p:nvPr/>
        </p:nvSpPr>
        <p:spPr>
          <a:xfrm>
            <a:off x="338040" y="32310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2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20" name="Прямоугольник 4"/>
          <p:cNvSpPr/>
          <p:nvPr/>
        </p:nvSpPr>
        <p:spPr>
          <a:xfrm>
            <a:off x="359640" y="452664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3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21" name="Прямоугольник 5"/>
          <p:cNvSpPr/>
          <p:nvPr/>
        </p:nvSpPr>
        <p:spPr>
          <a:xfrm>
            <a:off x="6482160" y="1905120"/>
            <a:ext cx="75132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1f1fad"/>
                </a:solidFill>
                <a:latin typeface="Arial"/>
              </a:rPr>
              <a:t>+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22" name="Прямоугольник 11"/>
          <p:cNvSpPr/>
          <p:nvPr/>
        </p:nvSpPr>
        <p:spPr>
          <a:xfrm>
            <a:off x="6492960" y="3198600"/>
            <a:ext cx="75132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1f1fad"/>
                </a:solidFill>
                <a:latin typeface="Arial"/>
              </a:rPr>
              <a:t>+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223" name="Прямоугольник 12"/>
          <p:cNvSpPr/>
          <p:nvPr/>
        </p:nvSpPr>
        <p:spPr>
          <a:xfrm>
            <a:off x="6492960" y="4495680"/>
            <a:ext cx="75132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1f1fad"/>
                </a:solidFill>
                <a:latin typeface="Arial"/>
              </a:rPr>
              <a:t>+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4" dur="indefinite" restart="never" nodeType="tmRoot">
          <p:childTnLst>
            <p:seq>
              <p:cTn id="155" dur="indefinite" nodeType="mainSeq">
                <p:childTnLst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Рисунок 33" descr="Алиса в стране чудес. Иллюстрации и картинки"/>
          <p:cNvPicPr/>
          <p:nvPr/>
        </p:nvPicPr>
        <p:blipFill>
          <a:blip r:embed="rId1"/>
          <a:stretch/>
        </p:blipFill>
        <p:spPr>
          <a:xfrm>
            <a:off x="6770880" y="0"/>
            <a:ext cx="2361960" cy="2057040"/>
          </a:xfrm>
          <a:prstGeom prst="rect">
            <a:avLst/>
          </a:prstGeom>
          <a:ln w="9525">
            <a:noFill/>
          </a:ln>
        </p:spPr>
      </p:pic>
      <p:sp>
        <p:nvSpPr>
          <p:cNvPr id="225" name="TextBox 1"/>
          <p:cNvSpPr/>
          <p:nvPr/>
        </p:nvSpPr>
        <p:spPr>
          <a:xfrm>
            <a:off x="152280" y="152280"/>
            <a:ext cx="8838720" cy="25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Arial"/>
              </a:rPr>
              <a:t>№ </a:t>
            </a:r>
            <a:r>
              <a:rPr b="1" lang="ru-RU" sz="3200" spc="-1" strike="noStrike" u="sng">
                <a:solidFill>
                  <a:srgbClr val="000000"/>
                </a:solidFill>
                <a:uFillTx/>
                <a:latin typeface="Arial"/>
              </a:rPr>
              <a:t>1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Р= 3*2 + 1*2 = 8 (м)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или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Р= (3+1) *2 = 8 (м)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Ответ: 8м длина ограды для цветов.</a:t>
            </a:r>
            <a:endParaRPr b="0" lang="ru-RU" sz="3200" spc="-1" strike="noStrike">
              <a:latin typeface="XO Oriel"/>
            </a:endParaRPr>
          </a:p>
        </p:txBody>
      </p:sp>
      <p:sp>
        <p:nvSpPr>
          <p:cNvPr id="226" name="Прямоугольник 4"/>
          <p:cNvSpPr/>
          <p:nvPr/>
        </p:nvSpPr>
        <p:spPr>
          <a:xfrm>
            <a:off x="168840" y="2860920"/>
            <a:ext cx="8806320" cy="350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 u="sng">
                <a:solidFill>
                  <a:srgbClr val="000000"/>
                </a:solidFill>
                <a:uFillTx/>
                <a:latin typeface="Arial"/>
              </a:rPr>
              <a:t>№ </a:t>
            </a:r>
            <a:r>
              <a:rPr b="1" lang="ru-RU" sz="3200" spc="-1" strike="noStrike" u="sng">
                <a:solidFill>
                  <a:srgbClr val="000000"/>
                </a:solidFill>
                <a:uFillTx/>
                <a:latin typeface="Arial"/>
              </a:rPr>
              <a:t>2</a:t>
            </a:r>
            <a:endParaRPr b="0" lang="ru-RU" sz="3200" spc="-1" strike="noStrike">
              <a:latin typeface="XO Orie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Calibri"/>
              <a:buAutoNum type="arabicParenR"/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Р=(6+3)*2 =18 (м)- периметр 1-ой комнаты</a:t>
            </a:r>
            <a:endParaRPr b="0" lang="ru-RU" sz="3200" spc="-1" strike="noStrike">
              <a:latin typeface="XO Orie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Calibri"/>
              <a:buAutoNum type="arabicParenR"/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Р= 5*4 = 20 (м)- периметр 2-ой комнаты</a:t>
            </a:r>
            <a:endParaRPr b="0" lang="ru-RU" sz="3200" spc="-1" strike="noStrike">
              <a:latin typeface="XO Oriel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Calibri"/>
              <a:buAutoNum type="arabicParenR"/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18м </a:t>
            </a:r>
            <a:r>
              <a:rPr b="0" i="1" lang="ru-RU" sz="3200" spc="-1" strike="noStrike">
                <a:solidFill>
                  <a:srgbClr val="000000"/>
                </a:solidFill>
                <a:latin typeface="Symbol"/>
              </a:rPr>
              <a:t></a:t>
            </a: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 20м</a:t>
            </a:r>
            <a:endParaRPr b="0" lang="ru-RU" sz="32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i="1" lang="ru-RU" sz="3200" spc="-1" strike="noStrike">
                <a:solidFill>
                  <a:srgbClr val="000000"/>
                </a:solidFill>
                <a:latin typeface="Arial"/>
              </a:rPr>
              <a:t>Ответ: периметр 1-ой комнаты меньше периметра 2-ой комнаты.</a:t>
            </a:r>
            <a:endParaRPr b="0" lang="ru-RU" sz="3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Рисунок 33" descr="Алиса в стране чудес. Иллюстрации и картинки"/>
          <p:cNvPicPr/>
          <p:nvPr/>
        </p:nvPicPr>
        <p:blipFill>
          <a:blip r:embed="rId1"/>
          <a:stretch/>
        </p:blipFill>
        <p:spPr>
          <a:xfrm>
            <a:off x="6770880" y="0"/>
            <a:ext cx="2361960" cy="1980720"/>
          </a:xfrm>
          <a:prstGeom prst="rect">
            <a:avLst/>
          </a:prstGeom>
          <a:ln w="9525">
            <a:noFill/>
          </a:ln>
        </p:spPr>
      </p:pic>
      <p:sp>
        <p:nvSpPr>
          <p:cNvPr id="228" name="TextBox 2"/>
          <p:cNvSpPr/>
          <p:nvPr/>
        </p:nvSpPr>
        <p:spPr>
          <a:xfrm>
            <a:off x="1143000" y="2370240"/>
            <a:ext cx="6705360" cy="155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Домашнее задание </a:t>
            </a:r>
            <a:endParaRPr b="0" lang="ru-RU" sz="4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на платформе Учи.ру</a:t>
            </a:r>
            <a:endParaRPr b="0" lang="ru-RU" sz="48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Овал 2"/>
          <p:cNvSpPr/>
          <p:nvPr/>
        </p:nvSpPr>
        <p:spPr>
          <a:xfrm rot="21350400">
            <a:off x="805680" y="1461960"/>
            <a:ext cx="4647960" cy="1371240"/>
          </a:xfrm>
          <a:prstGeom prst="ellipse">
            <a:avLst/>
          </a:prstGeom>
          <a:noFill/>
          <a:ln w="57150"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0" name="Прямоугольник 3"/>
          <p:cNvSpPr/>
          <p:nvPr/>
        </p:nvSpPr>
        <p:spPr>
          <a:xfrm rot="21207000">
            <a:off x="1023480" y="1671120"/>
            <a:ext cx="4433040" cy="943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ru-RU" sz="2800" spc="-1" strike="noStrike">
                <a:solidFill>
                  <a:srgbClr val="ff0000"/>
                </a:solidFill>
                <a:latin typeface="Arial"/>
              </a:rPr>
              <a:t>Сегодня на уроке я  узнал(а) …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231" name="Овал 4"/>
          <p:cNvSpPr/>
          <p:nvPr/>
        </p:nvSpPr>
        <p:spPr>
          <a:xfrm rot="491400">
            <a:off x="2232000" y="3942000"/>
            <a:ext cx="4114440" cy="1676160"/>
          </a:xfrm>
          <a:prstGeom prst="ellipse">
            <a:avLst/>
          </a:prstGeom>
          <a:noFill/>
          <a:ln w="57150">
            <a:solidFill>
              <a:srgbClr val="0070c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2" name="Прямоугольник 5"/>
          <p:cNvSpPr/>
          <p:nvPr/>
        </p:nvSpPr>
        <p:spPr>
          <a:xfrm rot="702000">
            <a:off x="2606040" y="4518720"/>
            <a:ext cx="366120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ru-RU" sz="2800" spc="-1" strike="noStrike">
                <a:solidFill>
                  <a:srgbClr val="ff0000"/>
                </a:solidFill>
                <a:latin typeface="Arial"/>
              </a:rPr>
              <a:t>Я  научился(лась) …</a:t>
            </a:r>
            <a:endParaRPr b="0" lang="ru-RU" sz="2800" spc="-1" strike="noStrike">
              <a:latin typeface="XO Oriel"/>
            </a:endParaRPr>
          </a:p>
        </p:txBody>
      </p:sp>
      <p:pic>
        <p:nvPicPr>
          <p:cNvPr id="233" name="Picture 2" descr=""/>
          <p:cNvPicPr/>
          <p:nvPr/>
        </p:nvPicPr>
        <p:blipFill>
          <a:blip r:embed="rId1"/>
          <a:stretch/>
        </p:blipFill>
        <p:spPr>
          <a:xfrm>
            <a:off x="6784920" y="0"/>
            <a:ext cx="2358720" cy="1980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Рисунок 1" descr="http://stat18.privet.ru/lr/0a2e2b564cf043b4cc449ac255928131"/>
          <p:cNvPicPr/>
          <p:nvPr/>
        </p:nvPicPr>
        <p:blipFill>
          <a:blip r:embed="rId1"/>
          <a:stretch/>
        </p:blipFill>
        <p:spPr>
          <a:xfrm>
            <a:off x="533520" y="380880"/>
            <a:ext cx="4800240" cy="4266720"/>
          </a:xfrm>
          <a:prstGeom prst="rect">
            <a:avLst/>
          </a:prstGeom>
          <a:ln w="9525">
            <a:noFill/>
          </a:ln>
        </p:spPr>
      </p:pic>
      <p:sp>
        <p:nvSpPr>
          <p:cNvPr id="126" name="Рисунок 2"/>
          <p:cNvSpPr/>
          <p:nvPr/>
        </p:nvSpPr>
        <p:spPr>
          <a:xfrm>
            <a:off x="5715000" y="3048120"/>
            <a:ext cx="2971440" cy="3428640"/>
          </a:xfrm>
          <a:prstGeom prst="ellipse">
            <a:avLst/>
          </a:prstGeom>
          <a:blipFill rotWithShape="0">
            <a:blip r:embed="rId2"/>
            <a:srcRect/>
            <a:stretch/>
          </a:blipFill>
          <a:ln w="0">
            <a:noFill/>
          </a:ln>
          <a:effectLst>
            <a:softEdge rad="112680"/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27" name="Прямоугольник 3"/>
          <p:cNvSpPr/>
          <p:nvPr/>
        </p:nvSpPr>
        <p:spPr>
          <a:xfrm>
            <a:off x="180000" y="5580000"/>
            <a:ext cx="6324120" cy="76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latin typeface="Arial"/>
              </a:rPr>
              <a:t>(3-А, 8-с, 7-и, 9-а, 6-л)</a:t>
            </a:r>
            <a:endParaRPr b="0" lang="ru-RU" sz="4400" spc="-1" strike="noStrike">
              <a:latin typeface="XO Oriel"/>
            </a:endParaRPr>
          </a:p>
        </p:txBody>
      </p:sp>
      <p:sp>
        <p:nvSpPr>
          <p:cNvPr id="128" name="Прямоугольник 4"/>
          <p:cNvSpPr/>
          <p:nvPr/>
        </p:nvSpPr>
        <p:spPr>
          <a:xfrm>
            <a:off x="1691280" y="5131800"/>
            <a:ext cx="30128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7200" spc="-1" strike="noStrike">
                <a:solidFill>
                  <a:srgbClr val="ff0000"/>
                </a:solidFill>
                <a:latin typeface="Arial"/>
              </a:rPr>
              <a:t>Алиса</a:t>
            </a:r>
            <a:endParaRPr b="0" lang="ru-RU" sz="72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2" descr="89805dd764e0.png"/>
          <p:cNvPicPr/>
          <p:nvPr/>
        </p:nvPicPr>
        <p:blipFill>
          <a:blip r:embed="rId1"/>
          <a:stretch/>
        </p:blipFill>
        <p:spPr>
          <a:xfrm>
            <a:off x="1143000" y="0"/>
            <a:ext cx="6857640" cy="6857640"/>
          </a:xfrm>
          <a:prstGeom prst="rect">
            <a:avLst/>
          </a:prstGeom>
          <a:ln w="0">
            <a:noFill/>
          </a:ln>
        </p:spPr>
      </p:pic>
      <p:pic>
        <p:nvPicPr>
          <p:cNvPr id="130" name="Picture 2" descr=""/>
          <p:cNvPicPr/>
          <p:nvPr/>
        </p:nvPicPr>
        <p:blipFill>
          <a:blip r:embed="rId2"/>
          <a:stretch/>
        </p:blipFill>
        <p:spPr>
          <a:xfrm>
            <a:off x="6870600" y="21600"/>
            <a:ext cx="2273040" cy="2461680"/>
          </a:xfrm>
          <a:prstGeom prst="rect">
            <a:avLst/>
          </a:prstGeom>
          <a:ln w="0">
            <a:noFill/>
          </a:ln>
        </p:spPr>
      </p:pic>
      <p:sp>
        <p:nvSpPr>
          <p:cNvPr id="131" name="Заголовок 5"/>
          <p:cNvSpPr txBox="1"/>
          <p:nvPr/>
        </p:nvSpPr>
        <p:spPr>
          <a:xfrm>
            <a:off x="533520" y="2057400"/>
            <a:ext cx="7772040" cy="22093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 u="sng">
                <a:solidFill>
                  <a:srgbClr val="7030a0"/>
                </a:solidFill>
                <a:uFillTx/>
                <a:latin typeface="Calibri"/>
              </a:rPr>
              <a:t>Тема</a:t>
            </a:r>
            <a:r>
              <a:rPr b="1" lang="ru-RU" sz="4000" spc="-1" strike="noStrike">
                <a:solidFill>
                  <a:srgbClr val="7030a0"/>
                </a:solidFill>
                <a:latin typeface="Calibri"/>
              </a:rPr>
              <a:t>: Нахождение периметра прямоугольника, квадрата.</a:t>
            </a:r>
            <a:br/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Прямоугольник 1"/>
          <p:cNvSpPr/>
          <p:nvPr/>
        </p:nvSpPr>
        <p:spPr>
          <a:xfrm>
            <a:off x="1045080" y="3581280"/>
            <a:ext cx="6933960" cy="252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000" spc="-1" strike="noStrike" u="sng">
                <a:solidFill>
                  <a:srgbClr val="7030a0"/>
                </a:solidFill>
                <a:uFillTx/>
                <a:latin typeface="Calibri"/>
              </a:rPr>
              <a:t>Цель</a:t>
            </a:r>
            <a:r>
              <a:rPr b="1" lang="ru-RU" sz="4000" spc="-1" strike="noStrike">
                <a:solidFill>
                  <a:srgbClr val="7030a0"/>
                </a:solidFill>
                <a:latin typeface="Calibri"/>
              </a:rPr>
              <a:t>: нахождение периметра прямоугольника и квадрата разными способами.</a:t>
            </a:r>
            <a:br/>
            <a:endParaRPr b="0" lang="ru-RU" sz="4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3" descr="http://i614.photobucket.com/albums/tt225/kraseng/41696781_.gif"/>
          <p:cNvPicPr/>
          <p:nvPr/>
        </p:nvPicPr>
        <p:blipFill>
          <a:blip r:embed="rId1"/>
          <a:stretch/>
        </p:blipFill>
        <p:spPr>
          <a:xfrm>
            <a:off x="609480" y="228600"/>
            <a:ext cx="1828440" cy="1828440"/>
          </a:xfrm>
          <a:prstGeom prst="rect">
            <a:avLst/>
          </a:prstGeom>
          <a:ln w="9525">
            <a:noFill/>
          </a:ln>
        </p:spPr>
      </p:pic>
      <p:sp>
        <p:nvSpPr>
          <p:cNvPr id="134" name="Прямоугольник 9"/>
          <p:cNvSpPr/>
          <p:nvPr/>
        </p:nvSpPr>
        <p:spPr>
          <a:xfrm>
            <a:off x="2666880" y="380880"/>
            <a:ext cx="419076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7030a0"/>
                </a:solidFill>
                <a:latin typeface="Arial"/>
              </a:rPr>
              <a:t>План: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35" name="Прямоугольник 20"/>
          <p:cNvSpPr/>
          <p:nvPr/>
        </p:nvSpPr>
        <p:spPr>
          <a:xfrm>
            <a:off x="1143000" y="190512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Вспомнить Что такое</a:t>
            </a:r>
            <a:endParaRPr b="0" lang="ru-RU" sz="2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Периметр?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136" name="Прямоугольник 21"/>
          <p:cNvSpPr/>
          <p:nvPr/>
        </p:nvSpPr>
        <p:spPr>
          <a:xfrm>
            <a:off x="1143000" y="320040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УЗНАТЬ РАЗНЫЕ СПОСОБЫ НАХОЖДЕНИЯ ПЕРИМЕТРА 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137" name="Прямоугольник 22"/>
          <p:cNvSpPr/>
          <p:nvPr/>
        </p:nvSpPr>
        <p:spPr>
          <a:xfrm>
            <a:off x="1143000" y="449568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ОТРАБОТАТЬ НАХОЖДЕНИЕ ПЕРИМЕТРА </a:t>
            </a:r>
            <a:endParaRPr b="0" lang="ru-RU" sz="2800" spc="-1" strike="noStrike">
              <a:latin typeface="XO Oriel"/>
            </a:endParaRPr>
          </a:p>
        </p:txBody>
      </p:sp>
      <p:pic>
        <p:nvPicPr>
          <p:cNvPr id="138" name="Picture 2" descr=""/>
          <p:cNvPicPr/>
          <p:nvPr/>
        </p:nvPicPr>
        <p:blipFill>
          <a:blip r:embed="rId2"/>
          <a:stretch/>
        </p:blipFill>
        <p:spPr>
          <a:xfrm>
            <a:off x="6858000" y="57960"/>
            <a:ext cx="2274840" cy="2464200"/>
          </a:xfrm>
          <a:prstGeom prst="rect">
            <a:avLst/>
          </a:prstGeom>
          <a:ln w="0">
            <a:noFill/>
          </a:ln>
        </p:spPr>
      </p:pic>
      <p:sp>
        <p:nvSpPr>
          <p:cNvPr id="139" name="Прямоугольник 1"/>
          <p:cNvSpPr/>
          <p:nvPr/>
        </p:nvSpPr>
        <p:spPr>
          <a:xfrm>
            <a:off x="327240" y="19422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  <a:scene3d>
              <a:camera prst="orthographicFront"/>
              <a:lightRig dir="t" rig="brightRoom"/>
            </a:scene3d>
            <a:sp3d contourW="6350" prstMaterial="plastic">
              <a:bevelT prst="angle" w="20320" h="20320"/>
              <a:contourClr>
                <a:schemeClr val="accent1"/>
              </a:contourClr>
            </a:sp3d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1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40" name="Прямоугольник 2"/>
          <p:cNvSpPr/>
          <p:nvPr/>
        </p:nvSpPr>
        <p:spPr>
          <a:xfrm>
            <a:off x="338040" y="32310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2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41" name="Прямоугольник 4"/>
          <p:cNvSpPr/>
          <p:nvPr/>
        </p:nvSpPr>
        <p:spPr>
          <a:xfrm>
            <a:off x="359640" y="452664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3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Прямоугольник 3"/>
          <p:cNvSpPr/>
          <p:nvPr/>
        </p:nvSpPr>
        <p:spPr>
          <a:xfrm>
            <a:off x="1676520" y="762120"/>
            <a:ext cx="510516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Что такое </a:t>
            </a:r>
            <a:r>
              <a:rPr b="1" lang="ru-RU" sz="3600" spc="-1" strike="noStrike">
                <a:solidFill>
                  <a:srgbClr val="ff0000"/>
                </a:solidFill>
                <a:latin typeface="Calibri"/>
              </a:rPr>
              <a:t>периметр</a:t>
            </a: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?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43" name="Рисунок 9" descr="Алиса в стране чудес. Иллюстрации и картинки"/>
          <p:cNvPicPr/>
          <p:nvPr/>
        </p:nvPicPr>
        <p:blipFill>
          <a:blip r:embed="rId1"/>
          <a:stretch/>
        </p:blipFill>
        <p:spPr>
          <a:xfrm>
            <a:off x="6858000" y="0"/>
            <a:ext cx="2285640" cy="2285640"/>
          </a:xfrm>
          <a:prstGeom prst="rect">
            <a:avLst/>
          </a:prstGeom>
          <a:ln w="9525">
            <a:noFill/>
          </a:ln>
        </p:spPr>
      </p:pic>
      <p:sp>
        <p:nvSpPr>
          <p:cNvPr id="144" name="Прямоугольник 2"/>
          <p:cNvSpPr/>
          <p:nvPr/>
        </p:nvSpPr>
        <p:spPr>
          <a:xfrm>
            <a:off x="533520" y="1905120"/>
            <a:ext cx="8152920" cy="344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000" spc="-1" strike="noStrike">
                <a:solidFill>
                  <a:srgbClr val="fc0a0a"/>
                </a:solidFill>
                <a:latin typeface="Times New Roman"/>
              </a:rPr>
              <a:t> </a:t>
            </a:r>
            <a:r>
              <a:rPr b="0" lang="ru-RU" sz="4000" spc="-1" strike="noStrike">
                <a:solidFill>
                  <a:srgbClr val="fc0a0a"/>
                </a:solidFill>
                <a:latin typeface="Calibri"/>
              </a:rPr>
              <a:t>Периметр</a:t>
            </a:r>
            <a:r>
              <a:rPr b="1" i="1" lang="ru-RU" sz="3000" spc="-1" strike="noStrike">
                <a:solidFill>
                  <a:srgbClr val="fc0a0a"/>
                </a:solidFill>
                <a:latin typeface="Calibri"/>
              </a:rPr>
              <a:t> </a:t>
            </a:r>
            <a:r>
              <a:rPr b="0" lang="ru-RU" sz="3000" spc="-1" strike="noStrike">
                <a:solidFill>
                  <a:srgbClr val="000000"/>
                </a:solidFill>
                <a:latin typeface="Calibri"/>
              </a:rPr>
              <a:t>– это сумма всех длин сторон многоугольника.</a:t>
            </a:r>
            <a:endParaRPr b="0" lang="ru-RU" sz="3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3000" spc="-1" strike="noStrike">
                <a:solidFill>
                  <a:srgbClr val="000000"/>
                </a:solidFill>
                <a:latin typeface="Calibri"/>
              </a:rPr>
              <a:t>Периметр обозначается буквой латинского алфавита </a:t>
            </a:r>
            <a:r>
              <a:rPr b="0" i="1" lang="ru-RU" sz="3000" spc="-1" strike="noStrike">
                <a:solidFill>
                  <a:srgbClr val="000000"/>
                </a:solidFill>
                <a:latin typeface="Calibri"/>
              </a:rPr>
              <a:t>– </a:t>
            </a:r>
            <a:r>
              <a:rPr b="0" lang="ru-RU" sz="3000" spc="-1" strike="noStrike">
                <a:solidFill>
                  <a:srgbClr val="ff0000"/>
                </a:solidFill>
                <a:latin typeface="Calibri"/>
              </a:rPr>
              <a:t>Р </a:t>
            </a:r>
            <a:r>
              <a:rPr b="0" lang="ru-RU" sz="3000" spc="-1" strike="noStrike">
                <a:solidFill>
                  <a:srgbClr val="000000"/>
                </a:solidFill>
                <a:latin typeface="Calibri"/>
              </a:rPr>
              <a:t>(пэ). </a:t>
            </a:r>
            <a:endParaRPr b="0" lang="ru-RU" sz="3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3000" spc="-1" strike="noStrike">
                <a:solidFill>
                  <a:srgbClr val="000000"/>
                </a:solidFill>
                <a:latin typeface="Calibri"/>
              </a:rPr>
              <a:t>Периметр измеряется</a:t>
            </a:r>
            <a:r>
              <a:rPr b="0" lang="en-US" sz="3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000" spc="-1" strike="noStrike">
                <a:solidFill>
                  <a:srgbClr val="000000"/>
                </a:solidFill>
                <a:latin typeface="Calibri"/>
              </a:rPr>
              <a:t>в</a:t>
            </a:r>
            <a:r>
              <a:rPr b="0" i="1" lang="ru-RU" sz="3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i="1" lang="ru-RU" sz="3000" spc="-1" strike="noStrike">
                <a:solidFill>
                  <a:srgbClr val="ff0000"/>
                </a:solidFill>
                <a:latin typeface="Calibri"/>
              </a:rPr>
              <a:t> </a:t>
            </a:r>
            <a:r>
              <a:rPr b="0" lang="ru-RU" sz="3000" spc="-1" strike="noStrike">
                <a:solidFill>
                  <a:srgbClr val="ff0000"/>
                </a:solidFill>
                <a:latin typeface="Calibri"/>
              </a:rPr>
              <a:t>мм, см, дм, м, км</a:t>
            </a:r>
            <a:r>
              <a:rPr b="0" i="1" lang="ru-RU" sz="3000" spc="-1" strike="noStrike">
                <a:solidFill>
                  <a:srgbClr val="000000"/>
                </a:solidFill>
                <a:latin typeface="Calibri"/>
              </a:rPr>
              <a:t>.  </a:t>
            </a:r>
            <a:endParaRPr b="0" lang="ru-RU" sz="30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after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 additive="repl"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54" dur="1000"/>
                                        <p:tgtEl>
                                          <p:spTgt spid="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59" dur="1000"/>
                                        <p:tgtEl>
                                          <p:spTgt spid="1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Рисунок 3" descr="http://i614.photobucket.com/albums/tt225/kraseng/41696781_.gif"/>
          <p:cNvPicPr/>
          <p:nvPr/>
        </p:nvPicPr>
        <p:blipFill>
          <a:blip r:embed="rId1"/>
          <a:stretch/>
        </p:blipFill>
        <p:spPr>
          <a:xfrm>
            <a:off x="609480" y="228600"/>
            <a:ext cx="1828440" cy="1828440"/>
          </a:xfrm>
          <a:prstGeom prst="rect">
            <a:avLst/>
          </a:prstGeom>
          <a:ln w="9525">
            <a:noFill/>
          </a:ln>
        </p:spPr>
      </p:pic>
      <p:sp>
        <p:nvSpPr>
          <p:cNvPr id="146" name="Прямоугольник 9"/>
          <p:cNvSpPr/>
          <p:nvPr/>
        </p:nvSpPr>
        <p:spPr>
          <a:xfrm>
            <a:off x="2666880" y="380880"/>
            <a:ext cx="419076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7030a0"/>
                </a:solidFill>
                <a:latin typeface="Arial"/>
              </a:rPr>
              <a:t>План: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47" name="Прямоугольник 20"/>
          <p:cNvSpPr/>
          <p:nvPr/>
        </p:nvSpPr>
        <p:spPr>
          <a:xfrm>
            <a:off x="1143000" y="190512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Вспомнить Что такое</a:t>
            </a:r>
            <a:endParaRPr b="0" lang="ru-RU" sz="2800" spc="-1" strike="noStrike"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1" lang="ru-RU" sz="2800" spc="-1" strike="noStrike" cap="all">
                <a:solidFill>
                  <a:srgbClr val="ff0000"/>
                </a:solidFill>
                <a:latin typeface="Arial"/>
              </a:rPr>
              <a:t>Периметр?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148" name="Прямоугольник 21"/>
          <p:cNvSpPr/>
          <p:nvPr/>
        </p:nvSpPr>
        <p:spPr>
          <a:xfrm>
            <a:off x="1143000" y="320040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УЗНАТЬ РАЗНЫЕ СПОСОБЫ НАХОЖДЕНИЯ ПЕРИМЕТРА </a:t>
            </a:r>
            <a:endParaRPr b="0" lang="ru-RU" sz="2800" spc="-1" strike="noStrike">
              <a:latin typeface="XO Oriel"/>
            </a:endParaRPr>
          </a:p>
        </p:txBody>
      </p:sp>
      <p:sp>
        <p:nvSpPr>
          <p:cNvPr id="149" name="Прямоугольник 22"/>
          <p:cNvSpPr/>
          <p:nvPr/>
        </p:nvSpPr>
        <p:spPr>
          <a:xfrm>
            <a:off x="1143000" y="4495680"/>
            <a:ext cx="5486040" cy="945000"/>
          </a:xfrm>
          <a:prstGeom prst="rect">
            <a:avLst/>
          </a:prstGeom>
          <a:noFill/>
          <a:ln w="57150">
            <a:solidFill>
              <a:srgbClr val="00b05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0000"/>
                </a:solidFill>
                <a:latin typeface="Arial"/>
              </a:rPr>
              <a:t>ОТРАБОТАТЬ НАХОЖДЕНИЕ ПЕРИМЕТРА </a:t>
            </a:r>
            <a:endParaRPr b="0" lang="ru-RU" sz="2800" spc="-1" strike="noStrike">
              <a:latin typeface="XO Oriel"/>
            </a:endParaRPr>
          </a:p>
        </p:txBody>
      </p:sp>
      <p:pic>
        <p:nvPicPr>
          <p:cNvPr id="150" name="Picture 2" descr=""/>
          <p:cNvPicPr/>
          <p:nvPr/>
        </p:nvPicPr>
        <p:blipFill>
          <a:blip r:embed="rId2"/>
          <a:stretch/>
        </p:blipFill>
        <p:spPr>
          <a:xfrm>
            <a:off x="6858000" y="57960"/>
            <a:ext cx="2274840" cy="2464200"/>
          </a:xfrm>
          <a:prstGeom prst="rect">
            <a:avLst/>
          </a:prstGeom>
          <a:ln w="0">
            <a:noFill/>
          </a:ln>
        </p:spPr>
      </p:pic>
      <p:sp>
        <p:nvSpPr>
          <p:cNvPr id="151" name="Прямоугольник 1"/>
          <p:cNvSpPr/>
          <p:nvPr/>
        </p:nvSpPr>
        <p:spPr>
          <a:xfrm>
            <a:off x="327240" y="19422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  <a:scene3d>
              <a:camera prst="orthographicFront"/>
              <a:lightRig dir="t" rig="brightRoom"/>
            </a:scene3d>
            <a:sp3d contourW="6350" prstMaterial="plastic">
              <a:bevelT prst="angle" w="20320" h="20320"/>
              <a:contourClr>
                <a:schemeClr val="accent1"/>
              </a:contourClr>
            </a:sp3d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1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52" name="Прямоугольник 2"/>
          <p:cNvSpPr/>
          <p:nvPr/>
        </p:nvSpPr>
        <p:spPr>
          <a:xfrm>
            <a:off x="338040" y="323100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2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53" name="Прямоугольник 4"/>
          <p:cNvSpPr/>
          <p:nvPr/>
        </p:nvSpPr>
        <p:spPr>
          <a:xfrm>
            <a:off x="359640" y="4526640"/>
            <a:ext cx="56484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 cap="all">
                <a:solidFill>
                  <a:srgbClr val="000000"/>
                </a:solidFill>
                <a:latin typeface="Arial"/>
              </a:rPr>
              <a:t>3</a:t>
            </a:r>
            <a:endParaRPr b="0" lang="ru-RU" sz="5400" spc="-1" strike="noStrike">
              <a:latin typeface="XO Oriel"/>
            </a:endParaRPr>
          </a:p>
        </p:txBody>
      </p:sp>
      <p:sp>
        <p:nvSpPr>
          <p:cNvPr id="154" name="Прямоугольник 5"/>
          <p:cNvSpPr/>
          <p:nvPr/>
        </p:nvSpPr>
        <p:spPr>
          <a:xfrm>
            <a:off x="6482160" y="1905120"/>
            <a:ext cx="751320" cy="91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1f1fad"/>
                </a:solidFill>
                <a:latin typeface="Arial"/>
              </a:rPr>
              <a:t>+</a:t>
            </a:r>
            <a:endParaRPr b="0" lang="ru-RU" sz="5400" spc="-1" strike="noStrike"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Заголовок 1"/>
          <p:cNvSpPr txBox="1"/>
          <p:nvPr/>
        </p:nvSpPr>
        <p:spPr>
          <a:xfrm>
            <a:off x="380880" y="76320"/>
            <a:ext cx="82292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Прямоугольник 3"/>
          <p:cNvSpPr/>
          <p:nvPr/>
        </p:nvSpPr>
        <p:spPr>
          <a:xfrm>
            <a:off x="4267080" y="4434840"/>
            <a:ext cx="4034520" cy="1843200"/>
          </a:xfrm>
          <a:prstGeom prst="rect">
            <a:avLst/>
          </a:prstGeom>
          <a:noFill/>
          <a:ln w="57150"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7" name="TextBox 7"/>
          <p:cNvSpPr/>
          <p:nvPr/>
        </p:nvSpPr>
        <p:spPr>
          <a:xfrm>
            <a:off x="4898520" y="3788640"/>
            <a:ext cx="228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58" name="Picture 2" descr=""/>
          <p:cNvPicPr/>
          <p:nvPr/>
        </p:nvPicPr>
        <p:blipFill>
          <a:blip r:embed="rId1"/>
          <a:stretch/>
        </p:blipFill>
        <p:spPr>
          <a:xfrm>
            <a:off x="6825240" y="152280"/>
            <a:ext cx="2285640" cy="2285640"/>
          </a:xfrm>
          <a:prstGeom prst="rect">
            <a:avLst/>
          </a:prstGeom>
          <a:ln w="0">
            <a:noFill/>
          </a:ln>
        </p:spPr>
      </p:pic>
      <p:pic>
        <p:nvPicPr>
          <p:cNvPr id="159" name="Picture 4" descr=""/>
          <p:cNvPicPr/>
          <p:nvPr/>
        </p:nvPicPr>
        <p:blipFill>
          <a:blip r:embed="rId2"/>
          <a:stretch/>
        </p:blipFill>
        <p:spPr>
          <a:xfrm rot="16200000">
            <a:off x="273600" y="2481480"/>
            <a:ext cx="4090680" cy="189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6" dur="indefinite" restart="never" nodeType="tmRoot">
          <p:childTnLst>
            <p:seq>
              <p:cTn id="67" dur="indefinite" nodeType="mainSeq">
                <p:childTnLst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Заголовок 1"/>
          <p:cNvSpPr txBox="1"/>
          <p:nvPr/>
        </p:nvSpPr>
        <p:spPr>
          <a:xfrm>
            <a:off x="380880" y="76320"/>
            <a:ext cx="82292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TextBox 7"/>
          <p:cNvSpPr/>
          <p:nvPr/>
        </p:nvSpPr>
        <p:spPr>
          <a:xfrm>
            <a:off x="4898520" y="3788640"/>
            <a:ext cx="228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en-US" sz="36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62" name="Picture 2" descr=""/>
          <p:cNvPicPr/>
          <p:nvPr/>
        </p:nvPicPr>
        <p:blipFill>
          <a:blip r:embed="rId1"/>
          <a:stretch/>
        </p:blipFill>
        <p:spPr>
          <a:xfrm>
            <a:off x="6705720" y="0"/>
            <a:ext cx="2405520" cy="2405520"/>
          </a:xfrm>
          <a:prstGeom prst="rect">
            <a:avLst/>
          </a:prstGeom>
          <a:ln w="0">
            <a:noFill/>
          </a:ln>
        </p:spPr>
      </p:pic>
      <p:sp>
        <p:nvSpPr>
          <p:cNvPr id="163" name="TextBox 2"/>
          <p:cNvSpPr/>
          <p:nvPr/>
        </p:nvSpPr>
        <p:spPr>
          <a:xfrm>
            <a:off x="685800" y="457200"/>
            <a:ext cx="61390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600" spc="-1" strike="noStrike">
                <a:solidFill>
                  <a:srgbClr val="7030a0"/>
                </a:solidFill>
                <a:latin typeface="Arial"/>
              </a:rPr>
              <a:t>Правила работы в группе</a:t>
            </a:r>
            <a:endParaRPr b="0" lang="ru-RU" sz="3600" spc="-1" strike="noStrike">
              <a:latin typeface="XO Oriel"/>
            </a:endParaRPr>
          </a:p>
        </p:txBody>
      </p:sp>
      <p:pic>
        <p:nvPicPr>
          <p:cNvPr id="164" name="Picture 2" descr=""/>
          <p:cNvPicPr/>
          <p:nvPr/>
        </p:nvPicPr>
        <p:blipFill>
          <a:blip r:embed="rId2"/>
          <a:stretch/>
        </p:blipFill>
        <p:spPr>
          <a:xfrm>
            <a:off x="1066680" y="1620720"/>
            <a:ext cx="5843160" cy="4516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Заголовок 1"/>
          <p:cNvSpPr txBox="1"/>
          <p:nvPr/>
        </p:nvSpPr>
        <p:spPr>
          <a:xfrm>
            <a:off x="380880" y="76320"/>
            <a:ext cx="82292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br/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 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Прямоугольник 3"/>
          <p:cNvSpPr/>
          <p:nvPr/>
        </p:nvSpPr>
        <p:spPr>
          <a:xfrm>
            <a:off x="2213640" y="1536120"/>
            <a:ext cx="4034520" cy="1843200"/>
          </a:xfrm>
          <a:prstGeom prst="rect">
            <a:avLst/>
          </a:prstGeom>
          <a:noFill/>
          <a:ln>
            <a:solidFill>
              <a:srgbClr val="452d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TextBox 4"/>
          <p:cNvSpPr/>
          <p:nvPr/>
        </p:nvSpPr>
        <p:spPr>
          <a:xfrm flipV="1" rot="10800000">
            <a:off x="3505320" y="924480"/>
            <a:ext cx="12520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Arial"/>
              </a:rPr>
              <a:t>5 см</a:t>
            </a:r>
            <a:endParaRPr b="0" lang="ru-RU" sz="3200" spc="-1" strike="noStrike">
              <a:latin typeface="XO Oriel"/>
            </a:endParaRPr>
          </a:p>
        </p:txBody>
      </p:sp>
      <p:sp>
        <p:nvSpPr>
          <p:cNvPr id="168" name="TextBox 5"/>
          <p:cNvSpPr/>
          <p:nvPr/>
        </p:nvSpPr>
        <p:spPr>
          <a:xfrm flipH="1" rot="16200000">
            <a:off x="1284840" y="2014200"/>
            <a:ext cx="125352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latin typeface="Arial"/>
              </a:rPr>
              <a:t>3 см</a:t>
            </a:r>
            <a:endParaRPr b="0" lang="ru-RU" sz="3200" spc="-1" strike="noStrike">
              <a:latin typeface="XO Oriel"/>
            </a:endParaRPr>
          </a:p>
        </p:txBody>
      </p:sp>
      <p:sp>
        <p:nvSpPr>
          <p:cNvPr id="169" name="Прямоугольник 2"/>
          <p:cNvSpPr/>
          <p:nvPr/>
        </p:nvSpPr>
        <p:spPr>
          <a:xfrm>
            <a:off x="380880" y="4114800"/>
            <a:ext cx="12024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961"/>
              </a:spcBef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P</a:t>
            </a: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=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0" name="Прямоугольник 6"/>
          <p:cNvSpPr/>
          <p:nvPr/>
        </p:nvSpPr>
        <p:spPr>
          <a:xfrm>
            <a:off x="4326120" y="4114800"/>
            <a:ext cx="2512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=16 (</a:t>
            </a: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см)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1" name="Прямоугольник 15"/>
          <p:cNvSpPr/>
          <p:nvPr/>
        </p:nvSpPr>
        <p:spPr>
          <a:xfrm>
            <a:off x="1401120" y="4114800"/>
            <a:ext cx="12142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5+5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2" name="Прямоугольник 16"/>
          <p:cNvSpPr/>
          <p:nvPr/>
        </p:nvSpPr>
        <p:spPr>
          <a:xfrm>
            <a:off x="2594160" y="4114800"/>
            <a:ext cx="5378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+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3" name="Прямоугольник 17"/>
          <p:cNvSpPr/>
          <p:nvPr/>
        </p:nvSpPr>
        <p:spPr>
          <a:xfrm>
            <a:off x="3102480" y="4114800"/>
            <a:ext cx="12142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3+3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4" name="TextBox 18"/>
          <p:cNvSpPr/>
          <p:nvPr/>
        </p:nvSpPr>
        <p:spPr>
          <a:xfrm>
            <a:off x="590040" y="4945680"/>
            <a:ext cx="613836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Р= 5*2 + 3*2 =16 (см)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5" name="Прямоугольник 19"/>
          <p:cNvSpPr/>
          <p:nvPr/>
        </p:nvSpPr>
        <p:spPr>
          <a:xfrm>
            <a:off x="380880" y="5791320"/>
            <a:ext cx="12024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  <a:spcBef>
                <a:spcPts val="961"/>
              </a:spcBef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P</a:t>
            </a: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=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6" name="Прямоугольник 20"/>
          <p:cNvSpPr/>
          <p:nvPr/>
        </p:nvSpPr>
        <p:spPr>
          <a:xfrm>
            <a:off x="1403640" y="5791320"/>
            <a:ext cx="161964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(</a:t>
            </a: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5+</a:t>
            </a: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3)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7" name="Прямоугольник 21"/>
          <p:cNvSpPr/>
          <p:nvPr/>
        </p:nvSpPr>
        <p:spPr>
          <a:xfrm>
            <a:off x="2988000" y="5791320"/>
            <a:ext cx="7570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*2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8" name="Прямоугольник 22"/>
          <p:cNvSpPr/>
          <p:nvPr/>
        </p:nvSpPr>
        <p:spPr>
          <a:xfrm>
            <a:off x="3888720" y="5791320"/>
            <a:ext cx="251280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en-US" sz="4800" spc="-1" strike="noStrike">
                <a:solidFill>
                  <a:srgbClr val="ff0000"/>
                </a:solidFill>
                <a:latin typeface="Arial"/>
              </a:rPr>
              <a:t>=16 (</a:t>
            </a:r>
            <a:r>
              <a:rPr b="0" lang="ru-RU" sz="4800" spc="-1" strike="noStrike">
                <a:solidFill>
                  <a:srgbClr val="ff0000"/>
                </a:solidFill>
                <a:latin typeface="Arial"/>
              </a:rPr>
              <a:t>см)</a:t>
            </a:r>
            <a:endParaRPr b="0" lang="ru-RU" sz="4800" spc="-1" strike="noStrike">
              <a:latin typeface="XO Oriel"/>
            </a:endParaRPr>
          </a:p>
        </p:txBody>
      </p:sp>
      <p:sp>
        <p:nvSpPr>
          <p:cNvPr id="179" name="TextBox 23"/>
          <p:cNvSpPr/>
          <p:nvPr/>
        </p:nvSpPr>
        <p:spPr>
          <a:xfrm>
            <a:off x="601560" y="155160"/>
            <a:ext cx="8311680" cy="82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4800" spc="-1" strike="noStrike">
                <a:solidFill>
                  <a:srgbClr val="7030a0"/>
                </a:solidFill>
                <a:latin typeface="Arial"/>
              </a:rPr>
              <a:t>Периметр прямоугольника</a:t>
            </a:r>
            <a:endParaRPr b="0" lang="ru-RU" sz="4800" spc="-1" strike="noStrike">
              <a:latin typeface="XO Oriel"/>
            </a:endParaRPr>
          </a:p>
        </p:txBody>
      </p:sp>
      <p:pic>
        <p:nvPicPr>
          <p:cNvPr id="180" name="Picture 2" descr=""/>
          <p:cNvPicPr/>
          <p:nvPr/>
        </p:nvPicPr>
        <p:blipFill>
          <a:blip r:embed="rId1"/>
          <a:stretch/>
        </p:blipFill>
        <p:spPr>
          <a:xfrm>
            <a:off x="6768720" y="4800600"/>
            <a:ext cx="2358720" cy="1980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mph" presetID="16">
                                  <p:stCondLst>
                                    <p:cond delay="0"/>
                                  </p:stCondLst>
                                  <p:iterate type="lt">
                                    <p:tmAbs val="40"/>
                                  </p:iterate>
                                  <p:childTnLs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03,51,51)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-103,51,51)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clickEffect" fill="hold" presetClass="emph" presetID="16">
                                  <p:stCondLst>
                                    <p:cond delay="0"/>
                                  </p:stCondLst>
                                  <p:iterate type="lt">
                                    <p:tmAbs val="40"/>
                                  </p:iterate>
                                  <p:childTnLs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strVal val="rgb(-103,51,51)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strVal val="rgb(-103,51,51)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nodeType="clickEffect" fill="hold" presetClass="entr" presetID="1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2026</TotalTime>
  <Application>Редактор_презентаций/2022.01.0.0$Linux_X86_64 LibreOffice_project/</Application>
  <AppVersion>15.0000</AppVersion>
  <Words>325</Words>
  <Paragraphs>95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>User</dc:creator>
  <dc:description/>
  <dc:language>ru-RU</dc:language>
  <cp:lastModifiedBy/>
  <cp:lastPrinted>1601-01-01T00:00:00Z</cp:lastPrinted>
  <dcterms:modified xsi:type="dcterms:W3CDTF">2023-10-24T09:09:58Z</dcterms:modified>
  <cp:revision>235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18</vt:i4>
  </property>
  <property fmtid="{D5CDD505-2E9C-101B-9397-08002B2CF9AE}" pid="4" name="Version">
    <vt:i4>1</vt:i4>
  </property>
</Properties>
</file>